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0.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1.xml" ContentType="application/vnd.openxmlformats-officedocument.presentationml.tags+xml"/>
  <Override PartName="/ppt/notesSlides/notesSlide31.xml" ContentType="application/vnd.openxmlformats-officedocument.presentationml.notesSlide+xml"/>
  <Override PartName="/ppt/tags/tag12.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3.xml" ContentType="application/vnd.openxmlformats-officedocument.presentationml.tags+xml"/>
  <Override PartName="/ppt/notesSlides/notesSlide37.xml" ContentType="application/vnd.openxmlformats-officedocument.presentationml.notesSlide+xml"/>
  <Override PartName="/ppt/tags/tag14.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sldIdLst>
    <p:sldId id="256" r:id="rId5"/>
    <p:sldId id="414" r:id="rId6"/>
    <p:sldId id="415" r:id="rId7"/>
    <p:sldId id="439" r:id="rId8"/>
    <p:sldId id="440" r:id="rId9"/>
    <p:sldId id="402" r:id="rId10"/>
    <p:sldId id="443" r:id="rId11"/>
    <p:sldId id="386" r:id="rId12"/>
    <p:sldId id="318" r:id="rId13"/>
    <p:sldId id="444" r:id="rId14"/>
    <p:sldId id="442" r:id="rId15"/>
    <p:sldId id="257" r:id="rId16"/>
    <p:sldId id="258" r:id="rId17"/>
    <p:sldId id="259" r:id="rId18"/>
    <p:sldId id="260" r:id="rId19"/>
    <p:sldId id="261" r:id="rId20"/>
    <p:sldId id="262" r:id="rId21"/>
    <p:sldId id="263" r:id="rId22"/>
    <p:sldId id="265" r:id="rId23"/>
    <p:sldId id="267" r:id="rId24"/>
    <p:sldId id="268" r:id="rId25"/>
    <p:sldId id="269" r:id="rId26"/>
    <p:sldId id="445" r:id="rId27"/>
    <p:sldId id="270" r:id="rId28"/>
    <p:sldId id="272" r:id="rId29"/>
    <p:sldId id="273" r:id="rId30"/>
    <p:sldId id="274" r:id="rId31"/>
    <p:sldId id="275" r:id="rId32"/>
    <p:sldId id="446" r:id="rId33"/>
    <p:sldId id="447" r:id="rId34"/>
    <p:sldId id="448" r:id="rId35"/>
    <p:sldId id="449" r:id="rId36"/>
    <p:sldId id="450" r:id="rId37"/>
    <p:sldId id="451" r:id="rId38"/>
    <p:sldId id="452" r:id="rId39"/>
    <p:sldId id="271" r:id="rId40"/>
    <p:sldId id="278" r:id="rId41"/>
    <p:sldId id="279" r:id="rId42"/>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A1D3"/>
    <a:srgbClr val="C7D48F"/>
    <a:srgbClr val="C2D8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2964" autoAdjust="0"/>
  </p:normalViewPr>
  <p:slideViewPr>
    <p:cSldViewPr snapToGrid="0" snapToObjects="1">
      <p:cViewPr varScale="1">
        <p:scale>
          <a:sx n="52" d="100"/>
          <a:sy n="52" d="100"/>
        </p:scale>
        <p:origin x="84" y="6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519796-9300-6141-ACD0-915A8C8DBDFB}" type="datetimeFigureOut">
              <a:rPr lang="nl-BE" smtClean="0"/>
              <a:t>31/03/2023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2D563F-2DF6-634C-BA0A-94208AD80659}" type="slidenum">
              <a:rPr lang="nl-BE" smtClean="0"/>
              <a:t>‹Nr.›</a:t>
            </a:fld>
            <a:endParaRPr lang="nl-BE"/>
          </a:p>
        </p:txBody>
      </p:sp>
    </p:spTree>
    <p:extLst>
      <p:ext uri="{BB962C8B-B14F-4D97-AF65-F5344CB8AC3E}">
        <p14:creationId xmlns:p14="http://schemas.microsoft.com/office/powerpoint/2010/main" val="3630588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Hallo zusammen, dies ist eine Präsentation von SEE ME (1 Sekunde Pause)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Im Projekt SEE ME sehen wir die Potenziale älterer Menschen, die Pflege erhalten und ihre Bedürfnisse nach einem sozialen und sinnerfüllten Leben im Alter</a:t>
            </a:r>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1</a:t>
            </a:fld>
            <a:endParaRPr lang="nl-BE"/>
          </a:p>
        </p:txBody>
      </p:sp>
    </p:spTree>
    <p:extLst>
      <p:ext uri="{BB962C8B-B14F-4D97-AF65-F5344CB8AC3E}">
        <p14:creationId xmlns:p14="http://schemas.microsoft.com/office/powerpoint/2010/main" val="2844884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 Konsortiumspartner, die dieses Training entwickelt haben, definierten verschiedene Ziele für die Teilnehmenden. Sie hoffen, dass die Teilnehmenden folgendes sehen, lernen, fühlen und arbeiten werden:</a:t>
            </a:r>
          </a:p>
          <a:p>
            <a:pPr fontAlgn="base"/>
            <a:r>
              <a:rPr lang="nl-BE" sz="1200" kern="1200" dirty="0">
                <a:solidFill>
                  <a:schemeClr val="tx1"/>
                </a:solidFill>
                <a:effectLst/>
                <a:latin typeface="+mn-lt"/>
                <a:ea typeface="+mn-ea"/>
                <a:cs typeface="+mn-cs"/>
              </a:rPr>
              <a:t>1. </a:t>
            </a:r>
            <a:r>
              <a:rPr lang="de-DE" sz="1800" b="1" dirty="0">
                <a:solidFill>
                  <a:srgbClr val="000000"/>
                </a:solidFill>
                <a:effectLst/>
                <a:latin typeface="Calibri Light" panose="020F0302020204030204" pitchFamily="34" charset="0"/>
                <a:ea typeface="Times New Roman" panose="02020603050405020304" pitchFamily="18" charset="0"/>
              </a:rPr>
              <a:t>Sehen</a:t>
            </a:r>
            <a:endParaRPr lang="de-DE" sz="1800" dirty="0">
              <a:effectLst/>
              <a:latin typeface="Times New Roman" panose="02020603050405020304" pitchFamily="18" charset="0"/>
              <a:ea typeface="Times New Roman" panose="02020603050405020304" pitchFamily="18" charset="0"/>
            </a:endParaRPr>
          </a:p>
          <a:p>
            <a:pPr fontAlgn="base"/>
            <a:r>
              <a:rPr lang="de-DE" sz="1800" dirty="0">
                <a:solidFill>
                  <a:srgbClr val="000000"/>
                </a:solidFill>
                <a:effectLst/>
                <a:latin typeface="Calibri Light" panose="020F0302020204030204" pitchFamily="34" charset="0"/>
                <a:ea typeface="Times New Roman" panose="02020603050405020304" pitchFamily="18" charset="0"/>
              </a:rPr>
              <a:t>Sie sehen, dass sich unter der Oberfläche älterer Menschen eine Menge verbirgt: Sie sehen ihre sozialen und sinnerfüllten Bedürfnisse.</a:t>
            </a:r>
            <a:endParaRPr lang="de-DE" sz="1800" dirty="0">
              <a:effectLst/>
              <a:latin typeface="Times New Roman" panose="02020603050405020304" pitchFamily="18" charset="0"/>
              <a:ea typeface="Times New Roman" panose="02020603050405020304" pitchFamily="18" charset="0"/>
            </a:endParaRPr>
          </a:p>
          <a:p>
            <a:pPr fontAlgn="base"/>
            <a:r>
              <a:rPr lang="de-DE" sz="1800" dirty="0">
                <a:solidFill>
                  <a:srgbClr val="000000"/>
                </a:solidFill>
                <a:effectLst/>
                <a:latin typeface="Calibri Light" panose="020F0302020204030204" pitchFamily="34" charset="0"/>
                <a:ea typeface="Times New Roman" panose="02020603050405020304" pitchFamily="18" charset="0"/>
              </a:rPr>
              <a:t>Sie sehen ältere Menschen mit einem offenen Blick, ohne Dogmen und mit Raum für Interpretation.</a:t>
            </a:r>
            <a:r>
              <a:rPr lang="de-DE" sz="1800" dirty="0">
                <a:solidFill>
                  <a:schemeClr val="tx1"/>
                </a:solidFill>
                <a:effectLst/>
                <a:latin typeface="Times New Roman" panose="02020603050405020304" pitchFamily="18" charset="0"/>
                <a:ea typeface="Times New Roman" panose="02020603050405020304" pitchFamily="18" charset="0"/>
              </a:rPr>
              <a:t> </a:t>
            </a:r>
            <a:r>
              <a:rPr lang="de-DE" sz="1800" dirty="0">
                <a:solidFill>
                  <a:srgbClr val="000000"/>
                </a:solidFill>
                <a:effectLst/>
                <a:latin typeface="Calibri Light" panose="020F0302020204030204" pitchFamily="34" charset="0"/>
                <a:ea typeface="Times New Roman" panose="02020603050405020304" pitchFamily="18" charset="0"/>
              </a:rPr>
              <a:t>Sie sehen andere Dinge: Sie sehen über den Tellerrand hinaus</a:t>
            </a:r>
          </a:p>
          <a:p>
            <a:pPr fontAlgn="base"/>
            <a:r>
              <a:rPr lang="de-DE" sz="1800" b="1" dirty="0">
                <a:solidFill>
                  <a:srgbClr val="000000"/>
                </a:solidFill>
                <a:effectLst/>
                <a:latin typeface="Calibri Light" panose="020F0302020204030204" pitchFamily="34" charset="0"/>
                <a:ea typeface="Times New Roman" panose="02020603050405020304" pitchFamily="18" charset="0"/>
              </a:rPr>
              <a:t>2- Lernen</a:t>
            </a:r>
            <a:endParaRPr lang="de-DE" sz="1800" dirty="0">
              <a:effectLst/>
              <a:latin typeface="Times New Roman" panose="02020603050405020304" pitchFamily="18" charset="0"/>
              <a:ea typeface="Times New Roman" panose="02020603050405020304" pitchFamily="18" charset="0"/>
            </a:endParaRPr>
          </a:p>
          <a:p>
            <a:pPr fontAlgn="base"/>
            <a:r>
              <a:rPr lang="de-DE" sz="1800" dirty="0">
                <a:solidFill>
                  <a:srgbClr val="000000"/>
                </a:solidFill>
                <a:effectLst/>
                <a:latin typeface="Calibri Light" panose="020F0302020204030204" pitchFamily="34" charset="0"/>
                <a:ea typeface="Times New Roman" panose="02020603050405020304" pitchFamily="18" charset="0"/>
              </a:rPr>
              <a:t>Sie lernen sich anders zu organisieren und den Fokus zu verändern.</a:t>
            </a:r>
            <a:r>
              <a:rPr lang="de-DE" sz="1800" dirty="0">
                <a:solidFill>
                  <a:schemeClr val="tx1"/>
                </a:solidFill>
                <a:effectLst/>
                <a:latin typeface="Times New Roman" panose="02020603050405020304" pitchFamily="18" charset="0"/>
                <a:ea typeface="Times New Roman" panose="02020603050405020304" pitchFamily="18" charset="0"/>
              </a:rPr>
              <a:t> S</a:t>
            </a:r>
            <a:r>
              <a:rPr lang="de-DE" sz="1800" dirty="0">
                <a:solidFill>
                  <a:srgbClr val="000000"/>
                </a:solidFill>
                <a:effectLst/>
                <a:latin typeface="Calibri Light" panose="020F0302020204030204" pitchFamily="34" charset="0"/>
                <a:ea typeface="Times New Roman" panose="02020603050405020304" pitchFamily="18" charset="0"/>
              </a:rPr>
              <a:t>ie lernen Möglichkeiten kennen, soziale und sinnerfüllte Bedürfnisse zu erkennen und sich auf diese einzulassen. </a:t>
            </a:r>
          </a:p>
          <a:p>
            <a:pPr fontAlgn="base"/>
            <a:r>
              <a:rPr lang="de-DE" sz="1800" b="1" dirty="0">
                <a:solidFill>
                  <a:srgbClr val="000000"/>
                </a:solidFill>
                <a:effectLst/>
                <a:latin typeface="Calibri Light" panose="020F0302020204030204" pitchFamily="34" charset="0"/>
                <a:ea typeface="Times New Roman" panose="02020603050405020304" pitchFamily="18" charset="0"/>
              </a:rPr>
              <a:t>3. Fühlen</a:t>
            </a:r>
            <a:endParaRPr lang="de-DE" sz="1800" dirty="0">
              <a:effectLst/>
              <a:latin typeface="Times New Roman" panose="02020603050405020304" pitchFamily="18" charset="0"/>
              <a:ea typeface="Times New Roman" panose="02020603050405020304" pitchFamily="18" charset="0"/>
            </a:endParaRPr>
          </a:p>
          <a:p>
            <a:pPr fontAlgn="base"/>
            <a:r>
              <a:rPr lang="de-DE" sz="1800" dirty="0">
                <a:solidFill>
                  <a:srgbClr val="000000"/>
                </a:solidFill>
                <a:effectLst/>
                <a:latin typeface="Calibri Light" panose="020F0302020204030204" pitchFamily="34" charset="0"/>
                <a:ea typeface="Times New Roman" panose="02020603050405020304" pitchFamily="18" charset="0"/>
              </a:rPr>
              <a:t>Sie haben das Gefühl, dass sie Veränderungen bewirken können, indem sie soziale und sinnerfüllte Bedürfnisse erkennen und berücksichtigen</a:t>
            </a:r>
            <a:endParaRPr lang="de-DE" sz="1800" dirty="0">
              <a:effectLst/>
              <a:latin typeface="Times New Roman" panose="02020603050405020304" pitchFamily="18" charset="0"/>
              <a:ea typeface="Times New Roman" panose="02020603050405020304" pitchFamily="18" charset="0"/>
            </a:endParaRPr>
          </a:p>
          <a:p>
            <a:pPr fontAlgn="base"/>
            <a:r>
              <a:rPr lang="de-DE" sz="1800" dirty="0">
                <a:solidFill>
                  <a:srgbClr val="000000"/>
                </a:solidFill>
                <a:effectLst/>
                <a:latin typeface="Calibri Light" panose="020F0302020204030204" pitchFamily="34" charset="0"/>
                <a:ea typeface="Times New Roman" panose="02020603050405020304" pitchFamily="18" charset="0"/>
              </a:rPr>
              <a:t>Sie empfinden sich selbst als motiviert und kreativ. </a:t>
            </a:r>
            <a:endParaRPr lang="de-DE" sz="1800" dirty="0">
              <a:effectLst/>
              <a:latin typeface="Times New Roman" panose="02020603050405020304" pitchFamily="18" charset="0"/>
              <a:ea typeface="Times New Roman" panose="02020603050405020304" pitchFamily="18" charset="0"/>
            </a:endParaRPr>
          </a:p>
          <a:p>
            <a:pPr fontAlgn="base"/>
            <a:r>
              <a:rPr lang="de-DE" sz="1800" dirty="0">
                <a:solidFill>
                  <a:srgbClr val="000000"/>
                </a:solidFill>
                <a:effectLst/>
                <a:latin typeface="Calibri Light" panose="020F0302020204030204" pitchFamily="34" charset="0"/>
                <a:ea typeface="Times New Roman" panose="02020603050405020304" pitchFamily="18" charset="0"/>
              </a:rPr>
              <a:t>Sie empfinden die Teilnahme nicht als Zeitverschwendung. </a:t>
            </a:r>
            <a:endParaRPr lang="de-DE" sz="1800" b="0" dirty="0">
              <a:solidFill>
                <a:schemeClr val="tx1"/>
              </a:solidFill>
              <a:effectLst/>
              <a:latin typeface="Times New Roman" panose="02020603050405020304" pitchFamily="18" charset="0"/>
              <a:ea typeface="Times New Roman" panose="02020603050405020304" pitchFamily="18" charset="0"/>
            </a:endParaRPr>
          </a:p>
          <a:p>
            <a:pPr fontAlgn="base"/>
            <a:r>
              <a:rPr lang="de-DE" sz="1800" b="0" dirty="0">
                <a:solidFill>
                  <a:schemeClr val="tx1"/>
                </a:solidFill>
                <a:effectLst/>
                <a:latin typeface="Times New Roman" panose="02020603050405020304" pitchFamily="18" charset="0"/>
                <a:ea typeface="Times New Roman" panose="02020603050405020304" pitchFamily="18" charset="0"/>
              </a:rPr>
              <a:t>4. </a:t>
            </a:r>
            <a:r>
              <a:rPr lang="de-DE" sz="1800" b="1" dirty="0">
                <a:solidFill>
                  <a:srgbClr val="000000"/>
                </a:solidFill>
                <a:effectLst/>
                <a:latin typeface="Calibri Light" panose="020F0302020204030204" pitchFamily="34" charset="0"/>
                <a:ea typeface="Times New Roman" panose="02020603050405020304" pitchFamily="18" charset="0"/>
              </a:rPr>
              <a:t>Arbeiten</a:t>
            </a:r>
            <a:endParaRPr lang="de-DE" sz="1800" dirty="0">
              <a:effectLst/>
              <a:latin typeface="Times New Roman" panose="02020603050405020304" pitchFamily="18" charset="0"/>
              <a:ea typeface="Times New Roman" panose="02020603050405020304" pitchFamily="18" charset="0"/>
            </a:endParaRPr>
          </a:p>
          <a:p>
            <a:pPr fontAlgn="base"/>
            <a:r>
              <a:rPr lang="de-DE" sz="1800" dirty="0">
                <a:solidFill>
                  <a:srgbClr val="000000"/>
                </a:solidFill>
                <a:effectLst/>
                <a:latin typeface="Calibri Light" panose="020F0302020204030204" pitchFamily="34" charset="0"/>
                <a:ea typeface="Times New Roman" panose="02020603050405020304" pitchFamily="18" charset="0"/>
              </a:rPr>
              <a:t>Sie arbeiten in einer Organisation, die sich die SEE-ME Ziele zu eigen macht. </a:t>
            </a:r>
            <a:endParaRPr lang="de-DE" sz="1800" dirty="0">
              <a:effectLst/>
              <a:latin typeface="Times New Roman" panose="02020603050405020304" pitchFamily="18" charset="0"/>
              <a:ea typeface="Times New Roman" panose="02020603050405020304" pitchFamily="18" charset="0"/>
            </a:endParaRPr>
          </a:p>
          <a:p>
            <a:pPr fontAlgn="base"/>
            <a:r>
              <a:rPr lang="de-DE" sz="1800" dirty="0">
                <a:solidFill>
                  <a:srgbClr val="000000"/>
                </a:solidFill>
                <a:effectLst/>
                <a:latin typeface="Calibri Light" panose="020F0302020204030204" pitchFamily="34" charset="0"/>
                <a:ea typeface="Times New Roman" panose="02020603050405020304" pitchFamily="18" charset="0"/>
              </a:rPr>
              <a:t> Sie arbeiten in einem Team zusammen, um nachhaltige Veränderungen in der Organisation zu bewirken. </a:t>
            </a:r>
            <a:endParaRPr lang="de-DE" sz="1800" dirty="0">
              <a:effectLst/>
              <a:latin typeface="Times New Roman" panose="02020603050405020304" pitchFamily="18" charset="0"/>
              <a:ea typeface="Times New Roman" panose="02020603050405020304" pitchFamily="18" charset="0"/>
            </a:endParaRPr>
          </a:p>
          <a:p>
            <a:pPr fontAlgn="base"/>
            <a:endParaRPr lang="de-DE" sz="1800" dirty="0">
              <a:effectLst/>
              <a:latin typeface="Times New Roman" panose="02020603050405020304" pitchFamily="18" charset="0"/>
              <a:ea typeface="Times New Roman" panose="02020603050405020304" pitchFamily="18" charset="0"/>
            </a:endParaRPr>
          </a:p>
          <a:p>
            <a:pPr fontAlgn="base"/>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BA71912A-863A-814D-8591-9CA9C8CDFA7B}" type="slidenum">
              <a:rPr lang="nl-NL" smtClean="0"/>
              <a:t>10</a:t>
            </a:fld>
            <a:endParaRPr lang="nl-NL"/>
          </a:p>
        </p:txBody>
      </p:sp>
    </p:spTree>
    <p:extLst>
      <p:ext uri="{BB962C8B-B14F-4D97-AF65-F5344CB8AC3E}">
        <p14:creationId xmlns:p14="http://schemas.microsoft.com/office/powerpoint/2010/main" val="3521110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Finanziert wird dieses Projekt durch das Erasmus plus Programm der Europäischen Union.</a:t>
            </a:r>
          </a:p>
        </p:txBody>
      </p:sp>
      <p:sp>
        <p:nvSpPr>
          <p:cNvPr id="4" name="Tijdelijke aanduiding voor dianummer 3"/>
          <p:cNvSpPr>
            <a:spLocks noGrp="1"/>
          </p:cNvSpPr>
          <p:nvPr>
            <p:ph type="sldNum" sz="quarter" idx="5"/>
          </p:nvPr>
        </p:nvSpPr>
        <p:spPr/>
        <p:txBody>
          <a:bodyPr/>
          <a:lstStyle/>
          <a:p>
            <a:fld id="{BA71912A-863A-814D-8591-9CA9C8CDFA7B}" type="slidenum">
              <a:rPr lang="nl-NL" smtClean="0"/>
              <a:t>11</a:t>
            </a:fld>
            <a:endParaRPr lang="nl-NL"/>
          </a:p>
        </p:txBody>
      </p:sp>
    </p:spTree>
    <p:extLst>
      <p:ext uri="{BB962C8B-B14F-4D97-AF65-F5344CB8AC3E}">
        <p14:creationId xmlns:p14="http://schemas.microsoft.com/office/powerpoint/2010/main" val="4058395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Warum haben wir SEE ME ins Leben gerufen?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 Pflege konzentriert sich oft auf medizinische und körperliche Aspekte (Klick und 1 Sekunde Pause), aber das Altern umfasst auch Veränderungen in sozialen, (Klick)</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kulturellen (klick)</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und spirituellen Aspekten des Lebens (1 Sekunde Pause, dann klicken)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Eine ganzheitliche Sichtweise aufs Altern ist notwendig, die die Fähigkeiten, Talente und Bedürfnisse älterer Menschen berücksichtigt.</a:t>
            </a: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12</a:t>
            </a:fld>
            <a:endParaRPr lang="nl-BE"/>
          </a:p>
        </p:txBody>
      </p:sp>
    </p:spTree>
    <p:extLst>
      <p:ext uri="{BB962C8B-B14F-4D97-AF65-F5344CB8AC3E}">
        <p14:creationId xmlns:p14="http://schemas.microsoft.com/office/powerpoint/2010/main" val="4061178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Das Projekt SEE ME möchte Wissen und Einblicke in die Bedürfnisse älterer Menschen vermitteln.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Durch eine Vielzahl von Aktivitäten sollen die Pflegenden erfahren, wie sie die individuellen Bedürfnisse älterer Menschen erkennen können. Wir wollen die Kompetenzen und Fähigkeiten von Pflegekräften verbessern, um den älteren Menschen hinter dem bzw. der Pflegebedürftigen zu sehen.  </a:t>
            </a:r>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13</a:t>
            </a:fld>
            <a:endParaRPr lang="nl-BE"/>
          </a:p>
        </p:txBody>
      </p:sp>
    </p:spTree>
    <p:extLst>
      <p:ext uri="{BB962C8B-B14F-4D97-AF65-F5344CB8AC3E}">
        <p14:creationId xmlns:p14="http://schemas.microsoft.com/office/powerpoint/2010/main" val="1346316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de-DE" sz="1200" kern="1200" dirty="0">
                <a:solidFill>
                  <a:schemeClr val="tx1"/>
                </a:solidFill>
                <a:effectLst/>
                <a:latin typeface="+mn-lt"/>
                <a:ea typeface="+mn-ea"/>
                <a:cs typeface="+mn-cs"/>
              </a:rPr>
              <a:t>Durch die Verlagerung von der institutionellen Pflege hin zur häuslichen Pflege leben immer mehr ältere Menschen auch bei gesundheitlichen Problemen so lange wie möglich selbstständig in ihrer privaten Wohnung (2 Sek. Pause, dann Klick)</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Es wurden daher verschiedene Konzepte und Modelle entwickelt, die sicherstellen sollen, dass ältere Menschen weiterhin in ihrem gewohnten Wohnumfeld leben können (2 Sekunden Pause, dann anklicken)</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das soziale Netz der älteren Menschen wird stärker berücksichtigt und professionelle Pflege ist eher unterstützend und ergänzend (2 Sek. Pause, dann anklicken)</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Alle Länder entwickeln außerdem altersgerechte Sozialräume, die darauf abzielen, die notwendige Infrastruktur für ein gutes Leben im Alter zu sichern und die Entwicklung unterstützender Netzwerke zu fördern (2 Sekunden Pause, dann anklicken)</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Des Weiteren wurden Alternative Wohnformen entwickelt, um eine Kombination von professioneller und informeller Pflege zu ermöglichen (2 Sek. Pause, dann anklicken)</a:t>
            </a:r>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14</a:t>
            </a:fld>
            <a:endParaRPr lang="nl-BE"/>
          </a:p>
        </p:txBody>
      </p:sp>
    </p:spTree>
    <p:extLst>
      <p:ext uri="{BB962C8B-B14F-4D97-AF65-F5344CB8AC3E}">
        <p14:creationId xmlns:p14="http://schemas.microsoft.com/office/powerpoint/2010/main" val="1452107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dirty="0"/>
              <a:t>Das geistige und körperliche Wohlbefinden älterer Menschen steigt, wenn ihre Talente gesehen und genutzt werden. Ältere Menschen wollen Anerkennung für das, was sie sind, für ihre Ziele, Motive und Werte. Wir unterteilen die Potenziale der älteren Menschen in 3 Konzepte</a:t>
            </a:r>
          </a:p>
          <a:p>
            <a:pPr marL="171450" indent="-171450">
              <a:buFont typeface="Arial" panose="020B0604020202020204" pitchFamily="34" charset="0"/>
              <a:buChar char="•"/>
            </a:pPr>
            <a:r>
              <a:rPr lang="de-DE" b="1" dirty="0"/>
              <a:t>Generativität </a:t>
            </a:r>
            <a:r>
              <a:rPr lang="de-DE" dirty="0"/>
              <a:t>bezieht sich auf den Wunsch und die Fähigkeit älterer Menschen, einen Beitrag für die nächste Generation zu leisten. (2 Sekunden Pause, dann klicken)</a:t>
            </a:r>
          </a:p>
          <a:p>
            <a:pPr marL="171450" indent="-171450">
              <a:buFont typeface="Arial" panose="020B0604020202020204" pitchFamily="34" charset="0"/>
              <a:buChar char="•"/>
            </a:pPr>
            <a:r>
              <a:rPr lang="de-DE" b="1" dirty="0" err="1"/>
              <a:t>Integrtiät</a:t>
            </a:r>
            <a:r>
              <a:rPr lang="de-DE" b="1" dirty="0"/>
              <a:t> des Ichs </a:t>
            </a:r>
            <a:r>
              <a:rPr lang="de-DE" dirty="0"/>
              <a:t>beinhaltet die Auseinandersetzung mit dem eigenen Leben (2 Sekunden Pause, dann anklicken)</a:t>
            </a:r>
          </a:p>
          <a:p>
            <a:pPr marL="171450" indent="-171450">
              <a:buFont typeface="Arial" panose="020B0604020202020204" pitchFamily="34" charset="0"/>
              <a:buChar char="•"/>
            </a:pPr>
            <a:r>
              <a:rPr lang="de-DE" b="1" dirty="0" err="1"/>
              <a:t>Gerotranszendenz</a:t>
            </a:r>
            <a:r>
              <a:rPr lang="de-DE" b="1" dirty="0"/>
              <a:t> </a:t>
            </a:r>
            <a:r>
              <a:rPr lang="de-DE" dirty="0"/>
              <a:t>bezieht sich auf die spirituelle Entwicklung im späteren Leben. </a:t>
            </a:r>
            <a:endParaRPr lang="nl-BE" dirty="0">
              <a:effectLst/>
            </a:endParaRPr>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15</a:t>
            </a:fld>
            <a:endParaRPr lang="nl-BE"/>
          </a:p>
        </p:txBody>
      </p:sp>
    </p:spTree>
    <p:extLst>
      <p:ext uri="{BB962C8B-B14F-4D97-AF65-F5344CB8AC3E}">
        <p14:creationId xmlns:p14="http://schemas.microsoft.com/office/powerpoint/2010/main" val="3172004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de-DE" sz="1200" b="1" i="0" u="none" strike="noStrike" kern="1200" dirty="0">
                <a:solidFill>
                  <a:schemeClr val="tx1"/>
                </a:solidFill>
                <a:effectLst/>
                <a:latin typeface="+mn-lt"/>
                <a:ea typeface="+mn-ea"/>
                <a:cs typeface="+mn-cs"/>
              </a:rPr>
              <a:t>Wir werden diese Potenziale etwas näher erläutern</a:t>
            </a:r>
          </a:p>
          <a:p>
            <a:pPr marL="171450" indent="-171450">
              <a:buFont typeface="Arial" panose="020B0604020202020204" pitchFamily="34" charset="0"/>
              <a:buChar char="•"/>
            </a:pPr>
            <a:r>
              <a:rPr lang="de-DE" sz="1200" b="1" i="0" u="none" strike="noStrike" kern="1200" dirty="0">
                <a:solidFill>
                  <a:schemeClr val="tx1"/>
                </a:solidFill>
                <a:effectLst/>
                <a:latin typeface="+mn-lt"/>
                <a:ea typeface="+mn-ea"/>
                <a:cs typeface="+mn-cs"/>
              </a:rPr>
              <a:t>Generativitätspotenziale </a:t>
            </a:r>
            <a:r>
              <a:rPr lang="de-DE" sz="1200" b="0" i="0" u="none" strike="noStrike" kern="1200" dirty="0">
                <a:solidFill>
                  <a:schemeClr val="tx1"/>
                </a:solidFill>
                <a:effectLst/>
                <a:latin typeface="+mn-lt"/>
                <a:ea typeface="+mn-ea"/>
                <a:cs typeface="+mn-cs"/>
              </a:rPr>
              <a:t>können in der Erziehung von Kindern, in der Betreuung jüngerer Menschen, in der Weitergabe der eigenen Erfahrung und Weisheit oder in dem Wunsch, ein Vermächtnis für künftige Generationen zu hinterlassen, liegen. </a:t>
            </a:r>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16</a:t>
            </a:fld>
            <a:endParaRPr lang="nl-BE"/>
          </a:p>
        </p:txBody>
      </p:sp>
    </p:spTree>
    <p:extLst>
      <p:ext uri="{BB962C8B-B14F-4D97-AF65-F5344CB8AC3E}">
        <p14:creationId xmlns:p14="http://schemas.microsoft.com/office/powerpoint/2010/main" val="2889960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de-DE" sz="1200" b="1" kern="1200" dirty="0">
                <a:solidFill>
                  <a:schemeClr val="tx1"/>
                </a:solidFill>
                <a:effectLst/>
                <a:latin typeface="+mn-lt"/>
                <a:ea typeface="+mn-ea"/>
                <a:cs typeface="+mn-cs"/>
              </a:rPr>
              <a:t>Die Ich-Integrität </a:t>
            </a:r>
            <a:r>
              <a:rPr lang="de-DE" sz="1200" b="0" kern="1200" dirty="0">
                <a:solidFill>
                  <a:schemeClr val="tx1"/>
                </a:solidFill>
                <a:effectLst/>
                <a:latin typeface="+mn-lt"/>
                <a:ea typeface="+mn-ea"/>
                <a:cs typeface="+mn-cs"/>
              </a:rPr>
              <a:t>hilft älteren Erwachsenen, über ihr Leben nachzudenken und zurückzublicken, zu erkennen, was für sie von Bedeutung ist, und mit ungelösten Schwierigkeiten aus der Vergangenheit Frieden zu schließen. </a:t>
            </a:r>
            <a:endParaRPr lang="nl-BE" b="0" dirty="0">
              <a:effectLst/>
            </a:endParaRPr>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17</a:t>
            </a:fld>
            <a:endParaRPr lang="nl-BE"/>
          </a:p>
        </p:txBody>
      </p:sp>
    </p:spTree>
    <p:extLst>
      <p:ext uri="{BB962C8B-B14F-4D97-AF65-F5344CB8AC3E}">
        <p14:creationId xmlns:p14="http://schemas.microsoft.com/office/powerpoint/2010/main" val="2718452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de-DE" sz="1200" b="1" kern="1200" dirty="0" err="1">
                <a:solidFill>
                  <a:schemeClr val="tx1"/>
                </a:solidFill>
                <a:effectLst/>
                <a:latin typeface="+mn-lt"/>
                <a:ea typeface="+mn-ea"/>
                <a:cs typeface="+mn-cs"/>
              </a:rPr>
              <a:t>Gerotranszendenz</a:t>
            </a:r>
            <a:r>
              <a:rPr lang="de-DE" sz="1200" b="1" kern="1200" dirty="0">
                <a:solidFill>
                  <a:schemeClr val="tx1"/>
                </a:solidFill>
                <a:effectLst/>
                <a:latin typeface="+mn-lt"/>
                <a:ea typeface="+mn-ea"/>
                <a:cs typeface="+mn-cs"/>
              </a:rPr>
              <a:t> führt </a:t>
            </a:r>
            <a:r>
              <a:rPr lang="de-DE" sz="1200" b="0" kern="1200" dirty="0">
                <a:solidFill>
                  <a:schemeClr val="tx1"/>
                </a:solidFill>
                <a:effectLst/>
                <a:latin typeface="+mn-lt"/>
                <a:ea typeface="+mn-ea"/>
                <a:cs typeface="+mn-cs"/>
              </a:rPr>
              <a:t>zu einem neuen Verständnis des Selbst, der Beziehungen zu anderen und grundlegender existenzieller Fragen. </a:t>
            </a:r>
            <a:r>
              <a:rPr lang="de-DE" sz="1200" b="1" kern="1200" dirty="0">
                <a:solidFill>
                  <a:schemeClr val="tx1"/>
                </a:solidFill>
                <a:effectLst/>
                <a:latin typeface="+mn-lt"/>
                <a:ea typeface="+mn-ea"/>
                <a:cs typeface="+mn-cs"/>
              </a:rPr>
              <a:t>Diese neuen Perspektiven </a:t>
            </a:r>
            <a:r>
              <a:rPr lang="de-DE" sz="1200" b="0" kern="1200" dirty="0">
                <a:solidFill>
                  <a:schemeClr val="tx1"/>
                </a:solidFill>
                <a:effectLst/>
                <a:latin typeface="+mn-lt"/>
                <a:ea typeface="+mn-ea"/>
                <a:cs typeface="+mn-cs"/>
              </a:rPr>
              <a:t>helfen älteren Menschen, mit den Herausforderungen und Verlusten, mit denen sie konfrontiert sind, besser umzugehen </a:t>
            </a:r>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18</a:t>
            </a:fld>
            <a:endParaRPr lang="nl-BE"/>
          </a:p>
        </p:txBody>
      </p:sp>
    </p:spTree>
    <p:extLst>
      <p:ext uri="{BB962C8B-B14F-4D97-AF65-F5344CB8AC3E}">
        <p14:creationId xmlns:p14="http://schemas.microsoft.com/office/powerpoint/2010/main" val="3234434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sz="1200" kern="1200" dirty="0">
                <a:solidFill>
                  <a:schemeClr val="tx1"/>
                </a:solidFill>
                <a:effectLst/>
                <a:latin typeface="+mn-lt"/>
                <a:ea typeface="+mn-ea"/>
                <a:cs typeface="+mn-cs"/>
              </a:rPr>
              <a:t>Anstatt nur auf die körperlichen Bedürfnisse zu achten, konzentrieren wir uns bei SEE ME auf die sozialen und Bedürfnisse nach einem sinnerfüllten Leben im Alter. </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Blicken wir zuerst auf die sozialen Bedürfnisse:</a:t>
            </a:r>
          </a:p>
          <a:p>
            <a:r>
              <a:rPr lang="de-DE" sz="1200" kern="1200" dirty="0">
                <a:solidFill>
                  <a:schemeClr val="tx1"/>
                </a:solidFill>
                <a:effectLst/>
                <a:latin typeface="+mn-lt"/>
                <a:ea typeface="+mn-ea"/>
                <a:cs typeface="+mn-cs"/>
              </a:rPr>
              <a:t>Soziale Beziehungen zu anderen sind ein grundlegendes Element des menschlichen Lebens. Es gibt drei Arten sozialer Bedürfnisse:</a:t>
            </a:r>
          </a:p>
          <a:p>
            <a:pPr marL="171450" indent="-171450">
              <a:buFont typeface="Symbol" panose="05050102010706020507" pitchFamily="18" charset="2"/>
              <a:buChar char="-"/>
            </a:pPr>
            <a:r>
              <a:rPr lang="de-DE" sz="1200" kern="1200" dirty="0">
                <a:solidFill>
                  <a:schemeClr val="tx1"/>
                </a:solidFill>
                <a:effectLst/>
                <a:latin typeface="+mn-lt"/>
                <a:ea typeface="+mn-ea"/>
                <a:cs typeface="+mn-cs"/>
              </a:rPr>
              <a:t>Persönliche Beziehungen</a:t>
            </a:r>
          </a:p>
          <a:p>
            <a:pPr marL="171450" indent="-171450">
              <a:buFont typeface="Symbol" panose="05050102010706020507" pitchFamily="18" charset="2"/>
              <a:buChar char="-"/>
            </a:pPr>
            <a:r>
              <a:rPr lang="de-DE" sz="1200" kern="1200" dirty="0">
                <a:solidFill>
                  <a:schemeClr val="tx1"/>
                </a:solidFill>
                <a:effectLst/>
                <a:latin typeface="+mn-lt"/>
                <a:ea typeface="+mn-ea"/>
                <a:cs typeface="+mn-cs"/>
              </a:rPr>
              <a:t>Soziale Teilhabe</a:t>
            </a:r>
          </a:p>
          <a:p>
            <a:pPr marL="171450" indent="-171450">
              <a:buFont typeface="Symbol" panose="05050102010706020507" pitchFamily="18" charset="2"/>
              <a:buChar char="-"/>
            </a:pPr>
            <a:r>
              <a:rPr lang="de-DE" sz="1200" kern="1200" dirty="0">
                <a:solidFill>
                  <a:schemeClr val="tx1"/>
                </a:solidFill>
                <a:effectLst/>
                <a:latin typeface="+mn-lt"/>
                <a:ea typeface="+mn-ea"/>
                <a:cs typeface="+mn-cs"/>
              </a:rPr>
              <a:t>Soziale Unterstützung</a:t>
            </a: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19</a:t>
            </a:fld>
            <a:endParaRPr lang="nl-BE"/>
          </a:p>
        </p:txBody>
      </p:sp>
    </p:spTree>
    <p:extLst>
      <p:ext uri="{BB962C8B-B14F-4D97-AF65-F5344CB8AC3E}">
        <p14:creationId xmlns:p14="http://schemas.microsoft.com/office/powerpoint/2010/main" val="2708902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In dieser Präsentation werden wir kurz erklären, wie das Projekt SEE ME zustande gekommen ist. Wir beginnen mit einer Vorstellung davon, wie unsere Gesellschaft altert und welche Herausforderung sich diesbezüglich ergeben. Anschließend werden wir das Ziel des SEEE ME Projekts, die jüngsten Entwicklungen in den europäischen Pflegesystemen, die Potenziale älterer Menschen und ihre sozialen und ihrer Bedürfnisse nach einem sinnerfüllten Leben präsentieren</a:t>
            </a:r>
            <a:endParaRPr lang="nl-NL" dirty="0"/>
          </a:p>
        </p:txBody>
      </p:sp>
      <p:sp>
        <p:nvSpPr>
          <p:cNvPr id="4" name="Slide Number Placeholder 3"/>
          <p:cNvSpPr>
            <a:spLocks noGrp="1"/>
          </p:cNvSpPr>
          <p:nvPr>
            <p:ph type="sldNum" sz="quarter" idx="5"/>
          </p:nvPr>
        </p:nvSpPr>
        <p:spPr/>
        <p:txBody>
          <a:bodyPr/>
          <a:lstStyle/>
          <a:p>
            <a:fld id="{BF2DB441-276A-9944-A4EF-1E71EC9E2335}" type="slidenum">
              <a:rPr lang="nl-NL" smtClean="0"/>
              <a:t>2</a:t>
            </a:fld>
            <a:endParaRPr lang="nl-NL"/>
          </a:p>
        </p:txBody>
      </p:sp>
    </p:spTree>
    <p:extLst>
      <p:ext uri="{BB962C8B-B14F-4D97-AF65-F5344CB8AC3E}">
        <p14:creationId xmlns:p14="http://schemas.microsoft.com/office/powerpoint/2010/main" val="4211210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de-DE" sz="1200" kern="1200" dirty="0">
                <a:solidFill>
                  <a:schemeClr val="tx1"/>
                </a:solidFill>
                <a:effectLst/>
                <a:latin typeface="+mn-lt"/>
                <a:ea typeface="+mn-ea"/>
                <a:cs typeface="+mn-cs"/>
              </a:rPr>
              <a:t>Persönliche Beziehungen geben Geborgenheit und Liebe, sowie ein Gefühl der Sicherheit, der Nähe und des Wohlbefindens.</a:t>
            </a:r>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20</a:t>
            </a:fld>
            <a:endParaRPr lang="nl-BE"/>
          </a:p>
        </p:txBody>
      </p:sp>
    </p:spTree>
    <p:extLst>
      <p:ext uri="{BB962C8B-B14F-4D97-AF65-F5344CB8AC3E}">
        <p14:creationId xmlns:p14="http://schemas.microsoft.com/office/powerpoint/2010/main" val="4089089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de-DE" sz="1200" kern="1200" dirty="0">
                <a:solidFill>
                  <a:schemeClr val="tx1"/>
                </a:solidFill>
                <a:effectLst/>
                <a:latin typeface="+mn-lt"/>
                <a:ea typeface="+mn-ea"/>
                <a:cs typeface="+mn-cs"/>
              </a:rPr>
              <a:t>Soziale Teilhabe bedeutet die Zugehörigkeit zu einer Gruppe von Menschen, die als wertvoll erachtet werden. Die Gruppe ist wichtig, um Werte und Normen mit anderen zu teilen.</a:t>
            </a:r>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21</a:t>
            </a:fld>
            <a:endParaRPr lang="nl-BE"/>
          </a:p>
        </p:txBody>
      </p:sp>
    </p:spTree>
    <p:extLst>
      <p:ext uri="{BB962C8B-B14F-4D97-AF65-F5344CB8AC3E}">
        <p14:creationId xmlns:p14="http://schemas.microsoft.com/office/powerpoint/2010/main" val="2198319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sz="1200" kern="1200" dirty="0">
                <a:solidFill>
                  <a:schemeClr val="tx1"/>
                </a:solidFill>
                <a:effectLst/>
                <a:latin typeface="+mn-lt"/>
                <a:ea typeface="+mn-ea"/>
                <a:cs typeface="+mn-cs"/>
              </a:rPr>
              <a:t>Das letzte soziale Bedürfnis ist die soziale Unterstützung. Dabei kann es sich um materielle, emotionale oder freundschaftliche Unterstützung handeln</a:t>
            </a:r>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22</a:t>
            </a:fld>
            <a:endParaRPr lang="nl-BE"/>
          </a:p>
        </p:txBody>
      </p:sp>
    </p:spTree>
    <p:extLst>
      <p:ext uri="{BB962C8B-B14F-4D97-AF65-F5344CB8AC3E}">
        <p14:creationId xmlns:p14="http://schemas.microsoft.com/office/powerpoint/2010/main" val="3003497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Ältere Menschen wählen ihre sozialen Beziehungen und Aktivitäten selektiv aus. Sie brauchen vor allem emotionale Beziehungen, zum Beispiel bei schwerer Krankheit, körperlichen Einschränkungen oder dem Verlust eines geliebten Menschen.</a:t>
            </a:r>
          </a:p>
          <a:p>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23</a:t>
            </a:fld>
            <a:endParaRPr lang="nl-BE"/>
          </a:p>
        </p:txBody>
      </p:sp>
    </p:spTree>
    <p:extLst>
      <p:ext uri="{BB962C8B-B14F-4D97-AF65-F5344CB8AC3E}">
        <p14:creationId xmlns:p14="http://schemas.microsoft.com/office/powerpoint/2010/main" val="436024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sz="1200" kern="1200" dirty="0">
                <a:solidFill>
                  <a:schemeClr val="tx1"/>
                </a:solidFill>
                <a:effectLst/>
                <a:latin typeface="+mn-lt"/>
                <a:ea typeface="+mn-ea"/>
                <a:cs typeface="+mn-cs"/>
              </a:rPr>
              <a:t>Bestimmte Erfahrungen, Motivationen, Bedürfnisse und Gefühle geben dem Leben einen Sinn. Der Sinn des Lebens kennt vier Dimensionen</a:t>
            </a:r>
          </a:p>
          <a:p>
            <a:r>
              <a:rPr lang="de-DE" sz="1200" kern="1200" dirty="0">
                <a:solidFill>
                  <a:schemeClr val="tx1"/>
                </a:solidFill>
                <a:effectLst/>
                <a:latin typeface="+mn-lt"/>
                <a:ea typeface="+mn-ea"/>
                <a:cs typeface="+mn-cs"/>
              </a:rPr>
              <a:t>-Zweck</a:t>
            </a:r>
          </a:p>
          <a:p>
            <a:r>
              <a:rPr lang="de-DE" sz="1200" kern="1200" dirty="0">
                <a:solidFill>
                  <a:schemeClr val="tx1"/>
                </a:solidFill>
                <a:effectLst/>
                <a:latin typeface="+mn-lt"/>
                <a:ea typeface="+mn-ea"/>
                <a:cs typeface="+mn-cs"/>
              </a:rPr>
              <a:t>-Werte</a:t>
            </a:r>
          </a:p>
          <a:p>
            <a:r>
              <a:rPr lang="de-DE" sz="1200" kern="1200" dirty="0">
                <a:solidFill>
                  <a:schemeClr val="tx1"/>
                </a:solidFill>
                <a:effectLst/>
                <a:latin typeface="+mn-lt"/>
                <a:ea typeface="+mn-ea"/>
                <a:cs typeface="+mn-cs"/>
              </a:rPr>
              <a:t>-Wirksamkeit</a:t>
            </a:r>
          </a:p>
          <a:p>
            <a:r>
              <a:rPr lang="de-DE" sz="1200" kern="1200" dirty="0">
                <a:solidFill>
                  <a:schemeClr val="tx1"/>
                </a:solidFill>
                <a:effectLst/>
                <a:latin typeface="+mn-lt"/>
                <a:ea typeface="+mn-ea"/>
                <a:cs typeface="+mn-cs"/>
              </a:rPr>
              <a:t>-Selbstwert</a:t>
            </a:r>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24</a:t>
            </a:fld>
            <a:endParaRPr lang="nl-BE"/>
          </a:p>
        </p:txBody>
      </p:sp>
    </p:spTree>
    <p:extLst>
      <p:ext uri="{BB962C8B-B14F-4D97-AF65-F5344CB8AC3E}">
        <p14:creationId xmlns:p14="http://schemas.microsoft.com/office/powerpoint/2010/main" val="1583513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dirty="0"/>
              <a:t>Ein Zweck oder Ziel gibt dem Leben eine Richtung und Motivation, die eine gewünschte Situation oder eine innere Erfüllung, wie Liebe oder Glück, sein kann.</a:t>
            </a:r>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25</a:t>
            </a:fld>
            <a:endParaRPr lang="nl-BE"/>
          </a:p>
        </p:txBody>
      </p:sp>
    </p:spTree>
    <p:extLst>
      <p:ext uri="{BB962C8B-B14F-4D97-AF65-F5344CB8AC3E}">
        <p14:creationId xmlns:p14="http://schemas.microsoft.com/office/powerpoint/2010/main" val="1216574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sz="1200" kern="1200" dirty="0">
                <a:solidFill>
                  <a:schemeClr val="tx1"/>
                </a:solidFill>
                <a:effectLst/>
                <a:latin typeface="+mn-lt"/>
                <a:ea typeface="+mn-ea"/>
                <a:cs typeface="+mn-cs"/>
              </a:rPr>
              <a:t>Menschen brauchen Werte als Grundlage für ihr Handeln. Werte geben das Gefühl, das Richtige zu tun</a:t>
            </a:r>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26</a:t>
            </a:fld>
            <a:endParaRPr lang="nl-BE"/>
          </a:p>
        </p:txBody>
      </p:sp>
    </p:spTree>
    <p:extLst>
      <p:ext uri="{BB962C8B-B14F-4D97-AF65-F5344CB8AC3E}">
        <p14:creationId xmlns:p14="http://schemas.microsoft.com/office/powerpoint/2010/main" val="931242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sz="1200" kern="1200" dirty="0">
                <a:solidFill>
                  <a:schemeClr val="tx1"/>
                </a:solidFill>
                <a:effectLst/>
                <a:latin typeface="+mn-lt"/>
                <a:ea typeface="+mn-ea"/>
                <a:cs typeface="+mn-cs"/>
              </a:rPr>
              <a:t>Effektivität oder Kontrolle: Menschen wollen die Kontrolle über Situationen und Ereignisse im Leben haben, damit sie ihre Ziele erreichen können</a:t>
            </a:r>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27</a:t>
            </a:fld>
            <a:endParaRPr lang="nl-BE"/>
          </a:p>
        </p:txBody>
      </p:sp>
    </p:spTree>
    <p:extLst>
      <p:ext uri="{BB962C8B-B14F-4D97-AF65-F5344CB8AC3E}">
        <p14:creationId xmlns:p14="http://schemas.microsoft.com/office/powerpoint/2010/main" val="3826876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sz="1200" kern="1200" dirty="0">
                <a:solidFill>
                  <a:schemeClr val="tx1"/>
                </a:solidFill>
                <a:effectLst/>
                <a:latin typeface="+mn-lt"/>
                <a:ea typeface="+mn-ea"/>
                <a:cs typeface="+mn-cs"/>
              </a:rPr>
              <a:t>Um sich selbst als wertvollen Menschen zu sehen, braucht man ein grundlegendes Selbstwertgefühl. Man muss sich selbst und die Aktivitäten, an denen man sich beteiligt, positiv sehen.</a:t>
            </a:r>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28</a:t>
            </a:fld>
            <a:endParaRPr lang="nl-BE"/>
          </a:p>
        </p:txBody>
      </p:sp>
    </p:spTree>
    <p:extLst>
      <p:ext uri="{BB962C8B-B14F-4D97-AF65-F5344CB8AC3E}">
        <p14:creationId xmlns:p14="http://schemas.microsoft.com/office/powerpoint/2010/main" val="2332472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Ältere Menschen können ihr Leben als bedeutungslos empfinden, weil sie den Tod anderer Menschen, den Verlust sozialer Rollen oder eine verminderte körperliche und geistige Gesundheit erlebt haben. Sie haben vielleicht das Gefühl, dass es weniger Möglichkeiten für persönliches Wohlbefinden gibt oder dass es an Kohärenz in der Lebensgeschichte mangelt. Deshalb ist der Sinn im Alter wichtig. Die Erfahrung, dass das Leben einen Sinn hat, hat einen schützenden Faktor und macht die Menschen widerstandsfähig und resistent gegen Rückschläge, die ältere Menschen erleben können.</a:t>
            </a:r>
            <a:endParaRPr lang="en-GB"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29</a:t>
            </a:fld>
            <a:endParaRPr lang="nl-BE"/>
          </a:p>
        </p:txBody>
      </p:sp>
    </p:spTree>
    <p:extLst>
      <p:ext uri="{BB962C8B-B14F-4D97-AF65-F5344CB8AC3E}">
        <p14:creationId xmlns:p14="http://schemas.microsoft.com/office/powerpoint/2010/main" val="327252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Die Bevölkerung in Europa wird immer älter und die Zahl der älteren Menschen nimmt zu. Es wird vorhergesagt, dass es in Zukunft einen höheren Pflegebedarf geben wird. In diesem Bild sehen Sie Bevölkerungspyramiden. Jede Schicht spiegelt eine Alterskohorte wider, wobei die unterste Reihe die Zahl der Neugeborenen und Säuglinge und die oberste die Hundertjährigen darstellt. </a:t>
            </a:r>
          </a:p>
          <a:p>
            <a:r>
              <a:rPr lang="de-DE" sz="1200" kern="1200" dirty="0">
                <a:solidFill>
                  <a:schemeClr val="tx1"/>
                </a:solidFill>
                <a:effectLst/>
                <a:latin typeface="+mn-lt"/>
                <a:ea typeface="+mn-ea"/>
                <a:cs typeface="+mn-cs"/>
              </a:rPr>
              <a:t>Ganz links sehen Sie die Pyramidenform, die vor 70 Jahren entstanden ist. </a:t>
            </a:r>
          </a:p>
          <a:p>
            <a:r>
              <a:rPr lang="de-DE" sz="1200" kern="1200" dirty="0">
                <a:solidFill>
                  <a:schemeClr val="tx1"/>
                </a:solidFill>
                <a:effectLst/>
                <a:latin typeface="+mn-lt"/>
                <a:ea typeface="+mn-ea"/>
                <a:cs typeface="+mn-cs"/>
              </a:rPr>
              <a:t>Die mittlere Pyramide zeigt, wo wir heute stehen. Man kann bereits heute erkennen, dass es viel mehr ältere Menschen gibt. </a:t>
            </a:r>
          </a:p>
          <a:p>
            <a:r>
              <a:rPr lang="de-DE" sz="1200" kern="1200" dirty="0">
                <a:solidFill>
                  <a:schemeClr val="tx1"/>
                </a:solidFill>
                <a:effectLst/>
                <a:latin typeface="+mn-lt"/>
                <a:ea typeface="+mn-ea"/>
                <a:cs typeface="+mn-cs"/>
              </a:rPr>
              <a:t>Für das Jahr 2050 wird ein weiterer Anstieg von älteren Menschen vorhergesagt, wie Sie an der letzten Pyramide sehen können, die inzwischen auch weniger wie eine Pyramide aussieht.</a:t>
            </a:r>
            <a:endParaRPr lang="nl-NL" dirty="0"/>
          </a:p>
        </p:txBody>
      </p:sp>
      <p:sp>
        <p:nvSpPr>
          <p:cNvPr id="4" name="Slide Number Placeholder 3"/>
          <p:cNvSpPr>
            <a:spLocks noGrp="1"/>
          </p:cNvSpPr>
          <p:nvPr>
            <p:ph type="sldNum" sz="quarter" idx="5"/>
          </p:nvPr>
        </p:nvSpPr>
        <p:spPr/>
        <p:txBody>
          <a:bodyPr/>
          <a:lstStyle/>
          <a:p>
            <a:fld id="{BF2DB441-276A-9944-A4EF-1E71EC9E2335}" type="slidenum">
              <a:rPr lang="nl-NL" smtClean="0"/>
              <a:t>3</a:t>
            </a:fld>
            <a:endParaRPr lang="nl-NL"/>
          </a:p>
        </p:txBody>
      </p:sp>
    </p:spTree>
    <p:extLst>
      <p:ext uri="{BB962C8B-B14F-4D97-AF65-F5344CB8AC3E}">
        <p14:creationId xmlns:p14="http://schemas.microsoft.com/office/powerpoint/2010/main" val="24923516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dirty="0"/>
              <a:t>Wir möchten den Unterschied zwischen sozialen und sinnerfüllten Bedürfnissen ein wenig näher erläutern</a:t>
            </a:r>
            <a:endParaRPr lang="nl-BE" dirty="0"/>
          </a:p>
        </p:txBody>
      </p:sp>
      <p:sp>
        <p:nvSpPr>
          <p:cNvPr id="4" name="Tijdelijke aanduiding voor dianummer 3"/>
          <p:cNvSpPr>
            <a:spLocks noGrp="1"/>
          </p:cNvSpPr>
          <p:nvPr>
            <p:ph type="sldNum" sz="quarter" idx="5"/>
          </p:nvPr>
        </p:nvSpPr>
        <p:spPr/>
        <p:txBody>
          <a:bodyPr/>
          <a:lstStyle/>
          <a:p>
            <a:fld id="{03321640-758A-5A4E-ABD9-19459999F4FE}" type="slidenum">
              <a:rPr lang="nl-BE" smtClean="0"/>
              <a:t>30</a:t>
            </a:fld>
            <a:endParaRPr lang="nl-BE"/>
          </a:p>
        </p:txBody>
      </p:sp>
    </p:spTree>
    <p:extLst>
      <p:ext uri="{BB962C8B-B14F-4D97-AF65-F5344CB8AC3E}">
        <p14:creationId xmlns:p14="http://schemas.microsoft.com/office/powerpoint/2010/main" val="1200178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dirty="0"/>
              <a:t>Sie haben vielleicht schon einmal von der </a:t>
            </a:r>
            <a:r>
              <a:rPr lang="de-DE" dirty="0" err="1"/>
              <a:t>Maslowschen</a:t>
            </a:r>
            <a:r>
              <a:rPr lang="de-DE" dirty="0"/>
              <a:t> Bedürfnispyramide gehört? Diese Bedürfnispyramide stellt</a:t>
            </a:r>
            <a:r>
              <a:rPr lang="de-DE" baseline="0" dirty="0"/>
              <a:t> </a:t>
            </a:r>
            <a:r>
              <a:rPr lang="de-DE" dirty="0"/>
              <a:t>verschiedene Bedürfnisse in ihrer hierarchischen Reihenfolge dar</a:t>
            </a:r>
            <a:endParaRPr lang="nl-BE" dirty="0"/>
          </a:p>
        </p:txBody>
      </p:sp>
      <p:sp>
        <p:nvSpPr>
          <p:cNvPr id="4" name="Tijdelijke aanduiding voor dianummer 3"/>
          <p:cNvSpPr>
            <a:spLocks noGrp="1"/>
          </p:cNvSpPr>
          <p:nvPr>
            <p:ph type="sldNum" sz="quarter" idx="5"/>
          </p:nvPr>
        </p:nvSpPr>
        <p:spPr/>
        <p:txBody>
          <a:bodyPr/>
          <a:lstStyle/>
          <a:p>
            <a:fld id="{03321640-758A-5A4E-ABD9-19459999F4FE}" type="slidenum">
              <a:rPr lang="nl-BE" smtClean="0"/>
              <a:t>31</a:t>
            </a:fld>
            <a:endParaRPr lang="nl-BE"/>
          </a:p>
        </p:txBody>
      </p:sp>
    </p:spTree>
    <p:extLst>
      <p:ext uri="{BB962C8B-B14F-4D97-AF65-F5344CB8AC3E}">
        <p14:creationId xmlns:p14="http://schemas.microsoft.com/office/powerpoint/2010/main" val="25089370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dirty="0"/>
              <a:t>Innerhalb der Bedürfnispyramide gibt es verschiedene Ebenen, und je nachdem, welches Fachbuch Sie zu Rate ziehen, kommen mehr oder weniger Bedürfnisschichten hinzu. In diesem Beispiel haben wir</a:t>
            </a:r>
          </a:p>
          <a:p>
            <a:r>
              <a:rPr lang="de-DE" dirty="0"/>
              <a:t>Physiologische Bedürfnisse</a:t>
            </a:r>
          </a:p>
          <a:p>
            <a:r>
              <a:rPr lang="de-DE" dirty="0"/>
              <a:t>Sicherheitsbedürfnisse</a:t>
            </a:r>
          </a:p>
          <a:p>
            <a:r>
              <a:rPr lang="de-DE" dirty="0"/>
              <a:t>Liebe und Zugehörigkeit</a:t>
            </a:r>
          </a:p>
          <a:p>
            <a:r>
              <a:rPr lang="de-DE" dirty="0"/>
              <a:t>Wertschätzung</a:t>
            </a:r>
          </a:p>
          <a:p>
            <a:r>
              <a:rPr lang="de-DE" dirty="0"/>
              <a:t>Selbstverwirklichung</a:t>
            </a:r>
            <a:endParaRPr lang="nl-BE" dirty="0"/>
          </a:p>
        </p:txBody>
      </p:sp>
      <p:sp>
        <p:nvSpPr>
          <p:cNvPr id="4" name="Tijdelijke aanduiding voor dianummer 3"/>
          <p:cNvSpPr>
            <a:spLocks noGrp="1"/>
          </p:cNvSpPr>
          <p:nvPr>
            <p:ph type="sldNum" sz="quarter" idx="5"/>
          </p:nvPr>
        </p:nvSpPr>
        <p:spPr/>
        <p:txBody>
          <a:bodyPr/>
          <a:lstStyle/>
          <a:p>
            <a:fld id="{03321640-758A-5A4E-ABD9-19459999F4FE}" type="slidenum">
              <a:rPr lang="nl-BE" smtClean="0"/>
              <a:t>32</a:t>
            </a:fld>
            <a:endParaRPr lang="nl-BE"/>
          </a:p>
        </p:txBody>
      </p:sp>
    </p:spTree>
    <p:extLst>
      <p:ext uri="{BB962C8B-B14F-4D97-AF65-F5344CB8AC3E}">
        <p14:creationId xmlns:p14="http://schemas.microsoft.com/office/powerpoint/2010/main" val="437219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dirty="0"/>
              <a:t>Wir können diese Bedürfnisse leicht in unserem SEE ME</a:t>
            </a:r>
            <a:r>
              <a:rPr lang="de-DE" baseline="0" dirty="0"/>
              <a:t> </a:t>
            </a:r>
            <a:r>
              <a:rPr lang="de-DE" dirty="0"/>
              <a:t>Bedürfnismodell zusammenfassen: Physiologische und Sicherheitsbedürfnisse werden in der Altenpflege oft erfüllt. Kurz gesagt, ältere Erwachsene erhalten körperliche Pflege, Nahrung und leben sicher</a:t>
            </a:r>
            <a:endParaRPr lang="nl-BE" dirty="0"/>
          </a:p>
        </p:txBody>
      </p:sp>
      <p:sp>
        <p:nvSpPr>
          <p:cNvPr id="4" name="Tijdelijke aanduiding voor dianummer 3"/>
          <p:cNvSpPr>
            <a:spLocks noGrp="1"/>
          </p:cNvSpPr>
          <p:nvPr>
            <p:ph type="sldNum" sz="quarter" idx="5"/>
          </p:nvPr>
        </p:nvSpPr>
        <p:spPr/>
        <p:txBody>
          <a:bodyPr/>
          <a:lstStyle/>
          <a:p>
            <a:fld id="{03321640-758A-5A4E-ABD9-19459999F4FE}" type="slidenum">
              <a:rPr lang="nl-BE" smtClean="0"/>
              <a:t>33</a:t>
            </a:fld>
            <a:endParaRPr lang="nl-BE"/>
          </a:p>
        </p:txBody>
      </p:sp>
    </p:spTree>
    <p:extLst>
      <p:ext uri="{BB962C8B-B14F-4D97-AF65-F5344CB8AC3E}">
        <p14:creationId xmlns:p14="http://schemas.microsoft.com/office/powerpoint/2010/main" val="18750239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Wie bereits zuvor erwähnt, benötigen Menschen jedoch auch Liebe und Zugehörigkeit, also die Erfüllung von sozialen Bedürfnissen</a:t>
            </a:r>
          </a:p>
        </p:txBody>
      </p:sp>
      <p:sp>
        <p:nvSpPr>
          <p:cNvPr id="4" name="Tijdelijke aanduiding voor dianummer 3"/>
          <p:cNvSpPr>
            <a:spLocks noGrp="1"/>
          </p:cNvSpPr>
          <p:nvPr>
            <p:ph type="sldNum" sz="quarter" idx="5"/>
          </p:nvPr>
        </p:nvSpPr>
        <p:spPr/>
        <p:txBody>
          <a:bodyPr/>
          <a:lstStyle/>
          <a:p>
            <a:fld id="{03321640-758A-5A4E-ABD9-19459999F4FE}" type="slidenum">
              <a:rPr lang="nl-BE" smtClean="0"/>
              <a:t>34</a:t>
            </a:fld>
            <a:endParaRPr lang="nl-BE"/>
          </a:p>
        </p:txBody>
      </p:sp>
    </p:spTree>
    <p:extLst>
      <p:ext uri="{BB962C8B-B14F-4D97-AF65-F5344CB8AC3E}">
        <p14:creationId xmlns:p14="http://schemas.microsoft.com/office/powerpoint/2010/main" val="2475913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dirty="0"/>
              <a:t>und schließlich gibt es noch die sinnerfüllenden Bedürfnisse. </a:t>
            </a:r>
          </a:p>
          <a:p>
            <a:r>
              <a:rPr lang="de-DE" dirty="0"/>
              <a:t>Um diese Bedürfnisse zu erfüllen, müssen wir alle berücksichtigen, nicht nur die beiden unteren Schichten.</a:t>
            </a:r>
            <a:endParaRPr lang="nl-BE" dirty="0"/>
          </a:p>
        </p:txBody>
      </p:sp>
      <p:sp>
        <p:nvSpPr>
          <p:cNvPr id="4" name="Tijdelijke aanduiding voor dianummer 3"/>
          <p:cNvSpPr>
            <a:spLocks noGrp="1"/>
          </p:cNvSpPr>
          <p:nvPr>
            <p:ph type="sldNum" sz="quarter" idx="5"/>
          </p:nvPr>
        </p:nvSpPr>
        <p:spPr/>
        <p:txBody>
          <a:bodyPr/>
          <a:lstStyle/>
          <a:p>
            <a:fld id="{03321640-758A-5A4E-ABD9-19459999F4FE}" type="slidenum">
              <a:rPr lang="nl-BE" smtClean="0"/>
              <a:t>35</a:t>
            </a:fld>
            <a:endParaRPr lang="nl-BE"/>
          </a:p>
        </p:txBody>
      </p:sp>
    </p:spTree>
    <p:extLst>
      <p:ext uri="{BB962C8B-B14F-4D97-AF65-F5344CB8AC3E}">
        <p14:creationId xmlns:p14="http://schemas.microsoft.com/office/powerpoint/2010/main" val="23066535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kern="1200" dirty="0">
                <a:solidFill>
                  <a:schemeClr val="tx1"/>
                </a:solidFill>
                <a:effectLst/>
                <a:latin typeface="+mn-lt"/>
                <a:ea typeface="+mn-ea"/>
                <a:cs typeface="+mn-cs"/>
              </a:rPr>
              <a:t>Das Bedürfnis nach sozialen Beziehungen und das Bedürfnis nach Lebenssinn sind eng miteinander verbunden. Soziale Beziehungen sind eine wesentliche Voraussetzung für die Erfahrung von Sinn. Wer niemanden hat, mit dem er bzw. sie seine Gedanken und Lebenserfahrungen teilen kann, kann ein Gefühl der Sinnlosigkeit erleben. Umgekehrt hilft das Gefühl, dass das Leben einen Sinn hat, dabei, soziale Beziehungen aufzubauen und zu pflegen.</a:t>
            </a:r>
            <a:endParaRPr lang="nl-BE" b="0"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36</a:t>
            </a:fld>
            <a:endParaRPr lang="nl-BE"/>
          </a:p>
        </p:txBody>
      </p:sp>
    </p:spTree>
    <p:extLst>
      <p:ext uri="{BB962C8B-B14F-4D97-AF65-F5344CB8AC3E}">
        <p14:creationId xmlns:p14="http://schemas.microsoft.com/office/powerpoint/2010/main" val="31093911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sz="1200" b="0" kern="1200" dirty="0">
                <a:solidFill>
                  <a:schemeClr val="tx1"/>
                </a:solidFill>
                <a:effectLst/>
                <a:latin typeface="+mn-lt"/>
                <a:ea typeface="+mn-ea"/>
                <a:cs typeface="+mn-cs"/>
              </a:rPr>
              <a:t>Persönliche Beziehungen, Kontakte und soziale Verbundenheit schützen ältere Menschen vor einem Gefühl der Sinnlosigkeit</a:t>
            </a:r>
          </a:p>
          <a:p>
            <a:r>
              <a:rPr lang="de-DE" sz="1200" b="0" kern="1200" dirty="0">
                <a:solidFill>
                  <a:schemeClr val="tx1"/>
                </a:solidFill>
                <a:effectLst/>
                <a:latin typeface="+mn-lt"/>
                <a:ea typeface="+mn-ea"/>
                <a:cs typeface="+mn-cs"/>
              </a:rPr>
              <a:t>Soziale Teilhabe ist wichtig für das Selbstwertgefühl und die Erfahrung, dass das Leben einen Sinn hat, z. B. durch ehrenamtliche Arbeit, Engagement in einem Sportverein oder die Betreuung der Enkelkinder. Auch Routinen und Gewohnheiten können eine Quelle von Sinn sein. </a:t>
            </a:r>
          </a:p>
          <a:p>
            <a:r>
              <a:rPr lang="de-DE" sz="1200" b="0" kern="1200" dirty="0">
                <a:solidFill>
                  <a:schemeClr val="tx1"/>
                </a:solidFill>
                <a:effectLst/>
                <a:latin typeface="+mn-lt"/>
                <a:ea typeface="+mn-ea"/>
                <a:cs typeface="+mn-cs"/>
              </a:rPr>
              <a:t>Spiritualität und Religion können außerdem eine Quelle für soziale Beziehungen und Sinn sein, z. B. wenn ältere Menschen einer Glaubensgemeinschaft angehören oder sich mit der Natur verbunden fühlen. </a:t>
            </a:r>
            <a:endParaRPr lang="nl-BE" dirty="0">
              <a:effectLst/>
            </a:endParaRPr>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37</a:t>
            </a:fld>
            <a:endParaRPr lang="nl-BE"/>
          </a:p>
        </p:txBody>
      </p:sp>
    </p:spTree>
    <p:extLst>
      <p:ext uri="{BB962C8B-B14F-4D97-AF65-F5344CB8AC3E}">
        <p14:creationId xmlns:p14="http://schemas.microsoft.com/office/powerpoint/2010/main" val="20636724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38</a:t>
            </a:fld>
            <a:endParaRPr lang="nl-BE"/>
          </a:p>
        </p:txBody>
      </p:sp>
    </p:spTree>
    <p:extLst>
      <p:ext uri="{BB962C8B-B14F-4D97-AF65-F5344CB8AC3E}">
        <p14:creationId xmlns:p14="http://schemas.microsoft.com/office/powerpoint/2010/main" val="2318698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sz="1200" kern="1200" dirty="0">
                <a:solidFill>
                  <a:schemeClr val="tx1"/>
                </a:solidFill>
                <a:effectLst/>
                <a:latin typeface="+mn-lt"/>
                <a:ea typeface="+mn-ea"/>
                <a:cs typeface="+mn-cs"/>
              </a:rPr>
              <a:t>Es gibt zwei große Herausforderungen einer alternden Gesellschaft: </a:t>
            </a:r>
          </a:p>
          <a:p>
            <a:r>
              <a:rPr lang="de-DE" sz="1200" kern="1200" dirty="0">
                <a:solidFill>
                  <a:schemeClr val="tx1"/>
                </a:solidFill>
                <a:effectLst/>
                <a:latin typeface="+mn-lt"/>
                <a:ea typeface="+mn-ea"/>
                <a:cs typeface="+mn-cs"/>
              </a:rPr>
              <a:t>Die erste besteht darin, dass ältere Menschen mit Pflegebedarf anfällig für soziale Ausgrenzung sind. Das bedeutet, dass sie aufgrund ihrer Pflegebedürftigkeit nicht mehr in der Lage sind, auf vielfältige Weise am Alltagsleben teilzunehmen</a:t>
            </a:r>
            <a:endParaRPr lang="nl-BE" dirty="0"/>
          </a:p>
        </p:txBody>
      </p:sp>
      <p:sp>
        <p:nvSpPr>
          <p:cNvPr id="4" name="Tijdelijke aanduiding voor dianummer 3"/>
          <p:cNvSpPr>
            <a:spLocks noGrp="1"/>
          </p:cNvSpPr>
          <p:nvPr>
            <p:ph type="sldNum" sz="quarter" idx="5"/>
          </p:nvPr>
        </p:nvSpPr>
        <p:spPr/>
        <p:txBody>
          <a:bodyPr/>
          <a:lstStyle/>
          <a:p>
            <a:fld id="{BA71912A-863A-814D-8591-9CA9C8CDFA7B}" type="slidenum">
              <a:rPr lang="nl-NL" smtClean="0"/>
              <a:t>4</a:t>
            </a:fld>
            <a:endParaRPr lang="nl-NL"/>
          </a:p>
        </p:txBody>
      </p:sp>
    </p:spTree>
    <p:extLst>
      <p:ext uri="{BB962C8B-B14F-4D97-AF65-F5344CB8AC3E}">
        <p14:creationId xmlns:p14="http://schemas.microsoft.com/office/powerpoint/2010/main" val="2552175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sz="1200" kern="1200" dirty="0">
                <a:solidFill>
                  <a:schemeClr val="tx1"/>
                </a:solidFill>
                <a:effectLst/>
                <a:latin typeface="+mn-lt"/>
                <a:ea typeface="+mn-ea"/>
                <a:cs typeface="+mn-cs"/>
              </a:rPr>
              <a:t>Die zweite Herausforderung besteht darin, dass die Nachfrage nach professioneller Pflege steigen wird.</a:t>
            </a:r>
            <a:endParaRPr lang="nl-BE" dirty="0"/>
          </a:p>
        </p:txBody>
      </p:sp>
      <p:sp>
        <p:nvSpPr>
          <p:cNvPr id="4" name="Tijdelijke aanduiding voor dianummer 3"/>
          <p:cNvSpPr>
            <a:spLocks noGrp="1"/>
          </p:cNvSpPr>
          <p:nvPr>
            <p:ph type="sldNum" sz="quarter" idx="5"/>
          </p:nvPr>
        </p:nvSpPr>
        <p:spPr/>
        <p:txBody>
          <a:bodyPr/>
          <a:lstStyle/>
          <a:p>
            <a:fld id="{BA71912A-863A-814D-8591-9CA9C8CDFA7B}" type="slidenum">
              <a:rPr lang="nl-NL" smtClean="0"/>
              <a:t>5</a:t>
            </a:fld>
            <a:endParaRPr lang="nl-NL"/>
          </a:p>
        </p:txBody>
      </p:sp>
    </p:spTree>
    <p:extLst>
      <p:ext uri="{BB962C8B-B14F-4D97-AF65-F5344CB8AC3E}">
        <p14:creationId xmlns:p14="http://schemas.microsoft.com/office/powerpoint/2010/main" val="1222658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 professionelle Pflege konzentriert sich häufig auf die körperlichen und medizinischen Aspekte und geht von einem defizitären Ansatz aus (mit Blick darauf, was ältere Menschen nicht mehr tun können).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Viele Pflegende sind jedoch davon überzeugt, dass ein innovativer Paradigmenwechsel hin zu einem positiven Ansatz (mit Blick auf die Träume und Talente älterer Menschen)</a:t>
            </a:r>
            <a:r>
              <a:rPr lang="de-DE" sz="1200" kern="1200" dirty="0">
                <a:solidFill>
                  <a:srgbClr val="C7D390"/>
                </a:solidFill>
                <a:effectLst/>
                <a:latin typeface="+mn-lt"/>
                <a:ea typeface="+mn-ea"/>
                <a:cs typeface="+mn-cs"/>
              </a:rPr>
              <a:t> </a:t>
            </a:r>
            <a:r>
              <a:rPr lang="de-DE" sz="1200" kern="1200" dirty="0">
                <a:solidFill>
                  <a:schemeClr val="tx1"/>
                </a:solidFill>
                <a:effectLst/>
                <a:latin typeface="+mn-lt"/>
                <a:ea typeface="+mn-ea"/>
                <a:cs typeface="+mn-cs"/>
              </a:rPr>
              <a:t>und zur Berücksichtigung sozialer und Bedürfnisse nach einem sinnerfüllten Leben erforderlich ist. Die Entwicklung dieser Kompetenzen kommt in der Pflegeausbildung häufig noch zu kurz. </a:t>
            </a:r>
            <a:endParaRPr lang="nl-NL" dirty="0"/>
          </a:p>
          <a:p>
            <a:endParaRPr lang="nl-NL" dirty="0"/>
          </a:p>
        </p:txBody>
      </p:sp>
      <p:sp>
        <p:nvSpPr>
          <p:cNvPr id="4" name="Slide Number Placeholder 3"/>
          <p:cNvSpPr>
            <a:spLocks noGrp="1"/>
          </p:cNvSpPr>
          <p:nvPr>
            <p:ph type="sldNum" sz="quarter" idx="5"/>
          </p:nvPr>
        </p:nvSpPr>
        <p:spPr/>
        <p:txBody>
          <a:bodyPr/>
          <a:lstStyle/>
          <a:p>
            <a:fld id="{BF2DB441-276A-9944-A4EF-1E71EC9E2335}" type="slidenum">
              <a:rPr lang="nl-NL" smtClean="0"/>
              <a:t>6</a:t>
            </a:fld>
            <a:endParaRPr lang="nl-NL"/>
          </a:p>
        </p:txBody>
      </p:sp>
    </p:spTree>
    <p:extLst>
      <p:ext uri="{BB962C8B-B14F-4D97-AF65-F5344CB8AC3E}">
        <p14:creationId xmlns:p14="http://schemas.microsoft.com/office/powerpoint/2010/main" val="2725896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Gesamtziel des SEE ME-Projekts ist die Verbesserung der Qualität der Pflege und der sozialen Teilhabe älterer Menschen (mit einem zusätzlichen Schwerpunkt auf älteren Menschen mit Migrationshintergrund oder in prekären finanziellen Situationen). Daher zielt das Projekt SEE ME darauf ab, die Kompetenzen verschiedener Gruppen von Pflegekräften (Freiwillige, informelle und formelle Pflegekräfte) und Ausbildern von Pflegekräften zu erhöhen, um älteren Menschen eine qualitativ hochwertige Pflege zu bieten, wobei der Schwerpunkt auf der sozialen Teilhabe durch die Berücksichtigung des Bedürfnis nach einem sinnerfüllten Leben im Alter, liegt. </a:t>
            </a:r>
            <a:endParaRPr lang="en-US" dirty="0"/>
          </a:p>
        </p:txBody>
      </p:sp>
      <p:sp>
        <p:nvSpPr>
          <p:cNvPr id="4" name="Foliennummernplatzhalter 3"/>
          <p:cNvSpPr>
            <a:spLocks noGrp="1"/>
          </p:cNvSpPr>
          <p:nvPr>
            <p:ph type="sldNum" sz="quarter" idx="5"/>
          </p:nvPr>
        </p:nvSpPr>
        <p:spPr/>
        <p:txBody>
          <a:bodyPr/>
          <a:lstStyle/>
          <a:p>
            <a:fld id="{0C2D563F-2DF6-634C-BA0A-94208AD80659}" type="slidenum">
              <a:rPr lang="nl-BE" smtClean="0"/>
              <a:t>7</a:t>
            </a:fld>
            <a:endParaRPr lang="nl-BE"/>
          </a:p>
        </p:txBody>
      </p:sp>
    </p:spTree>
    <p:extLst>
      <p:ext uri="{BB962C8B-B14F-4D97-AF65-F5344CB8AC3E}">
        <p14:creationId xmlns:p14="http://schemas.microsoft.com/office/powerpoint/2010/main" val="276987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Um diese Ziele zu erreichen, haben wir uns mit mehreren internationalen Partnern zusammengeschlossen.</a:t>
            </a:r>
            <a:endParaRPr lang="nl-NL" dirty="0"/>
          </a:p>
        </p:txBody>
      </p:sp>
      <p:sp>
        <p:nvSpPr>
          <p:cNvPr id="4" name="Slide Number Placeholder 3"/>
          <p:cNvSpPr>
            <a:spLocks noGrp="1"/>
          </p:cNvSpPr>
          <p:nvPr>
            <p:ph type="sldNum" sz="quarter" idx="5"/>
          </p:nvPr>
        </p:nvSpPr>
        <p:spPr/>
        <p:txBody>
          <a:bodyPr/>
          <a:lstStyle/>
          <a:p>
            <a:fld id="{BF2DB441-276A-9944-A4EF-1E71EC9E2335}" type="slidenum">
              <a:rPr lang="nl-NL" smtClean="0"/>
              <a:t>8</a:t>
            </a:fld>
            <a:endParaRPr lang="nl-NL"/>
          </a:p>
        </p:txBody>
      </p:sp>
    </p:spTree>
    <p:extLst>
      <p:ext uri="{BB962C8B-B14F-4D97-AF65-F5344CB8AC3E}">
        <p14:creationId xmlns:p14="http://schemas.microsoft.com/office/powerpoint/2010/main" val="63206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sz="1200" kern="1200" dirty="0">
                <a:solidFill>
                  <a:schemeClr val="tx1"/>
                </a:solidFill>
                <a:effectLst/>
                <a:latin typeface="+mn-lt"/>
                <a:ea typeface="+mn-ea"/>
                <a:cs typeface="+mn-cs"/>
              </a:rPr>
              <a:t>Das SEE ME-Training wurde von sechs internationalen Partnern aus Belgien, Deutschland, Italien, den Niederlanden und Spanien entwickelt, die speziell für dieses Projekt ein Konsortium gebildet haben. Darüber hinaus sind 6 assoziierte Partner an dem Projekt beteiligt. Dabei handelt es sich um verschiedene </a:t>
            </a:r>
            <a:r>
              <a:rPr lang="de-DE" sz="1800" dirty="0">
                <a:effectLst/>
                <a:latin typeface="Calibri Light" panose="020F0302020204030204" pitchFamily="34" charset="0"/>
                <a:ea typeface="Times New Roman" panose="02020603050405020304" pitchFamily="18" charset="0"/>
              </a:rPr>
              <a:t>stationären und ambulanten Pflegeorganisationen als auch </a:t>
            </a:r>
            <a:r>
              <a:rPr lang="de-DE" sz="1800" dirty="0" err="1">
                <a:effectLst/>
                <a:latin typeface="Calibri Light" panose="020F0302020204030204" pitchFamily="34" charset="0"/>
                <a:ea typeface="Times New Roman" panose="02020603050405020304" pitchFamily="18" charset="0"/>
              </a:rPr>
              <a:t>gemeinwesenorientierten</a:t>
            </a:r>
            <a:r>
              <a:rPr lang="de-DE" sz="1800" dirty="0">
                <a:effectLst/>
                <a:latin typeface="Calibri Light" panose="020F0302020204030204" pitchFamily="34" charset="0"/>
                <a:ea typeface="Times New Roman" panose="02020603050405020304" pitchFamily="18" charset="0"/>
              </a:rPr>
              <a:t> Projekte mit Freiwilligen.</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BA71912A-863A-814D-8591-9CA9C8CDFA7B}" type="slidenum">
              <a:rPr lang="nl-NL" smtClean="0"/>
              <a:t>9</a:t>
            </a:fld>
            <a:endParaRPr lang="nl-NL"/>
          </a:p>
        </p:txBody>
      </p:sp>
    </p:spTree>
    <p:extLst>
      <p:ext uri="{BB962C8B-B14F-4D97-AF65-F5344CB8AC3E}">
        <p14:creationId xmlns:p14="http://schemas.microsoft.com/office/powerpoint/2010/main" val="3340154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59345-01B0-6944-B917-73AEB345333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84657CA1-DFF1-404F-88F1-2F38366967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BF6B2672-43A0-6549-BA56-405E0767F0B7}"/>
              </a:ext>
            </a:extLst>
          </p:cNvPr>
          <p:cNvSpPr>
            <a:spLocks noGrp="1"/>
          </p:cNvSpPr>
          <p:nvPr>
            <p:ph type="dt" sz="half" idx="10"/>
          </p:nvPr>
        </p:nvSpPr>
        <p:spPr/>
        <p:txBody>
          <a:bodyPr/>
          <a:lstStyle/>
          <a:p>
            <a:fld id="{EB7EBA5D-07F0-4B48-8D95-6ED0130C6ACF}" type="datetimeFigureOut">
              <a:rPr lang="nl-BE" smtClean="0"/>
              <a:t>31/03/2023</a:t>
            </a:fld>
            <a:endParaRPr lang="nl-BE"/>
          </a:p>
        </p:txBody>
      </p:sp>
      <p:sp>
        <p:nvSpPr>
          <p:cNvPr id="5" name="Tijdelijke aanduiding voor voettekst 4">
            <a:extLst>
              <a:ext uri="{FF2B5EF4-FFF2-40B4-BE49-F238E27FC236}">
                <a16:creationId xmlns:a16="http://schemas.microsoft.com/office/drawing/2014/main" id="{66CF48B1-F425-1646-A457-34B5ECF691C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B8D88084-FFD6-4D46-9C22-7CC5D2F093A9}"/>
              </a:ext>
            </a:extLst>
          </p:cNvPr>
          <p:cNvSpPr>
            <a:spLocks noGrp="1"/>
          </p:cNvSpPr>
          <p:nvPr>
            <p:ph type="sldNum" sz="quarter" idx="12"/>
          </p:nvPr>
        </p:nvSpPr>
        <p:spPr/>
        <p:txBody>
          <a:bodyPr/>
          <a:lstStyle/>
          <a:p>
            <a:fld id="{7C3B1397-209C-7D42-A6B7-E00BDC0C1CD3}" type="slidenum">
              <a:rPr lang="nl-BE" smtClean="0"/>
              <a:t>‹Nr.›</a:t>
            </a:fld>
            <a:endParaRPr lang="nl-BE"/>
          </a:p>
        </p:txBody>
      </p:sp>
    </p:spTree>
    <p:extLst>
      <p:ext uri="{BB962C8B-B14F-4D97-AF65-F5344CB8AC3E}">
        <p14:creationId xmlns:p14="http://schemas.microsoft.com/office/powerpoint/2010/main" val="803306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1A3E24-24F9-E34E-9309-5BE9F7233FFB}"/>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751DF63A-B839-4248-974F-85D2E76AB9A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FA6BAED-C9AD-8540-BE0E-24D661C984C5}"/>
              </a:ext>
            </a:extLst>
          </p:cNvPr>
          <p:cNvSpPr>
            <a:spLocks noGrp="1"/>
          </p:cNvSpPr>
          <p:nvPr>
            <p:ph type="dt" sz="half" idx="10"/>
          </p:nvPr>
        </p:nvSpPr>
        <p:spPr/>
        <p:txBody>
          <a:bodyPr/>
          <a:lstStyle/>
          <a:p>
            <a:fld id="{EB7EBA5D-07F0-4B48-8D95-6ED0130C6ACF}" type="datetimeFigureOut">
              <a:rPr lang="nl-BE" smtClean="0"/>
              <a:t>31/03/2023</a:t>
            </a:fld>
            <a:endParaRPr lang="nl-BE"/>
          </a:p>
        </p:txBody>
      </p:sp>
      <p:sp>
        <p:nvSpPr>
          <p:cNvPr id="5" name="Tijdelijke aanduiding voor voettekst 4">
            <a:extLst>
              <a:ext uri="{FF2B5EF4-FFF2-40B4-BE49-F238E27FC236}">
                <a16:creationId xmlns:a16="http://schemas.microsoft.com/office/drawing/2014/main" id="{3D15DC9A-1C78-CA42-ACB2-9A0F1F992EF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3D13CC9-CCD4-2A4E-B8EF-A11770AE7DC1}"/>
              </a:ext>
            </a:extLst>
          </p:cNvPr>
          <p:cNvSpPr>
            <a:spLocks noGrp="1"/>
          </p:cNvSpPr>
          <p:nvPr>
            <p:ph type="sldNum" sz="quarter" idx="12"/>
          </p:nvPr>
        </p:nvSpPr>
        <p:spPr/>
        <p:txBody>
          <a:bodyPr/>
          <a:lstStyle/>
          <a:p>
            <a:fld id="{7C3B1397-209C-7D42-A6B7-E00BDC0C1CD3}" type="slidenum">
              <a:rPr lang="nl-BE" smtClean="0"/>
              <a:t>‹Nr.›</a:t>
            </a:fld>
            <a:endParaRPr lang="nl-BE"/>
          </a:p>
        </p:txBody>
      </p:sp>
    </p:spTree>
    <p:extLst>
      <p:ext uri="{BB962C8B-B14F-4D97-AF65-F5344CB8AC3E}">
        <p14:creationId xmlns:p14="http://schemas.microsoft.com/office/powerpoint/2010/main" val="1989995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3C5E372-F05A-0749-8AB0-BEDCF927448F}"/>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5FC3F678-4049-894C-B3DE-11E4C8758AA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A1707BB9-42E7-A94E-B4EC-932FDF371771}"/>
              </a:ext>
            </a:extLst>
          </p:cNvPr>
          <p:cNvSpPr>
            <a:spLocks noGrp="1"/>
          </p:cNvSpPr>
          <p:nvPr>
            <p:ph type="dt" sz="half" idx="10"/>
          </p:nvPr>
        </p:nvSpPr>
        <p:spPr/>
        <p:txBody>
          <a:bodyPr/>
          <a:lstStyle/>
          <a:p>
            <a:fld id="{EB7EBA5D-07F0-4B48-8D95-6ED0130C6ACF}" type="datetimeFigureOut">
              <a:rPr lang="nl-BE" smtClean="0"/>
              <a:t>31/03/2023</a:t>
            </a:fld>
            <a:endParaRPr lang="nl-BE"/>
          </a:p>
        </p:txBody>
      </p:sp>
      <p:sp>
        <p:nvSpPr>
          <p:cNvPr id="5" name="Tijdelijke aanduiding voor voettekst 4">
            <a:extLst>
              <a:ext uri="{FF2B5EF4-FFF2-40B4-BE49-F238E27FC236}">
                <a16:creationId xmlns:a16="http://schemas.microsoft.com/office/drawing/2014/main" id="{1957F1FC-15FF-044F-B6E7-FF5A14C0DAB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409881D-6337-FC47-9222-3F0B57CD5593}"/>
              </a:ext>
            </a:extLst>
          </p:cNvPr>
          <p:cNvSpPr>
            <a:spLocks noGrp="1"/>
          </p:cNvSpPr>
          <p:nvPr>
            <p:ph type="sldNum" sz="quarter" idx="12"/>
          </p:nvPr>
        </p:nvSpPr>
        <p:spPr/>
        <p:txBody>
          <a:bodyPr/>
          <a:lstStyle/>
          <a:p>
            <a:fld id="{7C3B1397-209C-7D42-A6B7-E00BDC0C1CD3}" type="slidenum">
              <a:rPr lang="nl-BE" smtClean="0"/>
              <a:t>‹Nr.›</a:t>
            </a:fld>
            <a:endParaRPr lang="nl-BE"/>
          </a:p>
        </p:txBody>
      </p:sp>
    </p:spTree>
    <p:extLst>
      <p:ext uri="{BB962C8B-B14F-4D97-AF65-F5344CB8AC3E}">
        <p14:creationId xmlns:p14="http://schemas.microsoft.com/office/powerpoint/2010/main" val="2500601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32288C-956D-7444-B07C-A5DA0518E7E8}"/>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7E01F9FA-F0FB-FE4C-AB80-1DFB2E5C3F5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23EA803E-D584-E346-8AFD-E2D79D0C1E63}"/>
              </a:ext>
            </a:extLst>
          </p:cNvPr>
          <p:cNvSpPr>
            <a:spLocks noGrp="1"/>
          </p:cNvSpPr>
          <p:nvPr>
            <p:ph type="dt" sz="half" idx="10"/>
          </p:nvPr>
        </p:nvSpPr>
        <p:spPr/>
        <p:txBody>
          <a:bodyPr/>
          <a:lstStyle/>
          <a:p>
            <a:fld id="{EB7EBA5D-07F0-4B48-8D95-6ED0130C6ACF}" type="datetimeFigureOut">
              <a:rPr lang="nl-BE" smtClean="0"/>
              <a:t>31/03/2023</a:t>
            </a:fld>
            <a:endParaRPr lang="nl-BE"/>
          </a:p>
        </p:txBody>
      </p:sp>
      <p:sp>
        <p:nvSpPr>
          <p:cNvPr id="5" name="Tijdelijke aanduiding voor voettekst 4">
            <a:extLst>
              <a:ext uri="{FF2B5EF4-FFF2-40B4-BE49-F238E27FC236}">
                <a16:creationId xmlns:a16="http://schemas.microsoft.com/office/drawing/2014/main" id="{969649B9-7D69-A247-BC4A-356ACDA8C677}"/>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06C17E2-C228-7448-B013-F52120E36785}"/>
              </a:ext>
            </a:extLst>
          </p:cNvPr>
          <p:cNvSpPr>
            <a:spLocks noGrp="1"/>
          </p:cNvSpPr>
          <p:nvPr>
            <p:ph type="sldNum" sz="quarter" idx="12"/>
          </p:nvPr>
        </p:nvSpPr>
        <p:spPr/>
        <p:txBody>
          <a:bodyPr/>
          <a:lstStyle/>
          <a:p>
            <a:fld id="{7C3B1397-209C-7D42-A6B7-E00BDC0C1CD3}" type="slidenum">
              <a:rPr lang="nl-BE" smtClean="0"/>
              <a:t>‹Nr.›</a:t>
            </a:fld>
            <a:endParaRPr lang="nl-BE"/>
          </a:p>
        </p:txBody>
      </p:sp>
    </p:spTree>
    <p:extLst>
      <p:ext uri="{BB962C8B-B14F-4D97-AF65-F5344CB8AC3E}">
        <p14:creationId xmlns:p14="http://schemas.microsoft.com/office/powerpoint/2010/main" val="1982890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7A6276-5AE9-284B-A804-316BE1B7F55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EE8B3E33-5985-7F4F-8BD2-9CECDBCC0F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D525894-F94F-2448-B1D2-4B48BA743AC2}"/>
              </a:ext>
            </a:extLst>
          </p:cNvPr>
          <p:cNvSpPr>
            <a:spLocks noGrp="1"/>
          </p:cNvSpPr>
          <p:nvPr>
            <p:ph type="dt" sz="half" idx="10"/>
          </p:nvPr>
        </p:nvSpPr>
        <p:spPr/>
        <p:txBody>
          <a:bodyPr/>
          <a:lstStyle/>
          <a:p>
            <a:fld id="{EB7EBA5D-07F0-4B48-8D95-6ED0130C6ACF}" type="datetimeFigureOut">
              <a:rPr lang="nl-BE" smtClean="0"/>
              <a:t>31/03/2023</a:t>
            </a:fld>
            <a:endParaRPr lang="nl-BE"/>
          </a:p>
        </p:txBody>
      </p:sp>
      <p:sp>
        <p:nvSpPr>
          <p:cNvPr id="5" name="Tijdelijke aanduiding voor voettekst 4">
            <a:extLst>
              <a:ext uri="{FF2B5EF4-FFF2-40B4-BE49-F238E27FC236}">
                <a16:creationId xmlns:a16="http://schemas.microsoft.com/office/drawing/2014/main" id="{BDE966AD-2F28-2343-9859-0994633C6A1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E6F6593-9E18-8042-893E-71601E2BC3F4}"/>
              </a:ext>
            </a:extLst>
          </p:cNvPr>
          <p:cNvSpPr>
            <a:spLocks noGrp="1"/>
          </p:cNvSpPr>
          <p:nvPr>
            <p:ph type="sldNum" sz="quarter" idx="12"/>
          </p:nvPr>
        </p:nvSpPr>
        <p:spPr/>
        <p:txBody>
          <a:bodyPr/>
          <a:lstStyle/>
          <a:p>
            <a:fld id="{7C3B1397-209C-7D42-A6B7-E00BDC0C1CD3}" type="slidenum">
              <a:rPr lang="nl-BE" smtClean="0"/>
              <a:t>‹Nr.›</a:t>
            </a:fld>
            <a:endParaRPr lang="nl-BE"/>
          </a:p>
        </p:txBody>
      </p:sp>
    </p:spTree>
    <p:extLst>
      <p:ext uri="{BB962C8B-B14F-4D97-AF65-F5344CB8AC3E}">
        <p14:creationId xmlns:p14="http://schemas.microsoft.com/office/powerpoint/2010/main" val="1350293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8834A9-09F2-CF46-A638-CA669851DE74}"/>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9843CEFE-C19D-0440-8956-BD23FC4BF3C4}"/>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7EF85A6E-3D7A-DE48-A51B-D8AB54215A8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DFAC7D80-0E3D-3340-9609-D12FF2433D83}"/>
              </a:ext>
            </a:extLst>
          </p:cNvPr>
          <p:cNvSpPr>
            <a:spLocks noGrp="1"/>
          </p:cNvSpPr>
          <p:nvPr>
            <p:ph type="dt" sz="half" idx="10"/>
          </p:nvPr>
        </p:nvSpPr>
        <p:spPr/>
        <p:txBody>
          <a:bodyPr/>
          <a:lstStyle/>
          <a:p>
            <a:fld id="{EB7EBA5D-07F0-4B48-8D95-6ED0130C6ACF}" type="datetimeFigureOut">
              <a:rPr lang="nl-BE" smtClean="0"/>
              <a:t>31/03/2023</a:t>
            </a:fld>
            <a:endParaRPr lang="nl-BE"/>
          </a:p>
        </p:txBody>
      </p:sp>
      <p:sp>
        <p:nvSpPr>
          <p:cNvPr id="6" name="Tijdelijke aanduiding voor voettekst 5">
            <a:extLst>
              <a:ext uri="{FF2B5EF4-FFF2-40B4-BE49-F238E27FC236}">
                <a16:creationId xmlns:a16="http://schemas.microsoft.com/office/drawing/2014/main" id="{8504132A-D40D-3746-8D87-729ADCFD3919}"/>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17E2A788-BCAC-9147-AE2A-170F60A608F3}"/>
              </a:ext>
            </a:extLst>
          </p:cNvPr>
          <p:cNvSpPr>
            <a:spLocks noGrp="1"/>
          </p:cNvSpPr>
          <p:nvPr>
            <p:ph type="sldNum" sz="quarter" idx="12"/>
          </p:nvPr>
        </p:nvSpPr>
        <p:spPr/>
        <p:txBody>
          <a:bodyPr/>
          <a:lstStyle/>
          <a:p>
            <a:fld id="{7C3B1397-209C-7D42-A6B7-E00BDC0C1CD3}" type="slidenum">
              <a:rPr lang="nl-BE" smtClean="0"/>
              <a:t>‹Nr.›</a:t>
            </a:fld>
            <a:endParaRPr lang="nl-BE"/>
          </a:p>
        </p:txBody>
      </p:sp>
    </p:spTree>
    <p:extLst>
      <p:ext uri="{BB962C8B-B14F-4D97-AF65-F5344CB8AC3E}">
        <p14:creationId xmlns:p14="http://schemas.microsoft.com/office/powerpoint/2010/main" val="4070949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E11400-80DC-844D-B62C-E61E094480F0}"/>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0BCCE0E8-EED8-6143-9624-D3D6CE7A95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0D550CC-2F67-234D-AE2B-B969F2243B8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C7C19A90-0BB2-1042-875F-06735F753F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AE53255-82CA-F444-82AE-1B941D0DBD8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D8304223-6D36-C841-93F5-9581EAE7ABA9}"/>
              </a:ext>
            </a:extLst>
          </p:cNvPr>
          <p:cNvSpPr>
            <a:spLocks noGrp="1"/>
          </p:cNvSpPr>
          <p:nvPr>
            <p:ph type="dt" sz="half" idx="10"/>
          </p:nvPr>
        </p:nvSpPr>
        <p:spPr/>
        <p:txBody>
          <a:bodyPr/>
          <a:lstStyle/>
          <a:p>
            <a:fld id="{EB7EBA5D-07F0-4B48-8D95-6ED0130C6ACF}" type="datetimeFigureOut">
              <a:rPr lang="nl-BE" smtClean="0"/>
              <a:t>31/03/2023</a:t>
            </a:fld>
            <a:endParaRPr lang="nl-BE"/>
          </a:p>
        </p:txBody>
      </p:sp>
      <p:sp>
        <p:nvSpPr>
          <p:cNvPr id="8" name="Tijdelijke aanduiding voor voettekst 7">
            <a:extLst>
              <a:ext uri="{FF2B5EF4-FFF2-40B4-BE49-F238E27FC236}">
                <a16:creationId xmlns:a16="http://schemas.microsoft.com/office/drawing/2014/main" id="{B888CB7F-2599-344F-A99E-C191D73A0CC9}"/>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DEB5711B-5C7B-B348-B67C-A5D3BC903B8D}"/>
              </a:ext>
            </a:extLst>
          </p:cNvPr>
          <p:cNvSpPr>
            <a:spLocks noGrp="1"/>
          </p:cNvSpPr>
          <p:nvPr>
            <p:ph type="sldNum" sz="quarter" idx="12"/>
          </p:nvPr>
        </p:nvSpPr>
        <p:spPr/>
        <p:txBody>
          <a:bodyPr/>
          <a:lstStyle/>
          <a:p>
            <a:fld id="{7C3B1397-209C-7D42-A6B7-E00BDC0C1CD3}" type="slidenum">
              <a:rPr lang="nl-BE" smtClean="0"/>
              <a:t>‹Nr.›</a:t>
            </a:fld>
            <a:endParaRPr lang="nl-BE"/>
          </a:p>
        </p:txBody>
      </p:sp>
    </p:spTree>
    <p:extLst>
      <p:ext uri="{BB962C8B-B14F-4D97-AF65-F5344CB8AC3E}">
        <p14:creationId xmlns:p14="http://schemas.microsoft.com/office/powerpoint/2010/main" val="1786247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85E266-F526-5E4F-B3E3-D4CC591C3B86}"/>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EE472878-1FEC-1542-8D23-953D7C530456}"/>
              </a:ext>
            </a:extLst>
          </p:cNvPr>
          <p:cNvSpPr>
            <a:spLocks noGrp="1"/>
          </p:cNvSpPr>
          <p:nvPr>
            <p:ph type="dt" sz="half" idx="10"/>
          </p:nvPr>
        </p:nvSpPr>
        <p:spPr/>
        <p:txBody>
          <a:bodyPr/>
          <a:lstStyle/>
          <a:p>
            <a:fld id="{EB7EBA5D-07F0-4B48-8D95-6ED0130C6ACF}" type="datetimeFigureOut">
              <a:rPr lang="nl-BE" smtClean="0"/>
              <a:t>31/03/2023</a:t>
            </a:fld>
            <a:endParaRPr lang="nl-BE"/>
          </a:p>
        </p:txBody>
      </p:sp>
      <p:sp>
        <p:nvSpPr>
          <p:cNvPr id="4" name="Tijdelijke aanduiding voor voettekst 3">
            <a:extLst>
              <a:ext uri="{FF2B5EF4-FFF2-40B4-BE49-F238E27FC236}">
                <a16:creationId xmlns:a16="http://schemas.microsoft.com/office/drawing/2014/main" id="{25686F64-23F4-5642-B91D-561CB3CCD8E9}"/>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7AA782AC-B222-3B40-BE6E-A5C49014A757}"/>
              </a:ext>
            </a:extLst>
          </p:cNvPr>
          <p:cNvSpPr>
            <a:spLocks noGrp="1"/>
          </p:cNvSpPr>
          <p:nvPr>
            <p:ph type="sldNum" sz="quarter" idx="12"/>
          </p:nvPr>
        </p:nvSpPr>
        <p:spPr/>
        <p:txBody>
          <a:bodyPr/>
          <a:lstStyle/>
          <a:p>
            <a:fld id="{7C3B1397-209C-7D42-A6B7-E00BDC0C1CD3}" type="slidenum">
              <a:rPr lang="nl-BE" smtClean="0"/>
              <a:t>‹Nr.›</a:t>
            </a:fld>
            <a:endParaRPr lang="nl-BE"/>
          </a:p>
        </p:txBody>
      </p:sp>
    </p:spTree>
    <p:extLst>
      <p:ext uri="{BB962C8B-B14F-4D97-AF65-F5344CB8AC3E}">
        <p14:creationId xmlns:p14="http://schemas.microsoft.com/office/powerpoint/2010/main" val="1242118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2BD2FF3-49C9-8347-8FB5-0809253F7684}"/>
              </a:ext>
            </a:extLst>
          </p:cNvPr>
          <p:cNvSpPr>
            <a:spLocks noGrp="1"/>
          </p:cNvSpPr>
          <p:nvPr>
            <p:ph type="dt" sz="half" idx="10"/>
          </p:nvPr>
        </p:nvSpPr>
        <p:spPr/>
        <p:txBody>
          <a:bodyPr/>
          <a:lstStyle/>
          <a:p>
            <a:fld id="{EB7EBA5D-07F0-4B48-8D95-6ED0130C6ACF}" type="datetimeFigureOut">
              <a:rPr lang="nl-BE" smtClean="0"/>
              <a:t>31/03/2023</a:t>
            </a:fld>
            <a:endParaRPr lang="nl-BE"/>
          </a:p>
        </p:txBody>
      </p:sp>
      <p:sp>
        <p:nvSpPr>
          <p:cNvPr id="3" name="Tijdelijke aanduiding voor voettekst 2">
            <a:extLst>
              <a:ext uri="{FF2B5EF4-FFF2-40B4-BE49-F238E27FC236}">
                <a16:creationId xmlns:a16="http://schemas.microsoft.com/office/drawing/2014/main" id="{0F3B9CEB-45C8-3246-AC65-C773994AEBA5}"/>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93F464AD-0C62-7245-95E6-EC184DF297CA}"/>
              </a:ext>
            </a:extLst>
          </p:cNvPr>
          <p:cNvSpPr>
            <a:spLocks noGrp="1"/>
          </p:cNvSpPr>
          <p:nvPr>
            <p:ph type="sldNum" sz="quarter" idx="12"/>
          </p:nvPr>
        </p:nvSpPr>
        <p:spPr/>
        <p:txBody>
          <a:bodyPr/>
          <a:lstStyle/>
          <a:p>
            <a:fld id="{7C3B1397-209C-7D42-A6B7-E00BDC0C1CD3}" type="slidenum">
              <a:rPr lang="nl-BE" smtClean="0"/>
              <a:t>‹Nr.›</a:t>
            </a:fld>
            <a:endParaRPr lang="nl-BE"/>
          </a:p>
        </p:txBody>
      </p:sp>
    </p:spTree>
    <p:extLst>
      <p:ext uri="{BB962C8B-B14F-4D97-AF65-F5344CB8AC3E}">
        <p14:creationId xmlns:p14="http://schemas.microsoft.com/office/powerpoint/2010/main" val="2833651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10E305-5DD6-4845-8936-561F6232A66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85BA07A1-7E6F-CA4C-90A7-372E6DCFE9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E360791E-4922-BD46-BE1C-825249A4AA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580CD62-7187-7C4C-B26C-B38B60BA8BFE}"/>
              </a:ext>
            </a:extLst>
          </p:cNvPr>
          <p:cNvSpPr>
            <a:spLocks noGrp="1"/>
          </p:cNvSpPr>
          <p:nvPr>
            <p:ph type="dt" sz="half" idx="10"/>
          </p:nvPr>
        </p:nvSpPr>
        <p:spPr/>
        <p:txBody>
          <a:bodyPr/>
          <a:lstStyle/>
          <a:p>
            <a:fld id="{EB7EBA5D-07F0-4B48-8D95-6ED0130C6ACF}" type="datetimeFigureOut">
              <a:rPr lang="nl-BE" smtClean="0"/>
              <a:t>31/03/2023</a:t>
            </a:fld>
            <a:endParaRPr lang="nl-BE"/>
          </a:p>
        </p:txBody>
      </p:sp>
      <p:sp>
        <p:nvSpPr>
          <p:cNvPr id="6" name="Tijdelijke aanduiding voor voettekst 5">
            <a:extLst>
              <a:ext uri="{FF2B5EF4-FFF2-40B4-BE49-F238E27FC236}">
                <a16:creationId xmlns:a16="http://schemas.microsoft.com/office/drawing/2014/main" id="{9654F2FB-42B5-2245-A5A0-2C0885A421F8}"/>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3CD82A24-592F-904F-B06E-42F2D7F83510}"/>
              </a:ext>
            </a:extLst>
          </p:cNvPr>
          <p:cNvSpPr>
            <a:spLocks noGrp="1"/>
          </p:cNvSpPr>
          <p:nvPr>
            <p:ph type="sldNum" sz="quarter" idx="12"/>
          </p:nvPr>
        </p:nvSpPr>
        <p:spPr/>
        <p:txBody>
          <a:bodyPr/>
          <a:lstStyle/>
          <a:p>
            <a:fld id="{7C3B1397-209C-7D42-A6B7-E00BDC0C1CD3}" type="slidenum">
              <a:rPr lang="nl-BE" smtClean="0"/>
              <a:t>‹Nr.›</a:t>
            </a:fld>
            <a:endParaRPr lang="nl-BE"/>
          </a:p>
        </p:txBody>
      </p:sp>
    </p:spTree>
    <p:extLst>
      <p:ext uri="{BB962C8B-B14F-4D97-AF65-F5344CB8AC3E}">
        <p14:creationId xmlns:p14="http://schemas.microsoft.com/office/powerpoint/2010/main" val="1616194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421A82-2DD0-E946-90F7-9CACA13EE4E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B370A232-F10C-2B46-B1E0-7F3898F899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E484DA47-FD62-6748-83C1-D1334E20A3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D25EF02-20E4-7B4E-95D7-3F55DCC9C63A}"/>
              </a:ext>
            </a:extLst>
          </p:cNvPr>
          <p:cNvSpPr>
            <a:spLocks noGrp="1"/>
          </p:cNvSpPr>
          <p:nvPr>
            <p:ph type="dt" sz="half" idx="10"/>
          </p:nvPr>
        </p:nvSpPr>
        <p:spPr/>
        <p:txBody>
          <a:bodyPr/>
          <a:lstStyle/>
          <a:p>
            <a:fld id="{EB7EBA5D-07F0-4B48-8D95-6ED0130C6ACF}" type="datetimeFigureOut">
              <a:rPr lang="nl-BE" smtClean="0"/>
              <a:t>31/03/2023</a:t>
            </a:fld>
            <a:endParaRPr lang="nl-BE"/>
          </a:p>
        </p:txBody>
      </p:sp>
      <p:sp>
        <p:nvSpPr>
          <p:cNvPr id="6" name="Tijdelijke aanduiding voor voettekst 5">
            <a:extLst>
              <a:ext uri="{FF2B5EF4-FFF2-40B4-BE49-F238E27FC236}">
                <a16:creationId xmlns:a16="http://schemas.microsoft.com/office/drawing/2014/main" id="{127FC16E-2F60-A54B-B51D-31233A471FAE}"/>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EC676B13-2D84-5143-8EE4-76F3365E38D6}"/>
              </a:ext>
            </a:extLst>
          </p:cNvPr>
          <p:cNvSpPr>
            <a:spLocks noGrp="1"/>
          </p:cNvSpPr>
          <p:nvPr>
            <p:ph type="sldNum" sz="quarter" idx="12"/>
          </p:nvPr>
        </p:nvSpPr>
        <p:spPr/>
        <p:txBody>
          <a:bodyPr/>
          <a:lstStyle/>
          <a:p>
            <a:fld id="{7C3B1397-209C-7D42-A6B7-E00BDC0C1CD3}" type="slidenum">
              <a:rPr lang="nl-BE" smtClean="0"/>
              <a:t>‹Nr.›</a:t>
            </a:fld>
            <a:endParaRPr lang="nl-BE"/>
          </a:p>
        </p:txBody>
      </p:sp>
    </p:spTree>
    <p:extLst>
      <p:ext uri="{BB962C8B-B14F-4D97-AF65-F5344CB8AC3E}">
        <p14:creationId xmlns:p14="http://schemas.microsoft.com/office/powerpoint/2010/main" val="4217118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40A92C0-7C45-B94E-B240-ECB7C9DD1E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BDBC7706-5C77-2640-822E-7627A86282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B99F2388-10F3-6949-8B17-F938D4A737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7EBA5D-07F0-4B48-8D95-6ED0130C6ACF}" type="datetimeFigureOut">
              <a:rPr lang="nl-BE" smtClean="0"/>
              <a:t>31/03/2023</a:t>
            </a:fld>
            <a:endParaRPr lang="nl-BE"/>
          </a:p>
        </p:txBody>
      </p:sp>
      <p:sp>
        <p:nvSpPr>
          <p:cNvPr id="5" name="Tijdelijke aanduiding voor voettekst 4">
            <a:extLst>
              <a:ext uri="{FF2B5EF4-FFF2-40B4-BE49-F238E27FC236}">
                <a16:creationId xmlns:a16="http://schemas.microsoft.com/office/drawing/2014/main" id="{705D9FA3-6A0E-924D-B6B1-3525D0B65D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FE6C8CD3-0C6D-5A47-A638-D6BD9B38BC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3B1397-209C-7D42-A6B7-E00BDC0C1CD3}" type="slidenum">
              <a:rPr lang="nl-BE" smtClean="0"/>
              <a:t>‹Nr.›</a:t>
            </a:fld>
            <a:endParaRPr lang="nl-BE"/>
          </a:p>
        </p:txBody>
      </p:sp>
    </p:spTree>
    <p:extLst>
      <p:ext uri="{BB962C8B-B14F-4D97-AF65-F5344CB8AC3E}">
        <p14:creationId xmlns:p14="http://schemas.microsoft.com/office/powerpoint/2010/main" val="1993825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1.jp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5.jpg"/><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illustratie, vectorafbeeldingen&#10;&#10;Automatisch gegenereerde beschrijving">
            <a:extLst>
              <a:ext uri="{FF2B5EF4-FFF2-40B4-BE49-F238E27FC236}">
                <a16:creationId xmlns:a16="http://schemas.microsoft.com/office/drawing/2014/main" id="{9CB21E99-736D-AC44-9FD3-44B3497C492B}"/>
              </a:ext>
            </a:extLst>
          </p:cNvPr>
          <p:cNvPicPr>
            <a:picLocks noChangeAspect="1"/>
          </p:cNvPicPr>
          <p:nvPr/>
        </p:nvPicPr>
        <p:blipFill>
          <a:blip r:embed="rId4"/>
          <a:stretch>
            <a:fillRect/>
          </a:stretch>
        </p:blipFill>
        <p:spPr>
          <a:xfrm>
            <a:off x="1638300" y="374650"/>
            <a:ext cx="8915400" cy="4076700"/>
          </a:xfrm>
          <a:prstGeom prst="rect">
            <a:avLst/>
          </a:prstGeom>
        </p:spPr>
      </p:pic>
      <p:sp>
        <p:nvSpPr>
          <p:cNvPr id="6" name="Tekstvak 5">
            <a:extLst>
              <a:ext uri="{FF2B5EF4-FFF2-40B4-BE49-F238E27FC236}">
                <a16:creationId xmlns:a16="http://schemas.microsoft.com/office/drawing/2014/main" id="{523F124F-FFBA-9D40-BB0B-F2EE1452CD8C}"/>
              </a:ext>
            </a:extLst>
          </p:cNvPr>
          <p:cNvSpPr txBox="1"/>
          <p:nvPr/>
        </p:nvSpPr>
        <p:spPr>
          <a:xfrm>
            <a:off x="1638300" y="4559300"/>
            <a:ext cx="8915400" cy="1384995"/>
          </a:xfrm>
          <a:prstGeom prst="rect">
            <a:avLst/>
          </a:prstGeom>
          <a:noFill/>
        </p:spPr>
        <p:txBody>
          <a:bodyPr wrap="square" rtlCol="0">
            <a:spAutoFit/>
          </a:bodyPr>
          <a:lstStyle/>
          <a:p>
            <a:pPr algn="ctr"/>
            <a:r>
              <a:rPr lang="nl-BE" sz="2800" dirty="0">
                <a:solidFill>
                  <a:schemeClr val="tx1">
                    <a:lumMod val="65000"/>
                    <a:lumOff val="35000"/>
                  </a:schemeClr>
                </a:solidFill>
                <a:latin typeface="+mj-lt"/>
              </a:rPr>
              <a:t>SEHEN der Potenziale, </a:t>
            </a:r>
            <a:r>
              <a:rPr lang="de-DE" sz="2800" dirty="0">
                <a:solidFill>
                  <a:schemeClr val="tx1">
                    <a:lumMod val="65000"/>
                    <a:lumOff val="35000"/>
                  </a:schemeClr>
                </a:solidFill>
                <a:latin typeface="+mj-lt"/>
              </a:rPr>
              <a:t>älterer Menschen, die Pflege erhalten und ihre Bedürfnisse nach einem sozialen und sinnerfüllten Leben im Alter</a:t>
            </a:r>
            <a:endParaRPr lang="nl-BE" sz="2800" dirty="0">
              <a:solidFill>
                <a:schemeClr val="tx1">
                  <a:lumMod val="65000"/>
                  <a:lumOff val="35000"/>
                </a:schemeClr>
              </a:solidFill>
              <a:latin typeface="+mj-lt"/>
            </a:endParaRPr>
          </a:p>
        </p:txBody>
      </p:sp>
    </p:spTree>
    <p:custDataLst>
      <p:tags r:id="rId1"/>
    </p:custDataLst>
    <p:extLst>
      <p:ext uri="{BB962C8B-B14F-4D97-AF65-F5344CB8AC3E}">
        <p14:creationId xmlns:p14="http://schemas.microsoft.com/office/powerpoint/2010/main" val="1439732994"/>
      </p:ext>
    </p:extLst>
  </p:cSld>
  <p:clrMapOvr>
    <a:masterClrMapping/>
  </p:clrMapOvr>
  <mc:AlternateContent xmlns:mc="http://schemas.openxmlformats.org/markup-compatibility/2006" xmlns:p14="http://schemas.microsoft.com/office/powerpoint/2010/main">
    <mc:Choice Requires="p14">
      <p:transition spd="slow" p14:dur="2000" advTm="16333"/>
    </mc:Choice>
    <mc:Fallback xmlns="">
      <p:transition spd="slow" advTm="163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ndertitel 2">
            <a:extLst>
              <a:ext uri="{FF2B5EF4-FFF2-40B4-BE49-F238E27FC236}">
                <a16:creationId xmlns:a16="http://schemas.microsoft.com/office/drawing/2014/main" id="{B4471325-A877-7E4E-82AF-5887A54E0BB4}"/>
              </a:ext>
            </a:extLst>
          </p:cNvPr>
          <p:cNvSpPr txBox="1">
            <a:spLocks/>
          </p:cNvSpPr>
          <p:nvPr/>
        </p:nvSpPr>
        <p:spPr>
          <a:xfrm>
            <a:off x="1318665" y="748514"/>
            <a:ext cx="9844140" cy="16557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4800" dirty="0" err="1">
                <a:solidFill>
                  <a:srgbClr val="7EA1D3"/>
                </a:solidFill>
                <a:cs typeface="Calibri"/>
              </a:rPr>
              <a:t>Ziele</a:t>
            </a:r>
            <a:endParaRPr lang="en-GB" sz="4800" dirty="0">
              <a:solidFill>
                <a:srgbClr val="7EA1D3"/>
              </a:solidFill>
              <a:cs typeface="Calibri"/>
            </a:endParaRPr>
          </a:p>
        </p:txBody>
      </p:sp>
      <p:pic>
        <p:nvPicPr>
          <p:cNvPr id="8" name="Afbeelding 7" descr="Afbeelding met tekst, illustratie, vectorafbeeldingen&#10;&#10;Automatisch gegenereerde beschrijving">
            <a:extLst>
              <a:ext uri="{FF2B5EF4-FFF2-40B4-BE49-F238E27FC236}">
                <a16:creationId xmlns:a16="http://schemas.microsoft.com/office/drawing/2014/main" id="{87FA6D77-DDB3-50EF-C7AD-6E78D58DB8BA}"/>
              </a:ext>
            </a:extLst>
          </p:cNvPr>
          <p:cNvPicPr>
            <a:picLocks noChangeAspect="1"/>
          </p:cNvPicPr>
          <p:nvPr/>
        </p:nvPicPr>
        <p:blipFill>
          <a:blip r:embed="rId4"/>
          <a:stretch>
            <a:fillRect/>
          </a:stretch>
        </p:blipFill>
        <p:spPr>
          <a:xfrm>
            <a:off x="5099276" y="3524122"/>
            <a:ext cx="2517321" cy="1151083"/>
          </a:xfrm>
          <a:prstGeom prst="rect">
            <a:avLst/>
          </a:prstGeom>
        </p:spPr>
      </p:pic>
      <p:sp>
        <p:nvSpPr>
          <p:cNvPr id="11" name="Afgeronde rechthoek 10">
            <a:extLst>
              <a:ext uri="{FF2B5EF4-FFF2-40B4-BE49-F238E27FC236}">
                <a16:creationId xmlns:a16="http://schemas.microsoft.com/office/drawing/2014/main" id="{8B0478DC-6AE8-5771-7F2B-F10FAD8EA18E}"/>
              </a:ext>
            </a:extLst>
          </p:cNvPr>
          <p:cNvSpPr/>
          <p:nvPr/>
        </p:nvSpPr>
        <p:spPr>
          <a:xfrm>
            <a:off x="1648505" y="1824718"/>
            <a:ext cx="2371725" cy="1314450"/>
          </a:xfrm>
          <a:prstGeom prst="roundRect">
            <a:avLst/>
          </a:prstGeom>
          <a:solidFill>
            <a:srgbClr val="C2D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dirty="0">
                <a:solidFill>
                  <a:schemeClr val="tx1"/>
                </a:solidFill>
              </a:rPr>
              <a:t>SEHEN</a:t>
            </a:r>
            <a:endParaRPr lang="nl-BE" dirty="0">
              <a:solidFill>
                <a:schemeClr val="tx1"/>
              </a:solidFill>
            </a:endParaRPr>
          </a:p>
        </p:txBody>
      </p:sp>
      <p:sp>
        <p:nvSpPr>
          <p:cNvPr id="12" name="Afgeronde rechthoek 11">
            <a:extLst>
              <a:ext uri="{FF2B5EF4-FFF2-40B4-BE49-F238E27FC236}">
                <a16:creationId xmlns:a16="http://schemas.microsoft.com/office/drawing/2014/main" id="{FCC5A4E9-BBDF-A771-7795-16C83FDABA35}"/>
              </a:ext>
            </a:extLst>
          </p:cNvPr>
          <p:cNvSpPr/>
          <p:nvPr/>
        </p:nvSpPr>
        <p:spPr>
          <a:xfrm>
            <a:off x="1648506" y="5033282"/>
            <a:ext cx="2371725" cy="1314450"/>
          </a:xfrm>
          <a:prstGeom prst="roundRect">
            <a:avLst/>
          </a:prstGeom>
          <a:solidFill>
            <a:srgbClr val="7EA1D3"/>
          </a:solidFill>
          <a:ln>
            <a:solidFill>
              <a:srgbClr val="7EA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dirty="0">
                <a:solidFill>
                  <a:schemeClr val="tx1"/>
                </a:solidFill>
              </a:rPr>
              <a:t>LERNEN</a:t>
            </a:r>
            <a:endParaRPr lang="nl-BE" sz="3200" dirty="0">
              <a:solidFill>
                <a:schemeClr val="tx1"/>
              </a:solidFill>
            </a:endParaRPr>
          </a:p>
        </p:txBody>
      </p:sp>
      <p:sp>
        <p:nvSpPr>
          <p:cNvPr id="13" name="Afgeronde rechthoek 12">
            <a:extLst>
              <a:ext uri="{FF2B5EF4-FFF2-40B4-BE49-F238E27FC236}">
                <a16:creationId xmlns:a16="http://schemas.microsoft.com/office/drawing/2014/main" id="{178C2E56-C08E-35CD-F5B3-85CB8DC43838}"/>
              </a:ext>
            </a:extLst>
          </p:cNvPr>
          <p:cNvSpPr/>
          <p:nvPr/>
        </p:nvSpPr>
        <p:spPr>
          <a:xfrm>
            <a:off x="8351386" y="5033282"/>
            <a:ext cx="2371725" cy="1314450"/>
          </a:xfrm>
          <a:prstGeom prst="roundRect">
            <a:avLst/>
          </a:prstGeom>
          <a:solidFill>
            <a:srgbClr val="C2D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dirty="0">
                <a:solidFill>
                  <a:schemeClr val="tx1"/>
                </a:solidFill>
              </a:rPr>
              <a:t>ARBEITEN</a:t>
            </a:r>
            <a:endParaRPr lang="nl-BE" dirty="0">
              <a:solidFill>
                <a:schemeClr val="tx1"/>
              </a:solidFill>
            </a:endParaRPr>
          </a:p>
        </p:txBody>
      </p:sp>
      <p:sp>
        <p:nvSpPr>
          <p:cNvPr id="14" name="Afgeronde rechthoek 13">
            <a:extLst>
              <a:ext uri="{FF2B5EF4-FFF2-40B4-BE49-F238E27FC236}">
                <a16:creationId xmlns:a16="http://schemas.microsoft.com/office/drawing/2014/main" id="{25856E46-5052-3E3D-93D2-3CC7E71FF7B1}"/>
              </a:ext>
            </a:extLst>
          </p:cNvPr>
          <p:cNvSpPr/>
          <p:nvPr/>
        </p:nvSpPr>
        <p:spPr>
          <a:xfrm>
            <a:off x="8351387" y="1824718"/>
            <a:ext cx="2371725" cy="1314450"/>
          </a:xfrm>
          <a:prstGeom prst="roundRect">
            <a:avLst/>
          </a:prstGeom>
          <a:solidFill>
            <a:srgbClr val="7EA1D3"/>
          </a:solidFill>
          <a:ln>
            <a:solidFill>
              <a:srgbClr val="7EA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dirty="0">
                <a:solidFill>
                  <a:schemeClr val="tx1"/>
                </a:solidFill>
              </a:rPr>
              <a:t>FÜHLEN</a:t>
            </a:r>
            <a:endParaRPr lang="nl-BE" sz="3200" dirty="0">
              <a:solidFill>
                <a:schemeClr val="tx1"/>
              </a:solidFill>
            </a:endParaRPr>
          </a:p>
        </p:txBody>
      </p:sp>
      <p:cxnSp>
        <p:nvCxnSpPr>
          <p:cNvPr id="17" name="Rechte verbindingslijn met pijl 16">
            <a:extLst>
              <a:ext uri="{FF2B5EF4-FFF2-40B4-BE49-F238E27FC236}">
                <a16:creationId xmlns:a16="http://schemas.microsoft.com/office/drawing/2014/main" id="{36261C90-7A52-DD64-5C2E-21B2F0FEEAC1}"/>
              </a:ext>
            </a:extLst>
          </p:cNvPr>
          <p:cNvCxnSpPr>
            <a:cxnSpLocks/>
          </p:cNvCxnSpPr>
          <p:nvPr/>
        </p:nvCxnSpPr>
        <p:spPr>
          <a:xfrm flipH="1" flipV="1">
            <a:off x="4343400" y="2547257"/>
            <a:ext cx="1175657" cy="875566"/>
          </a:xfrm>
          <a:prstGeom prst="straightConnector1">
            <a:avLst/>
          </a:prstGeom>
          <a:ln w="412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E05757A9-9C5A-66F6-7B57-884C82DDEDDA}"/>
              </a:ext>
            </a:extLst>
          </p:cNvPr>
          <p:cNvCxnSpPr>
            <a:cxnSpLocks/>
          </p:cNvCxnSpPr>
          <p:nvPr/>
        </p:nvCxnSpPr>
        <p:spPr>
          <a:xfrm flipH="1">
            <a:off x="4229100" y="5078588"/>
            <a:ext cx="1289957" cy="796493"/>
          </a:xfrm>
          <a:prstGeom prst="straightConnector1">
            <a:avLst/>
          </a:prstGeom>
          <a:ln w="412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a:extLst>
              <a:ext uri="{FF2B5EF4-FFF2-40B4-BE49-F238E27FC236}">
                <a16:creationId xmlns:a16="http://schemas.microsoft.com/office/drawing/2014/main" id="{8F5D868C-402F-79BE-B82A-F87076E33686}"/>
              </a:ext>
            </a:extLst>
          </p:cNvPr>
          <p:cNvCxnSpPr>
            <a:cxnSpLocks/>
          </p:cNvCxnSpPr>
          <p:nvPr/>
        </p:nvCxnSpPr>
        <p:spPr>
          <a:xfrm>
            <a:off x="6896099" y="5033282"/>
            <a:ext cx="1104901" cy="841799"/>
          </a:xfrm>
          <a:prstGeom prst="straightConnector1">
            <a:avLst/>
          </a:prstGeom>
          <a:ln w="412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a:extLst>
              <a:ext uri="{FF2B5EF4-FFF2-40B4-BE49-F238E27FC236}">
                <a16:creationId xmlns:a16="http://schemas.microsoft.com/office/drawing/2014/main" id="{E637CAC2-3855-EF72-DFFE-69705A6937E4}"/>
              </a:ext>
            </a:extLst>
          </p:cNvPr>
          <p:cNvCxnSpPr>
            <a:cxnSpLocks/>
          </p:cNvCxnSpPr>
          <p:nvPr/>
        </p:nvCxnSpPr>
        <p:spPr>
          <a:xfrm flipV="1">
            <a:off x="6896099" y="2617415"/>
            <a:ext cx="1208811" cy="805408"/>
          </a:xfrm>
          <a:prstGeom prst="straightConnector1">
            <a:avLst/>
          </a:prstGeom>
          <a:ln w="412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79892357"/>
      </p:ext>
    </p:extLst>
  </p:cSld>
  <p:clrMapOvr>
    <a:masterClrMapping/>
  </p:clrMapOvr>
  <mc:AlternateContent xmlns:mc="http://schemas.openxmlformats.org/markup-compatibility/2006" xmlns:p14="http://schemas.microsoft.com/office/powerpoint/2010/main">
    <mc:Choice Requires="p14">
      <p:transition spd="slow" p14:dur="2000" advTm="74902"/>
    </mc:Choice>
    <mc:Fallback xmlns="">
      <p:transition spd="slow" advTm="749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F5AD054C-DE30-D746-B1D1-BB0BA9A56C6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1" b="11"/>
          <a:stretch/>
        </p:blipFill>
        <p:spPr>
          <a:xfrm>
            <a:off x="3310467" y="643467"/>
            <a:ext cx="5571065" cy="5571065"/>
          </a:xfrm>
          <a:prstGeom prst="rect">
            <a:avLst/>
          </a:prstGeom>
          <a:ln>
            <a:noFill/>
          </a:ln>
        </p:spPr>
      </p:pic>
    </p:spTree>
    <p:extLst>
      <p:ext uri="{BB962C8B-B14F-4D97-AF65-F5344CB8AC3E}">
        <p14:creationId xmlns:p14="http://schemas.microsoft.com/office/powerpoint/2010/main" val="865110458"/>
      </p:ext>
    </p:extLst>
  </p:cSld>
  <p:clrMapOvr>
    <a:masterClrMapping/>
  </p:clrMapOvr>
  <mc:AlternateContent xmlns:mc="http://schemas.openxmlformats.org/markup-compatibility/2006" xmlns:p14="http://schemas.microsoft.com/office/powerpoint/2010/main">
    <mc:Choice Requires="p14">
      <p:transition spd="slow" p14:dur="2000" advTm="6437"/>
    </mc:Choice>
    <mc:Fallback xmlns="">
      <p:transition spd="slow" advTm="643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225E8E-0BCF-F24C-9CA4-5C57ECED87FD}"/>
              </a:ext>
            </a:extLst>
          </p:cNvPr>
          <p:cNvSpPr>
            <a:spLocks noGrp="1"/>
          </p:cNvSpPr>
          <p:nvPr>
            <p:ph type="title"/>
          </p:nvPr>
        </p:nvSpPr>
        <p:spPr>
          <a:xfrm>
            <a:off x="383831" y="205581"/>
            <a:ext cx="11386148" cy="1325563"/>
          </a:xfrm>
        </p:spPr>
        <p:txBody>
          <a:bodyPr/>
          <a:lstStyle/>
          <a:p>
            <a:pPr algn="ctr"/>
            <a:r>
              <a:rPr lang="de-DE" dirty="0">
                <a:solidFill>
                  <a:schemeClr val="tx1">
                    <a:lumMod val="75000"/>
                    <a:lumOff val="25000"/>
                  </a:schemeClr>
                </a:solidFill>
              </a:rPr>
              <a:t>Eine ganzheitliche Sichtweise auf ältere Menschen und Pflege</a:t>
            </a:r>
            <a:endParaRPr lang="nl-BE" dirty="0">
              <a:solidFill>
                <a:schemeClr val="tx1">
                  <a:lumMod val="75000"/>
                  <a:lumOff val="25000"/>
                </a:schemeClr>
              </a:solidFill>
            </a:endParaRPr>
          </a:p>
        </p:txBody>
      </p:sp>
      <p:pic>
        <p:nvPicPr>
          <p:cNvPr id="5" name="Tijdelijke aanduiding voor inhoud 4" descr="Afbeelding met tekst, binnen, vloer, persoon&#10;&#10;Automatisch gegenereerde beschrijving">
            <a:extLst>
              <a:ext uri="{FF2B5EF4-FFF2-40B4-BE49-F238E27FC236}">
                <a16:creationId xmlns:a16="http://schemas.microsoft.com/office/drawing/2014/main" id="{CDAEF212-F579-7D4D-88A1-C483A4BE6DE6}"/>
              </a:ext>
            </a:extLst>
          </p:cNvPr>
          <p:cNvPicPr>
            <a:picLocks noGrp="1" noChangeAspect="1"/>
          </p:cNvPicPr>
          <p:nvPr>
            <p:ph idx="1"/>
          </p:nvPr>
        </p:nvPicPr>
        <p:blipFill>
          <a:blip r:embed="rId4"/>
          <a:stretch>
            <a:fillRect/>
          </a:stretch>
        </p:blipFill>
        <p:spPr>
          <a:xfrm>
            <a:off x="4145127" y="2697163"/>
            <a:ext cx="3901745" cy="2600431"/>
          </a:xfrm>
        </p:spPr>
      </p:pic>
      <p:pic>
        <p:nvPicPr>
          <p:cNvPr id="9" name="Afbeelding 8" descr="Afbeelding met persoon, binnen&#10;&#10;Automatisch gegenereerde beschrijving">
            <a:extLst>
              <a:ext uri="{FF2B5EF4-FFF2-40B4-BE49-F238E27FC236}">
                <a16:creationId xmlns:a16="http://schemas.microsoft.com/office/drawing/2014/main" id="{3C0F3419-D600-B44C-8BE1-E97C25CBBA94}"/>
              </a:ext>
            </a:extLst>
          </p:cNvPr>
          <p:cNvPicPr>
            <a:picLocks noChangeAspect="1"/>
          </p:cNvPicPr>
          <p:nvPr/>
        </p:nvPicPr>
        <p:blipFill>
          <a:blip r:embed="rId5"/>
          <a:stretch>
            <a:fillRect/>
          </a:stretch>
        </p:blipFill>
        <p:spPr>
          <a:xfrm>
            <a:off x="7174706" y="1914525"/>
            <a:ext cx="3664743" cy="2443162"/>
          </a:xfrm>
          <a:prstGeom prst="rect">
            <a:avLst/>
          </a:prstGeom>
        </p:spPr>
      </p:pic>
      <p:pic>
        <p:nvPicPr>
          <p:cNvPr id="11" name="Afbeelding 10" descr="Afbeelding met persoon, rood, oranje, auditorium&#10;&#10;Automatisch gegenereerde beschrijving">
            <a:extLst>
              <a:ext uri="{FF2B5EF4-FFF2-40B4-BE49-F238E27FC236}">
                <a16:creationId xmlns:a16="http://schemas.microsoft.com/office/drawing/2014/main" id="{152CC833-BA25-6942-8EAF-0A3E4F7C2D50}"/>
              </a:ext>
            </a:extLst>
          </p:cNvPr>
          <p:cNvPicPr>
            <a:picLocks noChangeAspect="1"/>
          </p:cNvPicPr>
          <p:nvPr/>
        </p:nvPicPr>
        <p:blipFill>
          <a:blip r:embed="rId6"/>
          <a:stretch>
            <a:fillRect/>
          </a:stretch>
        </p:blipFill>
        <p:spPr>
          <a:xfrm>
            <a:off x="1274439" y="1690688"/>
            <a:ext cx="4057965" cy="2708907"/>
          </a:xfrm>
          <a:prstGeom prst="rect">
            <a:avLst/>
          </a:prstGeom>
        </p:spPr>
      </p:pic>
      <p:pic>
        <p:nvPicPr>
          <p:cNvPr id="13" name="Afbeelding 12" descr="Afbeelding met persoon, boom, buiten, person&#10;&#10;Automatisch gegenereerde beschrijving">
            <a:extLst>
              <a:ext uri="{FF2B5EF4-FFF2-40B4-BE49-F238E27FC236}">
                <a16:creationId xmlns:a16="http://schemas.microsoft.com/office/drawing/2014/main" id="{120E79F4-F348-374D-89A1-0B9287B8528B}"/>
              </a:ext>
            </a:extLst>
          </p:cNvPr>
          <p:cNvPicPr>
            <a:picLocks noChangeAspect="1"/>
          </p:cNvPicPr>
          <p:nvPr/>
        </p:nvPicPr>
        <p:blipFill>
          <a:blip r:embed="rId7"/>
          <a:stretch>
            <a:fillRect/>
          </a:stretch>
        </p:blipFill>
        <p:spPr>
          <a:xfrm>
            <a:off x="5402020" y="4076012"/>
            <a:ext cx="3664744" cy="2443163"/>
          </a:xfrm>
          <a:prstGeom prst="rect">
            <a:avLst/>
          </a:prstGeom>
        </p:spPr>
      </p:pic>
      <p:sp>
        <p:nvSpPr>
          <p:cNvPr id="14" name="Ovaal 13">
            <a:extLst>
              <a:ext uri="{FF2B5EF4-FFF2-40B4-BE49-F238E27FC236}">
                <a16:creationId xmlns:a16="http://schemas.microsoft.com/office/drawing/2014/main" id="{1CC579AB-CD6C-4E48-883E-FBC1241A62AB}"/>
              </a:ext>
            </a:extLst>
          </p:cNvPr>
          <p:cNvSpPr/>
          <p:nvPr/>
        </p:nvSpPr>
        <p:spPr>
          <a:xfrm>
            <a:off x="300038" y="1428750"/>
            <a:ext cx="11701462" cy="5257800"/>
          </a:xfrm>
          <a:prstGeom prst="ellipse">
            <a:avLst/>
          </a:prstGeom>
          <a:noFill/>
          <a:ln w="41275">
            <a:solidFill>
              <a:srgbClr val="C7D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ekstvak 9">
            <a:extLst>
              <a:ext uri="{FF2B5EF4-FFF2-40B4-BE49-F238E27FC236}">
                <a16:creationId xmlns:a16="http://schemas.microsoft.com/office/drawing/2014/main" id="{5ACEFD31-F04E-5E55-A711-E8C8C4285368}"/>
              </a:ext>
            </a:extLst>
          </p:cNvPr>
          <p:cNvSpPr txBox="1"/>
          <p:nvPr/>
        </p:nvSpPr>
        <p:spPr>
          <a:xfrm>
            <a:off x="788395" y="6323498"/>
            <a:ext cx="2591615" cy="584775"/>
          </a:xfrm>
          <a:prstGeom prst="rect">
            <a:avLst/>
          </a:prstGeom>
          <a:noFill/>
        </p:spPr>
        <p:txBody>
          <a:bodyPr wrap="square" rtlCol="0">
            <a:spAutoFit/>
          </a:bodyPr>
          <a:lstStyle/>
          <a:p>
            <a:r>
              <a:rPr lang="nl-BE" sz="1600" dirty="0">
                <a:solidFill>
                  <a:schemeClr val="bg2">
                    <a:lumMod val="50000"/>
                  </a:schemeClr>
                </a:solidFill>
              </a:rPr>
              <a:t>Photo: Lien Artis, Laurane Berkein &amp; Sien Verstraeten</a:t>
            </a:r>
          </a:p>
        </p:txBody>
      </p:sp>
    </p:spTree>
    <p:custDataLst>
      <p:tags r:id="rId1"/>
    </p:custDataLst>
    <p:extLst>
      <p:ext uri="{BB962C8B-B14F-4D97-AF65-F5344CB8AC3E}">
        <p14:creationId xmlns:p14="http://schemas.microsoft.com/office/powerpoint/2010/main" val="2224028936"/>
      </p:ext>
    </p:extLst>
  </p:cSld>
  <p:clrMapOvr>
    <a:masterClrMapping/>
  </p:clrMapOvr>
  <mc:AlternateContent xmlns:mc="http://schemas.openxmlformats.org/markup-compatibility/2006" xmlns:p14="http://schemas.microsoft.com/office/powerpoint/2010/main">
    <mc:Choice Requires="p14">
      <p:transition spd="slow" p14:dur="2000" advTm="34811"/>
    </mc:Choice>
    <mc:Fallback xmlns="">
      <p:transition spd="slow" advTm="348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illustratie, vectorafbeeldingen&#10;&#10;Automatisch gegenereerde beschrijving">
            <a:extLst>
              <a:ext uri="{FF2B5EF4-FFF2-40B4-BE49-F238E27FC236}">
                <a16:creationId xmlns:a16="http://schemas.microsoft.com/office/drawing/2014/main" id="{9CB21E99-736D-AC44-9FD3-44B3497C492B}"/>
              </a:ext>
            </a:extLst>
          </p:cNvPr>
          <p:cNvPicPr>
            <a:picLocks noChangeAspect="1"/>
          </p:cNvPicPr>
          <p:nvPr/>
        </p:nvPicPr>
        <p:blipFill>
          <a:blip r:embed="rId4"/>
          <a:stretch>
            <a:fillRect/>
          </a:stretch>
        </p:blipFill>
        <p:spPr>
          <a:xfrm>
            <a:off x="3140869" y="1577344"/>
            <a:ext cx="5910262" cy="2702556"/>
          </a:xfrm>
          <a:prstGeom prst="rect">
            <a:avLst/>
          </a:prstGeom>
        </p:spPr>
      </p:pic>
      <p:sp>
        <p:nvSpPr>
          <p:cNvPr id="2" name="Afgeronde rechthoek 1">
            <a:extLst>
              <a:ext uri="{FF2B5EF4-FFF2-40B4-BE49-F238E27FC236}">
                <a16:creationId xmlns:a16="http://schemas.microsoft.com/office/drawing/2014/main" id="{F48FE2FF-AC09-E143-A4E2-3890783B6EC5}"/>
              </a:ext>
            </a:extLst>
          </p:cNvPr>
          <p:cNvSpPr/>
          <p:nvPr/>
        </p:nvSpPr>
        <p:spPr>
          <a:xfrm>
            <a:off x="642938" y="4429125"/>
            <a:ext cx="2371725" cy="1314450"/>
          </a:xfrm>
          <a:prstGeom prst="roundRect">
            <a:avLst/>
          </a:prstGeom>
          <a:solidFill>
            <a:srgbClr val="C2D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Wissen &amp; Erkenntnisse</a:t>
            </a:r>
          </a:p>
        </p:txBody>
      </p:sp>
      <p:sp>
        <p:nvSpPr>
          <p:cNvPr id="7" name="Afgeronde rechthoek 6">
            <a:extLst>
              <a:ext uri="{FF2B5EF4-FFF2-40B4-BE49-F238E27FC236}">
                <a16:creationId xmlns:a16="http://schemas.microsoft.com/office/drawing/2014/main" id="{D9CF83C6-2DB0-6644-AFA3-A7E5753125A5}"/>
              </a:ext>
            </a:extLst>
          </p:cNvPr>
          <p:cNvSpPr/>
          <p:nvPr/>
        </p:nvSpPr>
        <p:spPr>
          <a:xfrm>
            <a:off x="3395663" y="4429125"/>
            <a:ext cx="2371725" cy="1314450"/>
          </a:xfrm>
          <a:prstGeom prst="roundRect">
            <a:avLst/>
          </a:prstGeom>
          <a:solidFill>
            <a:srgbClr val="7EA1D3"/>
          </a:solidFill>
          <a:ln>
            <a:solidFill>
              <a:srgbClr val="7EA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Bedürfnisse älterer Erwachsener</a:t>
            </a:r>
          </a:p>
        </p:txBody>
      </p:sp>
      <p:sp>
        <p:nvSpPr>
          <p:cNvPr id="8" name="Afgeronde rechthoek 7">
            <a:extLst>
              <a:ext uri="{FF2B5EF4-FFF2-40B4-BE49-F238E27FC236}">
                <a16:creationId xmlns:a16="http://schemas.microsoft.com/office/drawing/2014/main" id="{3CD79CFA-D7A1-FE4A-AAC6-F7A5FD9AD98F}"/>
              </a:ext>
            </a:extLst>
          </p:cNvPr>
          <p:cNvSpPr/>
          <p:nvPr/>
        </p:nvSpPr>
        <p:spPr>
          <a:xfrm>
            <a:off x="6148388" y="4429125"/>
            <a:ext cx="2371725" cy="1314450"/>
          </a:xfrm>
          <a:prstGeom prst="roundRect">
            <a:avLst/>
          </a:prstGeom>
          <a:solidFill>
            <a:srgbClr val="C7D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 Kompetenzen &amp; Fähigkeiten</a:t>
            </a:r>
          </a:p>
        </p:txBody>
      </p:sp>
      <p:sp>
        <p:nvSpPr>
          <p:cNvPr id="9" name="Afgeronde rechthoek 8">
            <a:extLst>
              <a:ext uri="{FF2B5EF4-FFF2-40B4-BE49-F238E27FC236}">
                <a16:creationId xmlns:a16="http://schemas.microsoft.com/office/drawing/2014/main" id="{DC6669F5-9154-294E-9949-C966D30D084A}"/>
              </a:ext>
            </a:extLst>
          </p:cNvPr>
          <p:cNvSpPr/>
          <p:nvPr/>
        </p:nvSpPr>
        <p:spPr>
          <a:xfrm>
            <a:off x="8901113" y="4429125"/>
            <a:ext cx="2371725" cy="1314450"/>
          </a:xfrm>
          <a:prstGeom prst="roundRect">
            <a:avLst/>
          </a:prstGeom>
          <a:solidFill>
            <a:srgbClr val="C7D48F"/>
          </a:solidFill>
          <a:ln w="44450">
            <a:solidFill>
              <a:schemeClr val="tx1">
                <a:lumMod val="75000"/>
                <a:lumOff val="25000"/>
              </a:schemeClr>
            </a:solidFill>
          </a:ln>
          <a:effectLst>
            <a:outerShdw sx="1000" sy="1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SEHEN der Person</a:t>
            </a:r>
          </a:p>
        </p:txBody>
      </p:sp>
      <p:sp>
        <p:nvSpPr>
          <p:cNvPr id="3" name="Pijl links 2">
            <a:extLst>
              <a:ext uri="{FF2B5EF4-FFF2-40B4-BE49-F238E27FC236}">
                <a16:creationId xmlns:a16="http://schemas.microsoft.com/office/drawing/2014/main" id="{CC911B45-3649-1241-A3DF-5919E2F767B5}"/>
              </a:ext>
            </a:extLst>
          </p:cNvPr>
          <p:cNvSpPr/>
          <p:nvPr/>
        </p:nvSpPr>
        <p:spPr>
          <a:xfrm>
            <a:off x="3055142" y="5053012"/>
            <a:ext cx="257175" cy="157163"/>
          </a:xfrm>
          <a:prstGeom prst="rightArrow">
            <a:avLst/>
          </a:prstGeom>
          <a:noFill/>
          <a:ln w="25400">
            <a:solidFill>
              <a:srgbClr val="7EA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Pijl links 9">
            <a:extLst>
              <a:ext uri="{FF2B5EF4-FFF2-40B4-BE49-F238E27FC236}">
                <a16:creationId xmlns:a16="http://schemas.microsoft.com/office/drawing/2014/main" id="{F3FA2C65-B71C-914F-A4FF-E8E228A52E9A}"/>
              </a:ext>
            </a:extLst>
          </p:cNvPr>
          <p:cNvSpPr/>
          <p:nvPr/>
        </p:nvSpPr>
        <p:spPr>
          <a:xfrm>
            <a:off x="8582026" y="5053013"/>
            <a:ext cx="257175" cy="157163"/>
          </a:xfrm>
          <a:prstGeom prst="rightArrow">
            <a:avLst/>
          </a:prstGeom>
          <a:noFill/>
          <a:ln w="25400">
            <a:solidFill>
              <a:srgbClr val="7EA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Pijl links 10">
            <a:extLst>
              <a:ext uri="{FF2B5EF4-FFF2-40B4-BE49-F238E27FC236}">
                <a16:creationId xmlns:a16="http://schemas.microsoft.com/office/drawing/2014/main" id="{64E49727-2556-5B48-BBF3-F07174FBEBAE}"/>
              </a:ext>
            </a:extLst>
          </p:cNvPr>
          <p:cNvSpPr/>
          <p:nvPr/>
        </p:nvSpPr>
        <p:spPr>
          <a:xfrm>
            <a:off x="5824536" y="5007768"/>
            <a:ext cx="257175" cy="157163"/>
          </a:xfrm>
          <a:prstGeom prst="rightArrow">
            <a:avLst/>
          </a:prstGeom>
          <a:noFill/>
          <a:ln w="25400">
            <a:solidFill>
              <a:srgbClr val="7EA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ustDataLst>
      <p:tags r:id="rId1"/>
    </p:custDataLst>
    <p:extLst>
      <p:ext uri="{BB962C8B-B14F-4D97-AF65-F5344CB8AC3E}">
        <p14:creationId xmlns:p14="http://schemas.microsoft.com/office/powerpoint/2010/main" val="2890569738"/>
      </p:ext>
    </p:extLst>
  </p:cSld>
  <p:clrMapOvr>
    <a:masterClrMapping/>
  </p:clrMapOvr>
  <mc:AlternateContent xmlns:mc="http://schemas.openxmlformats.org/markup-compatibility/2006" xmlns:p14="http://schemas.microsoft.com/office/powerpoint/2010/main">
    <mc:Choice Requires="p14">
      <p:transition spd="slow" p14:dur="2000" advTm="25946"/>
    </mc:Choice>
    <mc:Fallback xmlns="">
      <p:transition spd="slow" advTm="259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3"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Map Of Europe Eu European Isolated Symbol - Max Pixel">
            <a:extLst>
              <a:ext uri="{FF2B5EF4-FFF2-40B4-BE49-F238E27FC236}">
                <a16:creationId xmlns:a16="http://schemas.microsoft.com/office/drawing/2014/main" id="{9175CD1D-AB0B-1A44-95B6-33D24AF8C2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7300" y="1690688"/>
            <a:ext cx="4597400" cy="4867835"/>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id="{EF050528-3AD5-BA4C-B98D-5F19897F1BCC}"/>
              </a:ext>
            </a:extLst>
          </p:cNvPr>
          <p:cNvSpPr>
            <a:spLocks noGrp="1"/>
          </p:cNvSpPr>
          <p:nvPr>
            <p:ph type="title"/>
          </p:nvPr>
        </p:nvSpPr>
        <p:spPr>
          <a:xfrm>
            <a:off x="520700" y="365125"/>
            <a:ext cx="11264900" cy="1325563"/>
          </a:xfrm>
        </p:spPr>
        <p:txBody>
          <a:bodyPr/>
          <a:lstStyle/>
          <a:p>
            <a:pPr algn="ctr"/>
            <a:r>
              <a:rPr lang="nl-BE" dirty="0">
                <a:solidFill>
                  <a:schemeClr val="tx1">
                    <a:lumMod val="75000"/>
                    <a:lumOff val="25000"/>
                  </a:schemeClr>
                </a:solidFill>
              </a:rPr>
              <a:t>Entwicklungen in den Pflegesystemen in europäischen Ländern</a:t>
            </a:r>
          </a:p>
        </p:txBody>
      </p:sp>
      <p:sp>
        <p:nvSpPr>
          <p:cNvPr id="6" name="Afgeronde rechthoek 5">
            <a:extLst>
              <a:ext uri="{FF2B5EF4-FFF2-40B4-BE49-F238E27FC236}">
                <a16:creationId xmlns:a16="http://schemas.microsoft.com/office/drawing/2014/main" id="{04247425-3466-CF41-A467-4764C2A0DF39}"/>
              </a:ext>
            </a:extLst>
          </p:cNvPr>
          <p:cNvSpPr/>
          <p:nvPr/>
        </p:nvSpPr>
        <p:spPr>
          <a:xfrm>
            <a:off x="688658" y="1914525"/>
            <a:ext cx="2371725" cy="1314450"/>
          </a:xfrm>
          <a:prstGeom prst="roundRect">
            <a:avLst/>
          </a:prstGeom>
          <a:solidFill>
            <a:srgbClr val="C2D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Verlagerung von institutioneller zur häuslichen Pflege</a:t>
            </a:r>
          </a:p>
        </p:txBody>
      </p:sp>
      <p:sp>
        <p:nvSpPr>
          <p:cNvPr id="7" name="Afgeronde rechthoek 6">
            <a:extLst>
              <a:ext uri="{FF2B5EF4-FFF2-40B4-BE49-F238E27FC236}">
                <a16:creationId xmlns:a16="http://schemas.microsoft.com/office/drawing/2014/main" id="{BF58852B-D440-4540-AB1B-9740C3EE5294}"/>
              </a:ext>
            </a:extLst>
          </p:cNvPr>
          <p:cNvSpPr/>
          <p:nvPr/>
        </p:nvSpPr>
        <p:spPr>
          <a:xfrm>
            <a:off x="8596471" y="1548765"/>
            <a:ext cx="2371725" cy="1314450"/>
          </a:xfrm>
          <a:prstGeom prst="roundRect">
            <a:avLst/>
          </a:prstGeom>
          <a:solidFill>
            <a:srgbClr val="7EA1D3"/>
          </a:solidFill>
          <a:ln>
            <a:solidFill>
              <a:srgbClr val="7EA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Alternd</a:t>
            </a:r>
          </a:p>
        </p:txBody>
      </p:sp>
      <p:sp>
        <p:nvSpPr>
          <p:cNvPr id="8" name="Afgeronde rechthoek 7">
            <a:extLst>
              <a:ext uri="{FF2B5EF4-FFF2-40B4-BE49-F238E27FC236}">
                <a16:creationId xmlns:a16="http://schemas.microsoft.com/office/drawing/2014/main" id="{8DD0D8C4-F764-214A-B371-1A87712DD305}"/>
              </a:ext>
            </a:extLst>
          </p:cNvPr>
          <p:cNvSpPr/>
          <p:nvPr/>
        </p:nvSpPr>
        <p:spPr>
          <a:xfrm>
            <a:off x="1057116" y="4337685"/>
            <a:ext cx="2371725" cy="1314450"/>
          </a:xfrm>
          <a:prstGeom prst="roundRect">
            <a:avLst/>
          </a:prstGeom>
          <a:solidFill>
            <a:srgbClr val="C7D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Informelle Pflege vor professioneller Pflege</a:t>
            </a:r>
          </a:p>
        </p:txBody>
      </p:sp>
      <p:sp>
        <p:nvSpPr>
          <p:cNvPr id="9" name="Afgeronde rechthoek 8">
            <a:extLst>
              <a:ext uri="{FF2B5EF4-FFF2-40B4-BE49-F238E27FC236}">
                <a16:creationId xmlns:a16="http://schemas.microsoft.com/office/drawing/2014/main" id="{31D37E0F-3169-9E46-811E-301693572E14}"/>
              </a:ext>
            </a:extLst>
          </p:cNvPr>
          <p:cNvSpPr/>
          <p:nvPr/>
        </p:nvSpPr>
        <p:spPr>
          <a:xfrm>
            <a:off x="9413875" y="3227070"/>
            <a:ext cx="2371725" cy="1314450"/>
          </a:xfrm>
          <a:prstGeom prst="roundRect">
            <a:avLst/>
          </a:prstGeom>
          <a:solidFill>
            <a:srgbClr val="C2D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Altergerechte Sozialräume</a:t>
            </a:r>
          </a:p>
        </p:txBody>
      </p:sp>
      <p:sp>
        <p:nvSpPr>
          <p:cNvPr id="10" name="Afgeronde rechthoek 9">
            <a:extLst>
              <a:ext uri="{FF2B5EF4-FFF2-40B4-BE49-F238E27FC236}">
                <a16:creationId xmlns:a16="http://schemas.microsoft.com/office/drawing/2014/main" id="{8BF639C7-CF8C-9C44-B245-CA71F32E5478}"/>
              </a:ext>
            </a:extLst>
          </p:cNvPr>
          <p:cNvSpPr/>
          <p:nvPr/>
        </p:nvSpPr>
        <p:spPr>
          <a:xfrm>
            <a:off x="8763159" y="4863464"/>
            <a:ext cx="2371725" cy="1314450"/>
          </a:xfrm>
          <a:prstGeom prst="roundRect">
            <a:avLst/>
          </a:prstGeom>
          <a:solidFill>
            <a:srgbClr val="C7D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Alternative Wohnformen</a:t>
            </a:r>
          </a:p>
        </p:txBody>
      </p:sp>
      <p:cxnSp>
        <p:nvCxnSpPr>
          <p:cNvPr id="11" name="Gebogen verbindingslijn 10">
            <a:extLst>
              <a:ext uri="{FF2B5EF4-FFF2-40B4-BE49-F238E27FC236}">
                <a16:creationId xmlns:a16="http://schemas.microsoft.com/office/drawing/2014/main" id="{3644418A-984F-7D43-864F-5AF09ECEE6D2}"/>
              </a:ext>
            </a:extLst>
          </p:cNvPr>
          <p:cNvCxnSpPr/>
          <p:nvPr/>
        </p:nvCxnSpPr>
        <p:spPr>
          <a:xfrm>
            <a:off x="3215640" y="2571750"/>
            <a:ext cx="2057400" cy="65532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5" name="Gebogen verbindingslijn 14">
            <a:extLst>
              <a:ext uri="{FF2B5EF4-FFF2-40B4-BE49-F238E27FC236}">
                <a16:creationId xmlns:a16="http://schemas.microsoft.com/office/drawing/2014/main" id="{2BB9808A-8D22-5A43-B693-96EE91710A20}"/>
              </a:ext>
            </a:extLst>
          </p:cNvPr>
          <p:cNvCxnSpPr/>
          <p:nvPr/>
        </p:nvCxnSpPr>
        <p:spPr>
          <a:xfrm>
            <a:off x="3581400" y="5288280"/>
            <a:ext cx="807720" cy="64008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7" name="Gebogen verbindingslijn 16">
            <a:extLst>
              <a:ext uri="{FF2B5EF4-FFF2-40B4-BE49-F238E27FC236}">
                <a16:creationId xmlns:a16="http://schemas.microsoft.com/office/drawing/2014/main" id="{51B856F4-FC1D-1348-B16A-95AFD70C22C0}"/>
              </a:ext>
            </a:extLst>
          </p:cNvPr>
          <p:cNvCxnSpPr/>
          <p:nvPr/>
        </p:nvCxnSpPr>
        <p:spPr>
          <a:xfrm rot="10800000" flipV="1">
            <a:off x="7239001" y="1914524"/>
            <a:ext cx="1261427" cy="7796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9" name="Gebogen verbindingslijn 18">
            <a:extLst>
              <a:ext uri="{FF2B5EF4-FFF2-40B4-BE49-F238E27FC236}">
                <a16:creationId xmlns:a16="http://schemas.microsoft.com/office/drawing/2014/main" id="{CE8C6331-01AB-0444-88D4-BEE674A99BA3}"/>
              </a:ext>
            </a:extLst>
          </p:cNvPr>
          <p:cNvCxnSpPr/>
          <p:nvPr/>
        </p:nvCxnSpPr>
        <p:spPr>
          <a:xfrm rot="10800000">
            <a:off x="7948216" y="5652136"/>
            <a:ext cx="662384" cy="27622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1" name="Gebogen verbindingslijn 20">
            <a:extLst>
              <a:ext uri="{FF2B5EF4-FFF2-40B4-BE49-F238E27FC236}">
                <a16:creationId xmlns:a16="http://schemas.microsoft.com/office/drawing/2014/main" id="{672B9531-E520-774C-80C6-F7E721B971FE}"/>
              </a:ext>
            </a:extLst>
          </p:cNvPr>
          <p:cNvCxnSpPr/>
          <p:nvPr/>
        </p:nvCxnSpPr>
        <p:spPr>
          <a:xfrm rot="10800000" flipV="1">
            <a:off x="7726680" y="3627119"/>
            <a:ext cx="1554480" cy="497485"/>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59A8B08F-C54A-7D4E-A529-22160B55E07A}"/>
              </a:ext>
            </a:extLst>
          </p:cNvPr>
          <p:cNvSpPr txBox="1"/>
          <p:nvPr/>
        </p:nvSpPr>
        <p:spPr>
          <a:xfrm>
            <a:off x="10668000" y="6512802"/>
            <a:ext cx="1524000" cy="345197"/>
          </a:xfrm>
          <a:prstGeom prst="rect">
            <a:avLst/>
          </a:prstGeom>
          <a:noFill/>
        </p:spPr>
        <p:txBody>
          <a:bodyPr wrap="square" rtlCol="0">
            <a:spAutoFit/>
          </a:bodyPr>
          <a:lstStyle/>
          <a:p>
            <a:r>
              <a:rPr lang="nl-BE" sz="1600" dirty="0">
                <a:solidFill>
                  <a:schemeClr val="bg2">
                    <a:lumMod val="50000"/>
                  </a:schemeClr>
                </a:solidFill>
              </a:rPr>
              <a:t>Photo: MaxPixel</a:t>
            </a:r>
          </a:p>
        </p:txBody>
      </p:sp>
    </p:spTree>
    <p:custDataLst>
      <p:tags r:id="rId1"/>
    </p:custDataLst>
    <p:extLst>
      <p:ext uri="{BB962C8B-B14F-4D97-AF65-F5344CB8AC3E}">
        <p14:creationId xmlns:p14="http://schemas.microsoft.com/office/powerpoint/2010/main" val="968676710"/>
      </p:ext>
    </p:extLst>
  </p:cSld>
  <p:clrMapOvr>
    <a:masterClrMapping/>
  </p:clrMapOvr>
  <mc:AlternateContent xmlns:mc="http://schemas.openxmlformats.org/markup-compatibility/2006" xmlns:p14="http://schemas.microsoft.com/office/powerpoint/2010/main">
    <mc:Choice Requires="p14">
      <p:transition spd="slow" p14:dur="2000" advTm="65351"/>
    </mc:Choice>
    <mc:Fallback xmlns="">
      <p:transition spd="slow" advTm="653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5CB3D761-1298-0B41-BF43-F48B1188B31C}"/>
              </a:ext>
            </a:extLst>
          </p:cNvPr>
          <p:cNvPicPr>
            <a:picLocks noGrp="1" noChangeAspect="1"/>
          </p:cNvPicPr>
          <p:nvPr>
            <p:ph idx="1"/>
          </p:nvPr>
        </p:nvPicPr>
        <p:blipFill>
          <a:blip r:embed="rId4"/>
          <a:stretch>
            <a:fillRect/>
          </a:stretch>
        </p:blipFill>
        <p:spPr>
          <a:xfrm>
            <a:off x="121919" y="1233488"/>
            <a:ext cx="1935481" cy="1935481"/>
          </a:xfrm>
        </p:spPr>
      </p:pic>
      <p:sp>
        <p:nvSpPr>
          <p:cNvPr id="4" name="Titel 1">
            <a:extLst>
              <a:ext uri="{FF2B5EF4-FFF2-40B4-BE49-F238E27FC236}">
                <a16:creationId xmlns:a16="http://schemas.microsoft.com/office/drawing/2014/main" id="{B055D72B-7F10-024A-9D07-5B7C395BA82D}"/>
              </a:ext>
            </a:extLst>
          </p:cNvPr>
          <p:cNvSpPr>
            <a:spLocks noGrp="1"/>
          </p:cNvSpPr>
          <p:nvPr>
            <p:ph type="title"/>
          </p:nvPr>
        </p:nvSpPr>
        <p:spPr/>
        <p:txBody>
          <a:bodyPr/>
          <a:lstStyle/>
          <a:p>
            <a:pPr algn="ctr"/>
            <a:r>
              <a:rPr lang="nl-BE" dirty="0">
                <a:solidFill>
                  <a:schemeClr val="tx1">
                    <a:lumMod val="75000"/>
                    <a:lumOff val="25000"/>
                  </a:schemeClr>
                </a:solidFill>
              </a:rPr>
              <a:t>Potentiale älterer Menschen</a:t>
            </a:r>
          </a:p>
        </p:txBody>
      </p:sp>
      <p:sp>
        <p:nvSpPr>
          <p:cNvPr id="7" name="Tekstvak 6">
            <a:extLst>
              <a:ext uri="{FF2B5EF4-FFF2-40B4-BE49-F238E27FC236}">
                <a16:creationId xmlns:a16="http://schemas.microsoft.com/office/drawing/2014/main" id="{E7E796E6-8306-3549-AA63-B8678A22C1E3}"/>
              </a:ext>
            </a:extLst>
          </p:cNvPr>
          <p:cNvSpPr txBox="1"/>
          <p:nvPr/>
        </p:nvSpPr>
        <p:spPr>
          <a:xfrm>
            <a:off x="2575560" y="1905000"/>
            <a:ext cx="3032760" cy="707886"/>
          </a:xfrm>
          <a:prstGeom prst="rect">
            <a:avLst/>
          </a:prstGeom>
          <a:noFill/>
        </p:spPr>
        <p:txBody>
          <a:bodyPr wrap="square" rtlCol="0">
            <a:spAutoFit/>
          </a:bodyPr>
          <a:lstStyle/>
          <a:p>
            <a:r>
              <a:rPr lang="nl-BE" sz="4000" dirty="0">
                <a:solidFill>
                  <a:schemeClr val="tx1">
                    <a:lumMod val="65000"/>
                    <a:lumOff val="35000"/>
                  </a:schemeClr>
                </a:solidFill>
              </a:rPr>
              <a:t>Generativität</a:t>
            </a:r>
          </a:p>
        </p:txBody>
      </p:sp>
      <p:pic>
        <p:nvPicPr>
          <p:cNvPr id="8" name="Tijdelijke aanduiding voor inhoud 5">
            <a:extLst>
              <a:ext uri="{FF2B5EF4-FFF2-40B4-BE49-F238E27FC236}">
                <a16:creationId xmlns:a16="http://schemas.microsoft.com/office/drawing/2014/main" id="{0F433944-7223-C04C-A000-589476F72532}"/>
              </a:ext>
            </a:extLst>
          </p:cNvPr>
          <p:cNvPicPr>
            <a:picLocks noChangeAspect="1"/>
          </p:cNvPicPr>
          <p:nvPr/>
        </p:nvPicPr>
        <p:blipFill>
          <a:blip r:embed="rId4"/>
          <a:stretch>
            <a:fillRect/>
          </a:stretch>
        </p:blipFill>
        <p:spPr>
          <a:xfrm>
            <a:off x="426719" y="3040380"/>
            <a:ext cx="1935481" cy="1935481"/>
          </a:xfrm>
          <a:prstGeom prst="rect">
            <a:avLst/>
          </a:prstGeom>
        </p:spPr>
      </p:pic>
      <p:sp>
        <p:nvSpPr>
          <p:cNvPr id="9" name="Tekstvak 8">
            <a:extLst>
              <a:ext uri="{FF2B5EF4-FFF2-40B4-BE49-F238E27FC236}">
                <a16:creationId xmlns:a16="http://schemas.microsoft.com/office/drawing/2014/main" id="{A728245B-C930-7C47-8D13-0206970C61E1}"/>
              </a:ext>
            </a:extLst>
          </p:cNvPr>
          <p:cNvSpPr txBox="1"/>
          <p:nvPr/>
        </p:nvSpPr>
        <p:spPr>
          <a:xfrm>
            <a:off x="2880360" y="3711892"/>
            <a:ext cx="4312918" cy="707886"/>
          </a:xfrm>
          <a:prstGeom prst="rect">
            <a:avLst/>
          </a:prstGeom>
          <a:noFill/>
        </p:spPr>
        <p:txBody>
          <a:bodyPr wrap="square" rtlCol="0">
            <a:spAutoFit/>
          </a:bodyPr>
          <a:lstStyle/>
          <a:p>
            <a:r>
              <a:rPr lang="nl-BE" sz="4000" dirty="0">
                <a:solidFill>
                  <a:schemeClr val="tx1">
                    <a:lumMod val="65000"/>
                    <a:lumOff val="35000"/>
                  </a:schemeClr>
                </a:solidFill>
              </a:rPr>
              <a:t>Integrität des Ichs</a:t>
            </a:r>
          </a:p>
        </p:txBody>
      </p:sp>
      <p:pic>
        <p:nvPicPr>
          <p:cNvPr id="10" name="Tijdelijke aanduiding voor inhoud 5">
            <a:extLst>
              <a:ext uri="{FF2B5EF4-FFF2-40B4-BE49-F238E27FC236}">
                <a16:creationId xmlns:a16="http://schemas.microsoft.com/office/drawing/2014/main" id="{8C71FDB7-0EE4-2143-A94E-A40C14AA89E1}"/>
              </a:ext>
            </a:extLst>
          </p:cNvPr>
          <p:cNvPicPr>
            <a:picLocks noChangeAspect="1"/>
          </p:cNvPicPr>
          <p:nvPr/>
        </p:nvPicPr>
        <p:blipFill>
          <a:blip r:embed="rId4"/>
          <a:stretch>
            <a:fillRect/>
          </a:stretch>
        </p:blipFill>
        <p:spPr>
          <a:xfrm>
            <a:off x="838200" y="4923472"/>
            <a:ext cx="1935481" cy="1935481"/>
          </a:xfrm>
          <a:prstGeom prst="rect">
            <a:avLst/>
          </a:prstGeom>
        </p:spPr>
      </p:pic>
      <p:sp>
        <p:nvSpPr>
          <p:cNvPr id="11" name="Tekstvak 10">
            <a:extLst>
              <a:ext uri="{FF2B5EF4-FFF2-40B4-BE49-F238E27FC236}">
                <a16:creationId xmlns:a16="http://schemas.microsoft.com/office/drawing/2014/main" id="{6A9F3C23-E625-0C4D-8CBC-A07288FD3157}"/>
              </a:ext>
            </a:extLst>
          </p:cNvPr>
          <p:cNvSpPr txBox="1"/>
          <p:nvPr/>
        </p:nvSpPr>
        <p:spPr>
          <a:xfrm>
            <a:off x="3291840" y="5594984"/>
            <a:ext cx="4312919" cy="707886"/>
          </a:xfrm>
          <a:prstGeom prst="rect">
            <a:avLst/>
          </a:prstGeom>
          <a:noFill/>
        </p:spPr>
        <p:txBody>
          <a:bodyPr wrap="square" rtlCol="0">
            <a:spAutoFit/>
          </a:bodyPr>
          <a:lstStyle/>
          <a:p>
            <a:r>
              <a:rPr lang="nl-BE" sz="4000" dirty="0">
                <a:solidFill>
                  <a:schemeClr val="tx1">
                    <a:lumMod val="65000"/>
                    <a:lumOff val="35000"/>
                  </a:schemeClr>
                </a:solidFill>
              </a:rPr>
              <a:t>Gerotranszendenz</a:t>
            </a:r>
          </a:p>
        </p:txBody>
      </p:sp>
    </p:spTree>
    <p:custDataLst>
      <p:tags r:id="rId1"/>
    </p:custDataLst>
    <p:extLst>
      <p:ext uri="{BB962C8B-B14F-4D97-AF65-F5344CB8AC3E}">
        <p14:creationId xmlns:p14="http://schemas.microsoft.com/office/powerpoint/2010/main" val="3310124120"/>
      </p:ext>
    </p:extLst>
  </p:cSld>
  <p:clrMapOvr>
    <a:masterClrMapping/>
  </p:clrMapOvr>
  <mc:AlternateContent xmlns:mc="http://schemas.openxmlformats.org/markup-compatibility/2006" xmlns:p14="http://schemas.microsoft.com/office/powerpoint/2010/main">
    <mc:Choice Requires="p14">
      <p:transition spd="slow" p14:dur="2000" advTm="43040"/>
    </mc:Choice>
    <mc:Fallback xmlns="">
      <p:transition spd="slow" advTm="430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5CB3D761-1298-0B41-BF43-F48B1188B31C}"/>
              </a:ext>
            </a:extLst>
          </p:cNvPr>
          <p:cNvPicPr>
            <a:picLocks noGrp="1" noChangeAspect="1"/>
          </p:cNvPicPr>
          <p:nvPr>
            <p:ph idx="1"/>
          </p:nvPr>
        </p:nvPicPr>
        <p:blipFill>
          <a:blip r:embed="rId3"/>
          <a:stretch>
            <a:fillRect/>
          </a:stretch>
        </p:blipFill>
        <p:spPr>
          <a:xfrm>
            <a:off x="121919" y="1233488"/>
            <a:ext cx="1935481" cy="1935481"/>
          </a:xfrm>
        </p:spPr>
      </p:pic>
      <p:sp>
        <p:nvSpPr>
          <p:cNvPr id="7" name="Tekstvak 6">
            <a:extLst>
              <a:ext uri="{FF2B5EF4-FFF2-40B4-BE49-F238E27FC236}">
                <a16:creationId xmlns:a16="http://schemas.microsoft.com/office/drawing/2014/main" id="{E7E796E6-8306-3549-AA63-B8678A22C1E3}"/>
              </a:ext>
            </a:extLst>
          </p:cNvPr>
          <p:cNvSpPr txBox="1"/>
          <p:nvPr/>
        </p:nvSpPr>
        <p:spPr>
          <a:xfrm>
            <a:off x="2373240" y="1905000"/>
            <a:ext cx="3032760" cy="707886"/>
          </a:xfrm>
          <a:prstGeom prst="rect">
            <a:avLst/>
          </a:prstGeom>
          <a:noFill/>
        </p:spPr>
        <p:txBody>
          <a:bodyPr wrap="square" rtlCol="0">
            <a:spAutoFit/>
          </a:bodyPr>
          <a:lstStyle/>
          <a:p>
            <a:r>
              <a:rPr lang="nl-BE" sz="4000" dirty="0">
                <a:solidFill>
                  <a:schemeClr val="tx1">
                    <a:lumMod val="65000"/>
                    <a:lumOff val="35000"/>
                  </a:schemeClr>
                </a:solidFill>
              </a:rPr>
              <a:t>Generativität</a:t>
            </a:r>
          </a:p>
        </p:txBody>
      </p:sp>
      <p:pic>
        <p:nvPicPr>
          <p:cNvPr id="8" name="Tijdelijke aanduiding voor inhoud 5">
            <a:extLst>
              <a:ext uri="{FF2B5EF4-FFF2-40B4-BE49-F238E27FC236}">
                <a16:creationId xmlns:a16="http://schemas.microsoft.com/office/drawing/2014/main" id="{0F433944-7223-C04C-A000-589476F72532}"/>
              </a:ext>
            </a:extLst>
          </p:cNvPr>
          <p:cNvPicPr>
            <a:picLocks noChangeAspect="1"/>
          </p:cNvPicPr>
          <p:nvPr/>
        </p:nvPicPr>
        <p:blipFill>
          <a:blip r:embed="rId3"/>
          <a:stretch>
            <a:fillRect/>
          </a:stretch>
        </p:blipFill>
        <p:spPr>
          <a:xfrm>
            <a:off x="426719" y="3040380"/>
            <a:ext cx="1935481" cy="1935481"/>
          </a:xfrm>
          <a:prstGeom prst="rect">
            <a:avLst/>
          </a:prstGeom>
        </p:spPr>
      </p:pic>
      <p:sp>
        <p:nvSpPr>
          <p:cNvPr id="9" name="Tekstvak 8">
            <a:extLst>
              <a:ext uri="{FF2B5EF4-FFF2-40B4-BE49-F238E27FC236}">
                <a16:creationId xmlns:a16="http://schemas.microsoft.com/office/drawing/2014/main" id="{A728245B-C930-7C47-8D13-0206970C61E1}"/>
              </a:ext>
            </a:extLst>
          </p:cNvPr>
          <p:cNvSpPr txBox="1"/>
          <p:nvPr/>
        </p:nvSpPr>
        <p:spPr>
          <a:xfrm>
            <a:off x="2773681" y="3749992"/>
            <a:ext cx="3884506" cy="707886"/>
          </a:xfrm>
          <a:prstGeom prst="rect">
            <a:avLst/>
          </a:prstGeom>
          <a:noFill/>
        </p:spPr>
        <p:txBody>
          <a:bodyPr wrap="square" rtlCol="0">
            <a:spAutoFit/>
          </a:bodyPr>
          <a:lstStyle/>
          <a:p>
            <a:r>
              <a:rPr lang="nl-BE" sz="4000" dirty="0">
                <a:solidFill>
                  <a:schemeClr val="bg2">
                    <a:lumMod val="90000"/>
                  </a:schemeClr>
                </a:solidFill>
              </a:rPr>
              <a:t>Integrität des Ichs</a:t>
            </a:r>
          </a:p>
        </p:txBody>
      </p:sp>
      <p:pic>
        <p:nvPicPr>
          <p:cNvPr id="10" name="Tijdelijke aanduiding voor inhoud 5">
            <a:extLst>
              <a:ext uri="{FF2B5EF4-FFF2-40B4-BE49-F238E27FC236}">
                <a16:creationId xmlns:a16="http://schemas.microsoft.com/office/drawing/2014/main" id="{8C71FDB7-0EE4-2143-A94E-A40C14AA89E1}"/>
              </a:ext>
            </a:extLst>
          </p:cNvPr>
          <p:cNvPicPr>
            <a:picLocks noChangeAspect="1"/>
          </p:cNvPicPr>
          <p:nvPr/>
        </p:nvPicPr>
        <p:blipFill>
          <a:blip r:embed="rId3"/>
          <a:stretch>
            <a:fillRect/>
          </a:stretch>
        </p:blipFill>
        <p:spPr>
          <a:xfrm>
            <a:off x="838200" y="4923472"/>
            <a:ext cx="1935481" cy="1935481"/>
          </a:xfrm>
          <a:prstGeom prst="rect">
            <a:avLst/>
          </a:prstGeom>
        </p:spPr>
      </p:pic>
      <p:sp>
        <p:nvSpPr>
          <p:cNvPr id="11" name="Tekstvak 10">
            <a:extLst>
              <a:ext uri="{FF2B5EF4-FFF2-40B4-BE49-F238E27FC236}">
                <a16:creationId xmlns:a16="http://schemas.microsoft.com/office/drawing/2014/main" id="{6A9F3C23-E625-0C4D-8CBC-A07288FD3157}"/>
              </a:ext>
            </a:extLst>
          </p:cNvPr>
          <p:cNvSpPr txBox="1"/>
          <p:nvPr/>
        </p:nvSpPr>
        <p:spPr>
          <a:xfrm>
            <a:off x="3291840" y="5594984"/>
            <a:ext cx="4312919" cy="707886"/>
          </a:xfrm>
          <a:prstGeom prst="rect">
            <a:avLst/>
          </a:prstGeom>
          <a:noFill/>
        </p:spPr>
        <p:txBody>
          <a:bodyPr wrap="square" rtlCol="0">
            <a:spAutoFit/>
          </a:bodyPr>
          <a:lstStyle/>
          <a:p>
            <a:r>
              <a:rPr lang="nl-BE" sz="4000" dirty="0">
                <a:solidFill>
                  <a:schemeClr val="bg2">
                    <a:lumMod val="90000"/>
                  </a:schemeClr>
                </a:solidFill>
              </a:rPr>
              <a:t>Gerotranszendenz</a:t>
            </a:r>
          </a:p>
        </p:txBody>
      </p:sp>
      <p:sp>
        <p:nvSpPr>
          <p:cNvPr id="12" name="Titel 1">
            <a:extLst>
              <a:ext uri="{FF2B5EF4-FFF2-40B4-BE49-F238E27FC236}">
                <a16:creationId xmlns:a16="http://schemas.microsoft.com/office/drawing/2014/main" id="{279578E1-779E-47BC-ADCE-B136B60310C2}"/>
              </a:ext>
            </a:extLst>
          </p:cNvPr>
          <p:cNvSpPr>
            <a:spLocks noGrp="1"/>
          </p:cNvSpPr>
          <p:nvPr>
            <p:ph type="title"/>
          </p:nvPr>
        </p:nvSpPr>
        <p:spPr>
          <a:xfrm>
            <a:off x="838200" y="365125"/>
            <a:ext cx="10515600" cy="1325563"/>
          </a:xfrm>
        </p:spPr>
        <p:txBody>
          <a:bodyPr/>
          <a:lstStyle/>
          <a:p>
            <a:pPr algn="ctr"/>
            <a:r>
              <a:rPr lang="nl-BE" dirty="0">
                <a:solidFill>
                  <a:schemeClr val="tx1">
                    <a:lumMod val="75000"/>
                    <a:lumOff val="25000"/>
                  </a:schemeClr>
                </a:solidFill>
              </a:rPr>
              <a:t>Potentiale älterer Menschen</a:t>
            </a:r>
          </a:p>
        </p:txBody>
      </p:sp>
      <p:pic>
        <p:nvPicPr>
          <p:cNvPr id="14" name="Afbeelding 4" descr="Afbeelding met persoon&#10;&#10;Automatisch gegenereerde beschrijving">
            <a:extLst>
              <a:ext uri="{FF2B5EF4-FFF2-40B4-BE49-F238E27FC236}">
                <a16:creationId xmlns:a16="http://schemas.microsoft.com/office/drawing/2014/main" id="{74902699-2445-C302-B428-0DF55F4A9FAC}"/>
              </a:ext>
            </a:extLst>
          </p:cNvPr>
          <p:cNvPicPr>
            <a:picLocks noChangeAspect="1"/>
          </p:cNvPicPr>
          <p:nvPr/>
        </p:nvPicPr>
        <p:blipFill rotWithShape="1">
          <a:blip r:embed="rId4"/>
          <a:srcRect l="16873"/>
          <a:stretch/>
        </p:blipFill>
        <p:spPr>
          <a:xfrm>
            <a:off x="7074568" y="1460107"/>
            <a:ext cx="4670659" cy="3160545"/>
          </a:xfrm>
          <a:prstGeom prst="rect">
            <a:avLst/>
          </a:prstGeom>
        </p:spPr>
      </p:pic>
      <p:sp>
        <p:nvSpPr>
          <p:cNvPr id="15" name="Tekstvak 12">
            <a:extLst>
              <a:ext uri="{FF2B5EF4-FFF2-40B4-BE49-F238E27FC236}">
                <a16:creationId xmlns:a16="http://schemas.microsoft.com/office/drawing/2014/main" id="{4FE290DD-7037-8D76-4CD3-03DC2EF84085}"/>
              </a:ext>
            </a:extLst>
          </p:cNvPr>
          <p:cNvSpPr txBox="1"/>
          <p:nvPr/>
        </p:nvSpPr>
        <p:spPr>
          <a:xfrm>
            <a:off x="8918909" y="4637307"/>
            <a:ext cx="3409616" cy="338554"/>
          </a:xfrm>
          <a:prstGeom prst="rect">
            <a:avLst/>
          </a:prstGeom>
          <a:noFill/>
        </p:spPr>
        <p:txBody>
          <a:bodyPr wrap="square" rtlCol="0">
            <a:spAutoFit/>
          </a:bodyPr>
          <a:lstStyle/>
          <a:p>
            <a:r>
              <a:rPr lang="nl-BE" sz="1600" dirty="0">
                <a:solidFill>
                  <a:schemeClr val="bg2">
                    <a:lumMod val="50000"/>
                  </a:schemeClr>
                </a:solidFill>
              </a:rPr>
              <a:t>Image by Aline Dassel via Pixabay</a:t>
            </a:r>
          </a:p>
        </p:txBody>
      </p:sp>
    </p:spTree>
    <p:extLst>
      <p:ext uri="{BB962C8B-B14F-4D97-AF65-F5344CB8AC3E}">
        <p14:creationId xmlns:p14="http://schemas.microsoft.com/office/powerpoint/2010/main" val="3276305596"/>
      </p:ext>
    </p:extLst>
  </p:cSld>
  <p:clrMapOvr>
    <a:masterClrMapping/>
  </p:clrMapOvr>
  <mc:AlternateContent xmlns:mc="http://schemas.openxmlformats.org/markup-compatibility/2006" xmlns:p14="http://schemas.microsoft.com/office/powerpoint/2010/main">
    <mc:Choice Requires="p14">
      <p:transition spd="slow" p14:dur="2000" advTm="20141"/>
    </mc:Choice>
    <mc:Fallback xmlns="">
      <p:transition spd="slow" advTm="2014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5CB3D761-1298-0B41-BF43-F48B1188B31C}"/>
              </a:ext>
            </a:extLst>
          </p:cNvPr>
          <p:cNvPicPr>
            <a:picLocks noGrp="1" noChangeAspect="1"/>
          </p:cNvPicPr>
          <p:nvPr>
            <p:ph idx="1"/>
          </p:nvPr>
        </p:nvPicPr>
        <p:blipFill>
          <a:blip r:embed="rId3"/>
          <a:stretch>
            <a:fillRect/>
          </a:stretch>
        </p:blipFill>
        <p:spPr>
          <a:xfrm>
            <a:off x="121919" y="1233488"/>
            <a:ext cx="1935481" cy="1935481"/>
          </a:xfrm>
        </p:spPr>
      </p:pic>
      <p:sp>
        <p:nvSpPr>
          <p:cNvPr id="7" name="Tekstvak 6">
            <a:extLst>
              <a:ext uri="{FF2B5EF4-FFF2-40B4-BE49-F238E27FC236}">
                <a16:creationId xmlns:a16="http://schemas.microsoft.com/office/drawing/2014/main" id="{E7E796E6-8306-3549-AA63-B8678A22C1E3}"/>
              </a:ext>
            </a:extLst>
          </p:cNvPr>
          <p:cNvSpPr txBox="1"/>
          <p:nvPr/>
        </p:nvSpPr>
        <p:spPr>
          <a:xfrm>
            <a:off x="2575560" y="1905000"/>
            <a:ext cx="3032760" cy="707886"/>
          </a:xfrm>
          <a:prstGeom prst="rect">
            <a:avLst/>
          </a:prstGeom>
          <a:noFill/>
        </p:spPr>
        <p:txBody>
          <a:bodyPr wrap="square" rtlCol="0">
            <a:spAutoFit/>
          </a:bodyPr>
          <a:lstStyle/>
          <a:p>
            <a:r>
              <a:rPr lang="nl-BE" sz="4000" dirty="0">
                <a:solidFill>
                  <a:schemeClr val="bg2">
                    <a:lumMod val="90000"/>
                  </a:schemeClr>
                </a:solidFill>
              </a:rPr>
              <a:t>Generativität</a:t>
            </a:r>
          </a:p>
        </p:txBody>
      </p:sp>
      <p:pic>
        <p:nvPicPr>
          <p:cNvPr id="8" name="Tijdelijke aanduiding voor inhoud 5">
            <a:extLst>
              <a:ext uri="{FF2B5EF4-FFF2-40B4-BE49-F238E27FC236}">
                <a16:creationId xmlns:a16="http://schemas.microsoft.com/office/drawing/2014/main" id="{0F433944-7223-C04C-A000-589476F72532}"/>
              </a:ext>
            </a:extLst>
          </p:cNvPr>
          <p:cNvPicPr>
            <a:picLocks noChangeAspect="1"/>
          </p:cNvPicPr>
          <p:nvPr/>
        </p:nvPicPr>
        <p:blipFill>
          <a:blip r:embed="rId3"/>
          <a:stretch>
            <a:fillRect/>
          </a:stretch>
        </p:blipFill>
        <p:spPr>
          <a:xfrm>
            <a:off x="426719" y="3040380"/>
            <a:ext cx="1935481" cy="1935481"/>
          </a:xfrm>
          <a:prstGeom prst="rect">
            <a:avLst/>
          </a:prstGeom>
        </p:spPr>
      </p:pic>
      <p:sp>
        <p:nvSpPr>
          <p:cNvPr id="9" name="Tekstvak 8">
            <a:extLst>
              <a:ext uri="{FF2B5EF4-FFF2-40B4-BE49-F238E27FC236}">
                <a16:creationId xmlns:a16="http://schemas.microsoft.com/office/drawing/2014/main" id="{A728245B-C930-7C47-8D13-0206970C61E1}"/>
              </a:ext>
            </a:extLst>
          </p:cNvPr>
          <p:cNvSpPr txBox="1"/>
          <p:nvPr/>
        </p:nvSpPr>
        <p:spPr>
          <a:xfrm>
            <a:off x="2880360" y="3711892"/>
            <a:ext cx="4312918" cy="707886"/>
          </a:xfrm>
          <a:prstGeom prst="rect">
            <a:avLst/>
          </a:prstGeom>
          <a:noFill/>
        </p:spPr>
        <p:txBody>
          <a:bodyPr wrap="square" rtlCol="0">
            <a:spAutoFit/>
          </a:bodyPr>
          <a:lstStyle/>
          <a:p>
            <a:r>
              <a:rPr lang="nl-BE" sz="4000" dirty="0">
                <a:solidFill>
                  <a:schemeClr val="tx1">
                    <a:lumMod val="65000"/>
                    <a:lumOff val="35000"/>
                  </a:schemeClr>
                </a:solidFill>
              </a:rPr>
              <a:t>Integrität des Ichs</a:t>
            </a:r>
          </a:p>
        </p:txBody>
      </p:sp>
      <p:pic>
        <p:nvPicPr>
          <p:cNvPr id="10" name="Tijdelijke aanduiding voor inhoud 5">
            <a:extLst>
              <a:ext uri="{FF2B5EF4-FFF2-40B4-BE49-F238E27FC236}">
                <a16:creationId xmlns:a16="http://schemas.microsoft.com/office/drawing/2014/main" id="{8C71FDB7-0EE4-2143-A94E-A40C14AA89E1}"/>
              </a:ext>
            </a:extLst>
          </p:cNvPr>
          <p:cNvPicPr>
            <a:picLocks noChangeAspect="1"/>
          </p:cNvPicPr>
          <p:nvPr/>
        </p:nvPicPr>
        <p:blipFill>
          <a:blip r:embed="rId3"/>
          <a:stretch>
            <a:fillRect/>
          </a:stretch>
        </p:blipFill>
        <p:spPr>
          <a:xfrm>
            <a:off x="838200" y="4923472"/>
            <a:ext cx="1935481" cy="1935481"/>
          </a:xfrm>
          <a:prstGeom prst="rect">
            <a:avLst/>
          </a:prstGeom>
        </p:spPr>
      </p:pic>
      <p:sp>
        <p:nvSpPr>
          <p:cNvPr id="11" name="Tekstvak 10">
            <a:extLst>
              <a:ext uri="{FF2B5EF4-FFF2-40B4-BE49-F238E27FC236}">
                <a16:creationId xmlns:a16="http://schemas.microsoft.com/office/drawing/2014/main" id="{6A9F3C23-E625-0C4D-8CBC-A07288FD3157}"/>
              </a:ext>
            </a:extLst>
          </p:cNvPr>
          <p:cNvSpPr txBox="1"/>
          <p:nvPr/>
        </p:nvSpPr>
        <p:spPr>
          <a:xfrm>
            <a:off x="3291840" y="5594984"/>
            <a:ext cx="4312919" cy="707886"/>
          </a:xfrm>
          <a:prstGeom prst="rect">
            <a:avLst/>
          </a:prstGeom>
          <a:noFill/>
        </p:spPr>
        <p:txBody>
          <a:bodyPr wrap="square" rtlCol="0">
            <a:spAutoFit/>
          </a:bodyPr>
          <a:lstStyle/>
          <a:p>
            <a:r>
              <a:rPr lang="nl-BE" sz="4000" dirty="0">
                <a:solidFill>
                  <a:schemeClr val="bg2">
                    <a:lumMod val="90000"/>
                  </a:schemeClr>
                </a:solidFill>
              </a:rPr>
              <a:t>Gerotranszendenz</a:t>
            </a:r>
          </a:p>
        </p:txBody>
      </p:sp>
      <p:sp>
        <p:nvSpPr>
          <p:cNvPr id="12" name="Titel 1">
            <a:extLst>
              <a:ext uri="{FF2B5EF4-FFF2-40B4-BE49-F238E27FC236}">
                <a16:creationId xmlns:a16="http://schemas.microsoft.com/office/drawing/2014/main" id="{DCFE3B30-CBC9-44BE-9BA4-72D5845319FF}"/>
              </a:ext>
            </a:extLst>
          </p:cNvPr>
          <p:cNvSpPr>
            <a:spLocks noGrp="1"/>
          </p:cNvSpPr>
          <p:nvPr>
            <p:ph type="title"/>
          </p:nvPr>
        </p:nvSpPr>
        <p:spPr>
          <a:xfrm>
            <a:off x="838200" y="365125"/>
            <a:ext cx="10515600" cy="1325563"/>
          </a:xfrm>
        </p:spPr>
        <p:txBody>
          <a:bodyPr/>
          <a:lstStyle/>
          <a:p>
            <a:pPr algn="ctr"/>
            <a:r>
              <a:rPr lang="nl-BE" dirty="0">
                <a:solidFill>
                  <a:schemeClr val="tx1">
                    <a:lumMod val="75000"/>
                    <a:lumOff val="25000"/>
                  </a:schemeClr>
                </a:solidFill>
              </a:rPr>
              <a:t>Potentiale älterer Menschen</a:t>
            </a:r>
          </a:p>
        </p:txBody>
      </p:sp>
      <p:pic>
        <p:nvPicPr>
          <p:cNvPr id="14" name="Afbeelding 4" descr="Afbeelding met overdekt, houten, hout&#10;&#10;Automatisch gegenereerde beschrijving">
            <a:extLst>
              <a:ext uri="{FF2B5EF4-FFF2-40B4-BE49-F238E27FC236}">
                <a16:creationId xmlns:a16="http://schemas.microsoft.com/office/drawing/2014/main" id="{7D243E62-05F9-13AE-EA64-460700662553}"/>
              </a:ext>
            </a:extLst>
          </p:cNvPr>
          <p:cNvPicPr>
            <a:picLocks noChangeAspect="1"/>
          </p:cNvPicPr>
          <p:nvPr/>
        </p:nvPicPr>
        <p:blipFill>
          <a:blip r:embed="rId4"/>
          <a:stretch>
            <a:fillRect/>
          </a:stretch>
        </p:blipFill>
        <p:spPr>
          <a:xfrm>
            <a:off x="7227339" y="1706592"/>
            <a:ext cx="4514681" cy="3009787"/>
          </a:xfrm>
          <a:prstGeom prst="rect">
            <a:avLst/>
          </a:prstGeom>
        </p:spPr>
      </p:pic>
      <p:sp>
        <p:nvSpPr>
          <p:cNvPr id="15" name="Tekstvak 11">
            <a:extLst>
              <a:ext uri="{FF2B5EF4-FFF2-40B4-BE49-F238E27FC236}">
                <a16:creationId xmlns:a16="http://schemas.microsoft.com/office/drawing/2014/main" id="{93D35182-3DD9-0903-CB26-A26CA156CA5B}"/>
              </a:ext>
            </a:extLst>
          </p:cNvPr>
          <p:cNvSpPr txBox="1"/>
          <p:nvPr/>
        </p:nvSpPr>
        <p:spPr>
          <a:xfrm>
            <a:off x="8566484" y="4716379"/>
            <a:ext cx="3409616" cy="338554"/>
          </a:xfrm>
          <a:prstGeom prst="rect">
            <a:avLst/>
          </a:prstGeom>
          <a:noFill/>
        </p:spPr>
        <p:txBody>
          <a:bodyPr wrap="square" rtlCol="0">
            <a:spAutoFit/>
          </a:bodyPr>
          <a:lstStyle/>
          <a:p>
            <a:r>
              <a:rPr lang="nl-BE" sz="1600" dirty="0">
                <a:solidFill>
                  <a:schemeClr val="bg2">
                    <a:lumMod val="50000"/>
                  </a:schemeClr>
                </a:solidFill>
              </a:rPr>
              <a:t>Image by Michal Jarmoluk via Pixabay</a:t>
            </a:r>
          </a:p>
        </p:txBody>
      </p:sp>
    </p:spTree>
    <p:extLst>
      <p:ext uri="{BB962C8B-B14F-4D97-AF65-F5344CB8AC3E}">
        <p14:creationId xmlns:p14="http://schemas.microsoft.com/office/powerpoint/2010/main" val="1971436148"/>
      </p:ext>
    </p:extLst>
  </p:cSld>
  <p:clrMapOvr>
    <a:masterClrMapping/>
  </p:clrMapOvr>
  <mc:AlternateContent xmlns:mc="http://schemas.openxmlformats.org/markup-compatibility/2006" xmlns:p14="http://schemas.microsoft.com/office/powerpoint/2010/main">
    <mc:Choice Requires="p14">
      <p:transition spd="slow" p14:dur="2000" advTm="14523"/>
    </mc:Choice>
    <mc:Fallback xmlns="">
      <p:transition spd="slow" advTm="1452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5CB3D761-1298-0B41-BF43-F48B1188B31C}"/>
              </a:ext>
            </a:extLst>
          </p:cNvPr>
          <p:cNvPicPr>
            <a:picLocks noGrp="1" noChangeAspect="1"/>
          </p:cNvPicPr>
          <p:nvPr>
            <p:ph idx="1"/>
          </p:nvPr>
        </p:nvPicPr>
        <p:blipFill>
          <a:blip r:embed="rId3"/>
          <a:stretch>
            <a:fillRect/>
          </a:stretch>
        </p:blipFill>
        <p:spPr>
          <a:xfrm>
            <a:off x="121919" y="1233488"/>
            <a:ext cx="1935481" cy="1935481"/>
          </a:xfrm>
        </p:spPr>
      </p:pic>
      <p:sp>
        <p:nvSpPr>
          <p:cNvPr id="7" name="Tekstvak 6">
            <a:extLst>
              <a:ext uri="{FF2B5EF4-FFF2-40B4-BE49-F238E27FC236}">
                <a16:creationId xmlns:a16="http://schemas.microsoft.com/office/drawing/2014/main" id="{E7E796E6-8306-3549-AA63-B8678A22C1E3}"/>
              </a:ext>
            </a:extLst>
          </p:cNvPr>
          <p:cNvSpPr txBox="1"/>
          <p:nvPr/>
        </p:nvSpPr>
        <p:spPr>
          <a:xfrm>
            <a:off x="2575560" y="1905000"/>
            <a:ext cx="3032760" cy="707886"/>
          </a:xfrm>
          <a:prstGeom prst="rect">
            <a:avLst/>
          </a:prstGeom>
          <a:noFill/>
        </p:spPr>
        <p:txBody>
          <a:bodyPr wrap="square" rtlCol="0">
            <a:spAutoFit/>
          </a:bodyPr>
          <a:lstStyle/>
          <a:p>
            <a:r>
              <a:rPr lang="nl-BE" sz="4000" dirty="0">
                <a:solidFill>
                  <a:schemeClr val="bg2">
                    <a:lumMod val="90000"/>
                  </a:schemeClr>
                </a:solidFill>
              </a:rPr>
              <a:t>Generativität</a:t>
            </a:r>
          </a:p>
        </p:txBody>
      </p:sp>
      <p:pic>
        <p:nvPicPr>
          <p:cNvPr id="8" name="Tijdelijke aanduiding voor inhoud 5">
            <a:extLst>
              <a:ext uri="{FF2B5EF4-FFF2-40B4-BE49-F238E27FC236}">
                <a16:creationId xmlns:a16="http://schemas.microsoft.com/office/drawing/2014/main" id="{0F433944-7223-C04C-A000-589476F72532}"/>
              </a:ext>
            </a:extLst>
          </p:cNvPr>
          <p:cNvPicPr>
            <a:picLocks noChangeAspect="1"/>
          </p:cNvPicPr>
          <p:nvPr/>
        </p:nvPicPr>
        <p:blipFill>
          <a:blip r:embed="rId3"/>
          <a:stretch>
            <a:fillRect/>
          </a:stretch>
        </p:blipFill>
        <p:spPr>
          <a:xfrm>
            <a:off x="426719" y="3040380"/>
            <a:ext cx="1935481" cy="1935481"/>
          </a:xfrm>
          <a:prstGeom prst="rect">
            <a:avLst/>
          </a:prstGeom>
        </p:spPr>
      </p:pic>
      <p:sp>
        <p:nvSpPr>
          <p:cNvPr id="9" name="Tekstvak 8">
            <a:extLst>
              <a:ext uri="{FF2B5EF4-FFF2-40B4-BE49-F238E27FC236}">
                <a16:creationId xmlns:a16="http://schemas.microsoft.com/office/drawing/2014/main" id="{A728245B-C930-7C47-8D13-0206970C61E1}"/>
              </a:ext>
            </a:extLst>
          </p:cNvPr>
          <p:cNvSpPr txBox="1"/>
          <p:nvPr/>
        </p:nvSpPr>
        <p:spPr>
          <a:xfrm>
            <a:off x="2880359" y="3711892"/>
            <a:ext cx="4572863" cy="707886"/>
          </a:xfrm>
          <a:prstGeom prst="rect">
            <a:avLst/>
          </a:prstGeom>
          <a:noFill/>
        </p:spPr>
        <p:txBody>
          <a:bodyPr wrap="square" rtlCol="0">
            <a:spAutoFit/>
          </a:bodyPr>
          <a:lstStyle/>
          <a:p>
            <a:r>
              <a:rPr lang="nl-BE" sz="4000" dirty="0">
                <a:solidFill>
                  <a:schemeClr val="bg2">
                    <a:lumMod val="90000"/>
                  </a:schemeClr>
                </a:solidFill>
              </a:rPr>
              <a:t>Integrität des Ichs</a:t>
            </a:r>
          </a:p>
        </p:txBody>
      </p:sp>
      <p:pic>
        <p:nvPicPr>
          <p:cNvPr id="10" name="Tijdelijke aanduiding voor inhoud 5">
            <a:extLst>
              <a:ext uri="{FF2B5EF4-FFF2-40B4-BE49-F238E27FC236}">
                <a16:creationId xmlns:a16="http://schemas.microsoft.com/office/drawing/2014/main" id="{8C71FDB7-0EE4-2143-A94E-A40C14AA89E1}"/>
              </a:ext>
            </a:extLst>
          </p:cNvPr>
          <p:cNvPicPr>
            <a:picLocks noChangeAspect="1"/>
          </p:cNvPicPr>
          <p:nvPr/>
        </p:nvPicPr>
        <p:blipFill>
          <a:blip r:embed="rId3"/>
          <a:stretch>
            <a:fillRect/>
          </a:stretch>
        </p:blipFill>
        <p:spPr>
          <a:xfrm>
            <a:off x="838200" y="4923472"/>
            <a:ext cx="1935481" cy="1935481"/>
          </a:xfrm>
          <a:prstGeom prst="rect">
            <a:avLst/>
          </a:prstGeom>
        </p:spPr>
      </p:pic>
      <p:sp>
        <p:nvSpPr>
          <p:cNvPr id="11" name="Tekstvak 10">
            <a:extLst>
              <a:ext uri="{FF2B5EF4-FFF2-40B4-BE49-F238E27FC236}">
                <a16:creationId xmlns:a16="http://schemas.microsoft.com/office/drawing/2014/main" id="{6A9F3C23-E625-0C4D-8CBC-A07288FD3157}"/>
              </a:ext>
            </a:extLst>
          </p:cNvPr>
          <p:cNvSpPr txBox="1"/>
          <p:nvPr/>
        </p:nvSpPr>
        <p:spPr>
          <a:xfrm>
            <a:off x="3291840" y="5594984"/>
            <a:ext cx="4312919" cy="707886"/>
          </a:xfrm>
          <a:prstGeom prst="rect">
            <a:avLst/>
          </a:prstGeom>
          <a:noFill/>
        </p:spPr>
        <p:txBody>
          <a:bodyPr wrap="square" rtlCol="0">
            <a:spAutoFit/>
          </a:bodyPr>
          <a:lstStyle/>
          <a:p>
            <a:r>
              <a:rPr lang="nl-BE" sz="4000" dirty="0">
                <a:solidFill>
                  <a:schemeClr val="tx1">
                    <a:lumMod val="65000"/>
                    <a:lumOff val="35000"/>
                  </a:schemeClr>
                </a:solidFill>
              </a:rPr>
              <a:t>Gerotranszendenz</a:t>
            </a:r>
          </a:p>
        </p:txBody>
      </p:sp>
      <p:sp>
        <p:nvSpPr>
          <p:cNvPr id="12" name="Titel 1">
            <a:extLst>
              <a:ext uri="{FF2B5EF4-FFF2-40B4-BE49-F238E27FC236}">
                <a16:creationId xmlns:a16="http://schemas.microsoft.com/office/drawing/2014/main" id="{8316F08E-FCAB-477C-9099-27C0589C70B2}"/>
              </a:ext>
            </a:extLst>
          </p:cNvPr>
          <p:cNvSpPr>
            <a:spLocks noGrp="1"/>
          </p:cNvSpPr>
          <p:nvPr>
            <p:ph type="title"/>
          </p:nvPr>
        </p:nvSpPr>
        <p:spPr>
          <a:xfrm>
            <a:off x="838200" y="365125"/>
            <a:ext cx="10515600" cy="1325563"/>
          </a:xfrm>
        </p:spPr>
        <p:txBody>
          <a:bodyPr/>
          <a:lstStyle/>
          <a:p>
            <a:pPr algn="ctr"/>
            <a:r>
              <a:rPr lang="nl-BE" dirty="0">
                <a:solidFill>
                  <a:schemeClr val="tx1">
                    <a:lumMod val="75000"/>
                    <a:lumOff val="25000"/>
                  </a:schemeClr>
                </a:solidFill>
              </a:rPr>
              <a:t>Potentiale älterer Menschen</a:t>
            </a:r>
          </a:p>
        </p:txBody>
      </p:sp>
      <p:pic>
        <p:nvPicPr>
          <p:cNvPr id="13" name="Afbeelding 11" descr="Afbeelding met koepel&#10;&#10;Automatisch gegenereerde beschrijving">
            <a:extLst>
              <a:ext uri="{FF2B5EF4-FFF2-40B4-BE49-F238E27FC236}">
                <a16:creationId xmlns:a16="http://schemas.microsoft.com/office/drawing/2014/main" id="{41A37793-9733-A8B7-E9CC-8E960A6851E4}"/>
              </a:ext>
            </a:extLst>
          </p:cNvPr>
          <p:cNvPicPr>
            <a:picLocks noChangeAspect="1"/>
          </p:cNvPicPr>
          <p:nvPr/>
        </p:nvPicPr>
        <p:blipFill>
          <a:blip r:embed="rId4"/>
          <a:stretch>
            <a:fillRect/>
          </a:stretch>
        </p:blipFill>
        <p:spPr>
          <a:xfrm>
            <a:off x="7343495" y="1984189"/>
            <a:ext cx="4520845" cy="3390634"/>
          </a:xfrm>
          <a:prstGeom prst="rect">
            <a:avLst/>
          </a:prstGeom>
        </p:spPr>
      </p:pic>
      <p:sp>
        <p:nvSpPr>
          <p:cNvPr id="14" name="Tekstvak 2">
            <a:extLst>
              <a:ext uri="{FF2B5EF4-FFF2-40B4-BE49-F238E27FC236}">
                <a16:creationId xmlns:a16="http://schemas.microsoft.com/office/drawing/2014/main" id="{8E08D401-4818-58FE-144D-502ACEF70599}"/>
              </a:ext>
            </a:extLst>
          </p:cNvPr>
          <p:cNvSpPr txBox="1"/>
          <p:nvPr/>
        </p:nvSpPr>
        <p:spPr>
          <a:xfrm>
            <a:off x="9109409" y="5329770"/>
            <a:ext cx="3409616" cy="338554"/>
          </a:xfrm>
          <a:prstGeom prst="rect">
            <a:avLst/>
          </a:prstGeom>
          <a:noFill/>
        </p:spPr>
        <p:txBody>
          <a:bodyPr wrap="square" rtlCol="0">
            <a:spAutoFit/>
          </a:bodyPr>
          <a:lstStyle/>
          <a:p>
            <a:r>
              <a:rPr lang="nl-BE" sz="1600" dirty="0">
                <a:solidFill>
                  <a:schemeClr val="bg2">
                    <a:lumMod val="50000"/>
                  </a:schemeClr>
                </a:solidFill>
              </a:rPr>
              <a:t>Image by StockSnap via Pixabay</a:t>
            </a:r>
          </a:p>
        </p:txBody>
      </p:sp>
    </p:spTree>
    <p:extLst>
      <p:ext uri="{BB962C8B-B14F-4D97-AF65-F5344CB8AC3E}">
        <p14:creationId xmlns:p14="http://schemas.microsoft.com/office/powerpoint/2010/main" val="2819309690"/>
      </p:ext>
    </p:extLst>
  </p:cSld>
  <p:clrMapOvr>
    <a:masterClrMapping/>
  </p:clrMapOvr>
  <mc:AlternateContent xmlns:mc="http://schemas.openxmlformats.org/markup-compatibility/2006" xmlns:p14="http://schemas.microsoft.com/office/powerpoint/2010/main">
    <mc:Choice Requires="p14">
      <p:transition spd="slow" p14:dur="2000" advTm="18895"/>
    </mc:Choice>
    <mc:Fallback xmlns="">
      <p:transition spd="slow" advTm="1889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055D72B-7F10-024A-9D07-5B7C395BA82D}"/>
              </a:ext>
            </a:extLst>
          </p:cNvPr>
          <p:cNvSpPr>
            <a:spLocks noGrp="1"/>
          </p:cNvSpPr>
          <p:nvPr>
            <p:ph type="title"/>
          </p:nvPr>
        </p:nvSpPr>
        <p:spPr/>
        <p:txBody>
          <a:bodyPr/>
          <a:lstStyle/>
          <a:p>
            <a:pPr algn="ctr"/>
            <a:r>
              <a:rPr lang="nl-BE" dirty="0">
                <a:solidFill>
                  <a:schemeClr val="tx1">
                    <a:lumMod val="75000"/>
                    <a:lumOff val="25000"/>
                  </a:schemeClr>
                </a:solidFill>
              </a:rPr>
              <a:t>Soziale Bedürfnisse</a:t>
            </a:r>
          </a:p>
        </p:txBody>
      </p:sp>
      <p:sp>
        <p:nvSpPr>
          <p:cNvPr id="7" name="Tekstvak 6">
            <a:extLst>
              <a:ext uri="{FF2B5EF4-FFF2-40B4-BE49-F238E27FC236}">
                <a16:creationId xmlns:a16="http://schemas.microsoft.com/office/drawing/2014/main" id="{E7E796E6-8306-3549-AA63-B8678A22C1E3}"/>
              </a:ext>
            </a:extLst>
          </p:cNvPr>
          <p:cNvSpPr txBox="1"/>
          <p:nvPr/>
        </p:nvSpPr>
        <p:spPr>
          <a:xfrm>
            <a:off x="2575560" y="1905000"/>
            <a:ext cx="7103278" cy="707886"/>
          </a:xfrm>
          <a:prstGeom prst="rect">
            <a:avLst/>
          </a:prstGeom>
          <a:noFill/>
        </p:spPr>
        <p:txBody>
          <a:bodyPr wrap="square" rtlCol="0">
            <a:spAutoFit/>
          </a:bodyPr>
          <a:lstStyle/>
          <a:p>
            <a:r>
              <a:rPr lang="nl-BE" sz="4000" dirty="0">
                <a:solidFill>
                  <a:schemeClr val="tx1">
                    <a:lumMod val="65000"/>
                    <a:lumOff val="35000"/>
                  </a:schemeClr>
                </a:solidFill>
              </a:rPr>
              <a:t>1) Persönliche Beziehungen</a:t>
            </a:r>
          </a:p>
        </p:txBody>
      </p:sp>
      <p:sp>
        <p:nvSpPr>
          <p:cNvPr id="9" name="Tekstvak 8">
            <a:extLst>
              <a:ext uri="{FF2B5EF4-FFF2-40B4-BE49-F238E27FC236}">
                <a16:creationId xmlns:a16="http://schemas.microsoft.com/office/drawing/2014/main" id="{A728245B-C930-7C47-8D13-0206970C61E1}"/>
              </a:ext>
            </a:extLst>
          </p:cNvPr>
          <p:cNvSpPr txBox="1"/>
          <p:nvPr/>
        </p:nvSpPr>
        <p:spPr>
          <a:xfrm>
            <a:off x="2880359" y="3711892"/>
            <a:ext cx="4959275" cy="707886"/>
          </a:xfrm>
          <a:prstGeom prst="rect">
            <a:avLst/>
          </a:prstGeom>
          <a:noFill/>
        </p:spPr>
        <p:txBody>
          <a:bodyPr wrap="square" rtlCol="0">
            <a:spAutoFit/>
          </a:bodyPr>
          <a:lstStyle/>
          <a:p>
            <a:r>
              <a:rPr lang="nl-BE" sz="4000" dirty="0">
                <a:solidFill>
                  <a:schemeClr val="tx1">
                    <a:lumMod val="65000"/>
                    <a:lumOff val="35000"/>
                  </a:schemeClr>
                </a:solidFill>
              </a:rPr>
              <a:t>2) Soziale Teilhabe</a:t>
            </a:r>
          </a:p>
        </p:txBody>
      </p:sp>
      <p:sp>
        <p:nvSpPr>
          <p:cNvPr id="11" name="Tekstvak 10">
            <a:extLst>
              <a:ext uri="{FF2B5EF4-FFF2-40B4-BE49-F238E27FC236}">
                <a16:creationId xmlns:a16="http://schemas.microsoft.com/office/drawing/2014/main" id="{6A9F3C23-E625-0C4D-8CBC-A07288FD3157}"/>
              </a:ext>
            </a:extLst>
          </p:cNvPr>
          <p:cNvSpPr txBox="1"/>
          <p:nvPr/>
        </p:nvSpPr>
        <p:spPr>
          <a:xfrm>
            <a:off x="3291840" y="5594984"/>
            <a:ext cx="5783149" cy="707886"/>
          </a:xfrm>
          <a:prstGeom prst="rect">
            <a:avLst/>
          </a:prstGeom>
          <a:noFill/>
        </p:spPr>
        <p:txBody>
          <a:bodyPr wrap="square" rtlCol="0">
            <a:spAutoFit/>
          </a:bodyPr>
          <a:lstStyle/>
          <a:p>
            <a:r>
              <a:rPr lang="nl-BE" sz="4000" dirty="0">
                <a:solidFill>
                  <a:schemeClr val="tx1">
                    <a:lumMod val="65000"/>
                    <a:lumOff val="35000"/>
                  </a:schemeClr>
                </a:solidFill>
              </a:rPr>
              <a:t>3) Soziale Unterstützung</a:t>
            </a:r>
          </a:p>
        </p:txBody>
      </p:sp>
      <p:pic>
        <p:nvPicPr>
          <p:cNvPr id="12" name="Afbeelding 11">
            <a:extLst>
              <a:ext uri="{FF2B5EF4-FFF2-40B4-BE49-F238E27FC236}">
                <a16:creationId xmlns:a16="http://schemas.microsoft.com/office/drawing/2014/main" id="{537A2E72-2221-ED49-8CA6-87C36695FAC9}"/>
              </a:ext>
            </a:extLst>
          </p:cNvPr>
          <p:cNvPicPr>
            <a:picLocks noChangeAspect="1"/>
          </p:cNvPicPr>
          <p:nvPr/>
        </p:nvPicPr>
        <p:blipFill>
          <a:blip r:embed="rId4"/>
          <a:stretch>
            <a:fillRect/>
          </a:stretch>
        </p:blipFill>
        <p:spPr>
          <a:xfrm>
            <a:off x="182880" y="1222623"/>
            <a:ext cx="2072640" cy="2072640"/>
          </a:xfrm>
          <a:prstGeom prst="rect">
            <a:avLst/>
          </a:prstGeom>
        </p:spPr>
      </p:pic>
      <p:pic>
        <p:nvPicPr>
          <p:cNvPr id="13" name="Afbeelding 12">
            <a:extLst>
              <a:ext uri="{FF2B5EF4-FFF2-40B4-BE49-F238E27FC236}">
                <a16:creationId xmlns:a16="http://schemas.microsoft.com/office/drawing/2014/main" id="{9691E228-29D7-0346-A648-16C57ECA7B41}"/>
              </a:ext>
            </a:extLst>
          </p:cNvPr>
          <p:cNvPicPr>
            <a:picLocks noChangeAspect="1"/>
          </p:cNvPicPr>
          <p:nvPr/>
        </p:nvPicPr>
        <p:blipFill>
          <a:blip r:embed="rId4"/>
          <a:stretch>
            <a:fillRect/>
          </a:stretch>
        </p:blipFill>
        <p:spPr>
          <a:xfrm>
            <a:off x="502920" y="3029515"/>
            <a:ext cx="2072640" cy="2072640"/>
          </a:xfrm>
          <a:prstGeom prst="rect">
            <a:avLst/>
          </a:prstGeom>
        </p:spPr>
      </p:pic>
      <p:pic>
        <p:nvPicPr>
          <p:cNvPr id="14" name="Afbeelding 13">
            <a:extLst>
              <a:ext uri="{FF2B5EF4-FFF2-40B4-BE49-F238E27FC236}">
                <a16:creationId xmlns:a16="http://schemas.microsoft.com/office/drawing/2014/main" id="{65ECDEBD-89A7-2447-8334-6563E8EB93B7}"/>
              </a:ext>
            </a:extLst>
          </p:cNvPr>
          <p:cNvPicPr>
            <a:picLocks noChangeAspect="1"/>
          </p:cNvPicPr>
          <p:nvPr/>
        </p:nvPicPr>
        <p:blipFill rotWithShape="1">
          <a:blip r:embed="rId4"/>
          <a:srcRect b="6139"/>
          <a:stretch/>
        </p:blipFill>
        <p:spPr>
          <a:xfrm>
            <a:off x="807720" y="4912607"/>
            <a:ext cx="2072640" cy="1945393"/>
          </a:xfrm>
          <a:prstGeom prst="rect">
            <a:avLst/>
          </a:prstGeom>
        </p:spPr>
      </p:pic>
    </p:spTree>
    <p:custDataLst>
      <p:tags r:id="rId1"/>
    </p:custDataLst>
    <p:extLst>
      <p:ext uri="{BB962C8B-B14F-4D97-AF65-F5344CB8AC3E}">
        <p14:creationId xmlns:p14="http://schemas.microsoft.com/office/powerpoint/2010/main" val="2195617253"/>
      </p:ext>
    </p:extLst>
  </p:cSld>
  <p:clrMapOvr>
    <a:masterClrMapping/>
  </p:clrMapOvr>
  <mc:AlternateContent xmlns:mc="http://schemas.openxmlformats.org/markup-compatibility/2006" xmlns:p14="http://schemas.microsoft.com/office/powerpoint/2010/main">
    <mc:Choice Requires="p14">
      <p:transition spd="slow" p14:dur="2000" advTm="35234"/>
    </mc:Choice>
    <mc:Fallback xmlns="">
      <p:transition spd="slow" advTm="352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2391084C-399B-494E-881C-0DDAA8B3D57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800" b="0" i="0" u="none" strike="noStrike" cap="none" normalizeH="0" baseline="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1800" b="0" i="0" u="none" strike="noStrike" cap="none" normalizeH="0" baseline="0">
              <a:ln>
                <a:noFill/>
              </a:ln>
              <a:solidFill>
                <a:schemeClr val="tx1"/>
              </a:solidFill>
              <a:effectLst/>
              <a:latin typeface="Arial" panose="020B0604020202020204" pitchFamily="34" charset="0"/>
            </a:endParaRPr>
          </a:p>
        </p:txBody>
      </p:sp>
      <p:sp>
        <p:nvSpPr>
          <p:cNvPr id="20" name="Ondertitel 2">
            <a:extLst>
              <a:ext uri="{FF2B5EF4-FFF2-40B4-BE49-F238E27FC236}">
                <a16:creationId xmlns:a16="http://schemas.microsoft.com/office/drawing/2014/main" id="{0F1C68BF-48BD-9E48-9789-5A9B6EAF08E6}"/>
              </a:ext>
            </a:extLst>
          </p:cNvPr>
          <p:cNvSpPr txBox="1">
            <a:spLocks/>
          </p:cNvSpPr>
          <p:nvPr/>
        </p:nvSpPr>
        <p:spPr>
          <a:xfrm>
            <a:off x="1318665" y="748514"/>
            <a:ext cx="9144000" cy="16557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4800" dirty="0" err="1">
                <a:solidFill>
                  <a:srgbClr val="7EA1D3"/>
                </a:solidFill>
                <a:cs typeface="Calibri"/>
              </a:rPr>
              <a:t>Gliederung</a:t>
            </a:r>
            <a:endParaRPr lang="en-GB" sz="4800" dirty="0">
              <a:solidFill>
                <a:srgbClr val="7EA1D3"/>
              </a:solidFill>
              <a:cs typeface="Calibri"/>
            </a:endParaRPr>
          </a:p>
        </p:txBody>
      </p:sp>
      <p:sp>
        <p:nvSpPr>
          <p:cNvPr id="3" name="Tijdelijke aanduiding voor inhoud 2">
            <a:extLst>
              <a:ext uri="{FF2B5EF4-FFF2-40B4-BE49-F238E27FC236}">
                <a16:creationId xmlns:a16="http://schemas.microsoft.com/office/drawing/2014/main" id="{EC60BBB8-EC01-A947-BDC5-ED51B70FBE4D}"/>
              </a:ext>
            </a:extLst>
          </p:cNvPr>
          <p:cNvSpPr>
            <a:spLocks noGrp="1"/>
          </p:cNvSpPr>
          <p:nvPr>
            <p:ph idx="1"/>
          </p:nvPr>
        </p:nvSpPr>
        <p:spPr>
          <a:xfrm>
            <a:off x="838200" y="1681658"/>
            <a:ext cx="10515600" cy="4745732"/>
          </a:xfrm>
        </p:spPr>
        <p:txBody>
          <a:bodyPr vert="horz" lIns="91440" tIns="45720" rIns="91440" bIns="45720" rtlCol="0" anchor="t">
            <a:normAutofit/>
          </a:bodyPr>
          <a:lstStyle/>
          <a:p>
            <a:pPr marL="514350" indent="-514350">
              <a:buFont typeface="+mj-lt"/>
              <a:buAutoNum type="arabicPeriod"/>
            </a:pPr>
            <a:r>
              <a:rPr lang="de-DE" dirty="0">
                <a:solidFill>
                  <a:schemeClr val="tx1">
                    <a:lumMod val="75000"/>
                    <a:lumOff val="25000"/>
                  </a:schemeClr>
                </a:solidFill>
                <a:cs typeface="Calibri"/>
              </a:rPr>
              <a:t>Eine alternde Gesellschaft</a:t>
            </a:r>
          </a:p>
          <a:p>
            <a:pPr marL="514350" indent="-514350">
              <a:buFont typeface="+mj-lt"/>
              <a:buAutoNum type="arabicPeriod"/>
            </a:pPr>
            <a:r>
              <a:rPr lang="de-DE" dirty="0">
                <a:solidFill>
                  <a:schemeClr val="tx1">
                    <a:lumMod val="75000"/>
                    <a:lumOff val="25000"/>
                  </a:schemeClr>
                </a:solidFill>
                <a:cs typeface="Calibri"/>
              </a:rPr>
              <a:t>Herausforderungen einer alternden Gesellschaft</a:t>
            </a:r>
          </a:p>
          <a:p>
            <a:pPr marL="514350" indent="-514350">
              <a:buFont typeface="+mj-lt"/>
              <a:buAutoNum type="arabicPeriod"/>
            </a:pPr>
            <a:r>
              <a:rPr lang="de-DE" dirty="0">
                <a:solidFill>
                  <a:schemeClr val="tx1">
                    <a:lumMod val="75000"/>
                    <a:lumOff val="25000"/>
                  </a:schemeClr>
                </a:solidFill>
                <a:cs typeface="Calibri"/>
              </a:rPr>
              <a:t>Ziel des SEE ME Projekts</a:t>
            </a:r>
          </a:p>
          <a:p>
            <a:pPr marL="514350" indent="-514350">
              <a:buFont typeface="+mj-lt"/>
              <a:buAutoNum type="arabicPeriod"/>
            </a:pPr>
            <a:r>
              <a:rPr lang="de-DE" dirty="0">
                <a:solidFill>
                  <a:schemeClr val="tx1">
                    <a:lumMod val="75000"/>
                    <a:lumOff val="25000"/>
                  </a:schemeClr>
                </a:solidFill>
                <a:cs typeface="Calibri"/>
              </a:rPr>
              <a:t>Entwicklungen im Pflegesystem</a:t>
            </a:r>
          </a:p>
          <a:p>
            <a:pPr marL="514350" indent="-514350">
              <a:buFont typeface="+mj-lt"/>
              <a:buAutoNum type="arabicPeriod"/>
            </a:pPr>
            <a:r>
              <a:rPr lang="de-DE" dirty="0">
                <a:solidFill>
                  <a:schemeClr val="tx1">
                    <a:lumMod val="75000"/>
                    <a:lumOff val="25000"/>
                  </a:schemeClr>
                </a:solidFill>
                <a:cs typeface="Calibri"/>
              </a:rPr>
              <a:t>Potenziale älterer Menschen</a:t>
            </a:r>
          </a:p>
          <a:p>
            <a:pPr marL="514350" indent="-514350">
              <a:buFont typeface="+mj-lt"/>
              <a:buAutoNum type="arabicPeriod"/>
            </a:pPr>
            <a:r>
              <a:rPr lang="de-DE" dirty="0">
                <a:solidFill>
                  <a:schemeClr val="tx1">
                    <a:lumMod val="75000"/>
                    <a:lumOff val="25000"/>
                  </a:schemeClr>
                </a:solidFill>
                <a:cs typeface="Calibri"/>
              </a:rPr>
              <a:t>Soziale Bedürfnisse und Bedürfnisse nach einem sinnerfüllten Leben</a:t>
            </a:r>
          </a:p>
          <a:p>
            <a:pPr marL="514350" indent="-514350">
              <a:buFont typeface="+mj-lt"/>
              <a:buAutoNum type="arabicPeriod"/>
            </a:pPr>
            <a:endParaRPr lang="en-US" dirty="0">
              <a:solidFill>
                <a:schemeClr val="tx1">
                  <a:lumMod val="75000"/>
                  <a:lumOff val="25000"/>
                </a:schemeClr>
              </a:solidFill>
              <a:cs typeface="Calibri"/>
            </a:endParaRPr>
          </a:p>
          <a:p>
            <a:pPr marL="514350" indent="-514350">
              <a:buFont typeface="+mj-lt"/>
              <a:buAutoNum type="arabicPeriod"/>
            </a:pPr>
            <a:endParaRPr lang="en-US" dirty="0">
              <a:solidFill>
                <a:schemeClr val="tx1">
                  <a:lumMod val="75000"/>
                  <a:lumOff val="25000"/>
                </a:schemeClr>
              </a:solidFill>
              <a:cs typeface="Calibri"/>
            </a:endParaRPr>
          </a:p>
          <a:p>
            <a:pPr marL="0" indent="0">
              <a:buNone/>
            </a:pPr>
            <a:endParaRPr lang="en-US" dirty="0">
              <a:solidFill>
                <a:schemeClr val="tx1">
                  <a:lumMod val="75000"/>
                  <a:lumOff val="25000"/>
                </a:schemeClr>
              </a:solidFill>
              <a:cs typeface="Calibri"/>
            </a:endParaRPr>
          </a:p>
        </p:txBody>
      </p:sp>
    </p:spTree>
    <p:extLst>
      <p:ext uri="{BB962C8B-B14F-4D97-AF65-F5344CB8AC3E}">
        <p14:creationId xmlns:p14="http://schemas.microsoft.com/office/powerpoint/2010/main" val="1059040182"/>
      </p:ext>
    </p:extLst>
  </p:cSld>
  <p:clrMapOvr>
    <a:masterClrMapping/>
  </p:clrMapOvr>
  <mc:AlternateContent xmlns:mc="http://schemas.openxmlformats.org/markup-compatibility/2006" xmlns:p14="http://schemas.microsoft.com/office/powerpoint/2010/main">
    <mc:Choice Requires="p14">
      <p:transition spd="slow" p14:dur="2000" advTm="28848"/>
    </mc:Choice>
    <mc:Fallback xmlns="">
      <p:transition spd="slow" advTm="2884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055D72B-7F10-024A-9D07-5B7C395BA82D}"/>
              </a:ext>
            </a:extLst>
          </p:cNvPr>
          <p:cNvSpPr>
            <a:spLocks noGrp="1"/>
          </p:cNvSpPr>
          <p:nvPr>
            <p:ph type="title"/>
          </p:nvPr>
        </p:nvSpPr>
        <p:spPr/>
        <p:txBody>
          <a:bodyPr/>
          <a:lstStyle/>
          <a:p>
            <a:pPr algn="ctr"/>
            <a:r>
              <a:rPr lang="nl-BE" dirty="0">
                <a:solidFill>
                  <a:schemeClr val="tx1">
                    <a:lumMod val="75000"/>
                    <a:lumOff val="25000"/>
                  </a:schemeClr>
                </a:solidFill>
              </a:rPr>
              <a:t>Persönliche Beziehungen</a:t>
            </a:r>
          </a:p>
        </p:txBody>
      </p:sp>
      <p:pic>
        <p:nvPicPr>
          <p:cNvPr id="12" name="Afbeelding 11">
            <a:extLst>
              <a:ext uri="{FF2B5EF4-FFF2-40B4-BE49-F238E27FC236}">
                <a16:creationId xmlns:a16="http://schemas.microsoft.com/office/drawing/2014/main" id="{537A2E72-2221-ED49-8CA6-87C36695FAC9}"/>
              </a:ext>
            </a:extLst>
          </p:cNvPr>
          <p:cNvPicPr>
            <a:picLocks noChangeAspect="1"/>
          </p:cNvPicPr>
          <p:nvPr/>
        </p:nvPicPr>
        <p:blipFill>
          <a:blip r:embed="rId3"/>
          <a:stretch>
            <a:fillRect/>
          </a:stretch>
        </p:blipFill>
        <p:spPr>
          <a:xfrm>
            <a:off x="1190270" y="-8414"/>
            <a:ext cx="2072640" cy="2072640"/>
          </a:xfrm>
          <a:prstGeom prst="rect">
            <a:avLst/>
          </a:prstGeom>
        </p:spPr>
      </p:pic>
      <p:pic>
        <p:nvPicPr>
          <p:cNvPr id="6" name="Afbeelding 4" descr="Afbeelding met gebouw, buitenshuis, grond, persoon&#10;&#10;Automatisch gegenereerde beschrijving">
            <a:extLst>
              <a:ext uri="{FF2B5EF4-FFF2-40B4-BE49-F238E27FC236}">
                <a16:creationId xmlns:a16="http://schemas.microsoft.com/office/drawing/2014/main" id="{3E9FB108-8E1E-F98E-B2CD-3575EC9DDB9B}"/>
              </a:ext>
            </a:extLst>
          </p:cNvPr>
          <p:cNvPicPr>
            <a:picLocks noChangeAspect="1"/>
          </p:cNvPicPr>
          <p:nvPr/>
        </p:nvPicPr>
        <p:blipFill>
          <a:blip r:embed="rId4"/>
          <a:stretch>
            <a:fillRect/>
          </a:stretch>
        </p:blipFill>
        <p:spPr>
          <a:xfrm>
            <a:off x="2635254" y="1737393"/>
            <a:ext cx="6921491" cy="4599907"/>
          </a:xfrm>
          <a:prstGeom prst="rect">
            <a:avLst/>
          </a:prstGeom>
        </p:spPr>
      </p:pic>
      <p:sp>
        <p:nvSpPr>
          <p:cNvPr id="7" name="Tekstvak 5">
            <a:extLst>
              <a:ext uri="{FF2B5EF4-FFF2-40B4-BE49-F238E27FC236}">
                <a16:creationId xmlns:a16="http://schemas.microsoft.com/office/drawing/2014/main" id="{6E3B3C58-2900-8220-E25E-39FE6BA90D22}"/>
              </a:ext>
            </a:extLst>
          </p:cNvPr>
          <p:cNvSpPr txBox="1"/>
          <p:nvPr/>
        </p:nvSpPr>
        <p:spPr>
          <a:xfrm>
            <a:off x="2635254" y="6337300"/>
            <a:ext cx="3924408" cy="369332"/>
          </a:xfrm>
          <a:prstGeom prst="rect">
            <a:avLst/>
          </a:prstGeom>
          <a:noFill/>
        </p:spPr>
        <p:txBody>
          <a:bodyPr wrap="none" rtlCol="0">
            <a:spAutoFit/>
          </a:bodyPr>
          <a:lstStyle/>
          <a:p>
            <a:r>
              <a:rPr lang="nl-BE" dirty="0">
                <a:solidFill>
                  <a:schemeClr val="bg1">
                    <a:lumMod val="65000"/>
                  </a:schemeClr>
                </a:solidFill>
              </a:rPr>
              <a:t>Image by AlessandraConte via Pixabay </a:t>
            </a:r>
          </a:p>
        </p:txBody>
      </p:sp>
    </p:spTree>
    <p:extLst>
      <p:ext uri="{BB962C8B-B14F-4D97-AF65-F5344CB8AC3E}">
        <p14:creationId xmlns:p14="http://schemas.microsoft.com/office/powerpoint/2010/main" val="1436378032"/>
      </p:ext>
    </p:extLst>
  </p:cSld>
  <p:clrMapOvr>
    <a:masterClrMapping/>
  </p:clrMapOvr>
  <mc:AlternateContent xmlns:mc="http://schemas.openxmlformats.org/markup-compatibility/2006" xmlns:p14="http://schemas.microsoft.com/office/powerpoint/2010/main">
    <mc:Choice Requires="p14">
      <p:transition spd="slow" p14:dur="2000" advTm="9159"/>
    </mc:Choice>
    <mc:Fallback xmlns="">
      <p:transition spd="slow" advTm="9159"/>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055D72B-7F10-024A-9D07-5B7C395BA82D}"/>
              </a:ext>
            </a:extLst>
          </p:cNvPr>
          <p:cNvSpPr>
            <a:spLocks noGrp="1"/>
          </p:cNvSpPr>
          <p:nvPr>
            <p:ph type="title"/>
          </p:nvPr>
        </p:nvSpPr>
        <p:spPr/>
        <p:txBody>
          <a:bodyPr/>
          <a:lstStyle/>
          <a:p>
            <a:pPr algn="ctr"/>
            <a:r>
              <a:rPr lang="nl-BE" dirty="0">
                <a:solidFill>
                  <a:schemeClr val="tx1">
                    <a:lumMod val="75000"/>
                    <a:lumOff val="25000"/>
                  </a:schemeClr>
                </a:solidFill>
              </a:rPr>
              <a:t>Soziale Teilhabe</a:t>
            </a:r>
          </a:p>
        </p:txBody>
      </p:sp>
      <p:pic>
        <p:nvPicPr>
          <p:cNvPr id="12" name="Afbeelding 11">
            <a:extLst>
              <a:ext uri="{FF2B5EF4-FFF2-40B4-BE49-F238E27FC236}">
                <a16:creationId xmlns:a16="http://schemas.microsoft.com/office/drawing/2014/main" id="{537A2E72-2221-ED49-8CA6-87C36695FAC9}"/>
              </a:ext>
            </a:extLst>
          </p:cNvPr>
          <p:cNvPicPr>
            <a:picLocks noChangeAspect="1"/>
          </p:cNvPicPr>
          <p:nvPr/>
        </p:nvPicPr>
        <p:blipFill>
          <a:blip r:embed="rId3"/>
          <a:stretch>
            <a:fillRect/>
          </a:stretch>
        </p:blipFill>
        <p:spPr>
          <a:xfrm>
            <a:off x="1190270" y="-8414"/>
            <a:ext cx="2072640" cy="2072640"/>
          </a:xfrm>
          <a:prstGeom prst="rect">
            <a:avLst/>
          </a:prstGeom>
        </p:spPr>
      </p:pic>
      <p:pic>
        <p:nvPicPr>
          <p:cNvPr id="2050" name="Picture 2" descr="Six Kaibigans (friends) | Six elderly Filipino men share a b… | Flickr">
            <a:extLst>
              <a:ext uri="{FF2B5EF4-FFF2-40B4-BE49-F238E27FC236}">
                <a16:creationId xmlns:a16="http://schemas.microsoft.com/office/drawing/2014/main" id="{D8D71267-FED9-0C4F-A8A3-E7E875BEE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8051" y="2064226"/>
            <a:ext cx="6895898" cy="4269783"/>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4">
            <a:extLst>
              <a:ext uri="{FF2B5EF4-FFF2-40B4-BE49-F238E27FC236}">
                <a16:creationId xmlns:a16="http://schemas.microsoft.com/office/drawing/2014/main" id="{321B9F1C-CEE6-5241-93BE-09153F7EE0CE}"/>
              </a:ext>
            </a:extLst>
          </p:cNvPr>
          <p:cNvSpPr txBox="1"/>
          <p:nvPr/>
        </p:nvSpPr>
        <p:spPr>
          <a:xfrm>
            <a:off x="2648051" y="6512802"/>
            <a:ext cx="3096126" cy="338554"/>
          </a:xfrm>
          <a:prstGeom prst="rect">
            <a:avLst/>
          </a:prstGeom>
          <a:noFill/>
        </p:spPr>
        <p:txBody>
          <a:bodyPr wrap="square" rtlCol="0">
            <a:spAutoFit/>
          </a:bodyPr>
          <a:lstStyle/>
          <a:p>
            <a:r>
              <a:rPr lang="nl-BE" sz="1600" dirty="0">
                <a:solidFill>
                  <a:schemeClr val="bg2">
                    <a:lumMod val="50000"/>
                  </a:schemeClr>
                </a:solidFill>
              </a:rPr>
              <a:t>Image by Flickr - Wayne S. Grazio</a:t>
            </a:r>
          </a:p>
        </p:txBody>
      </p:sp>
    </p:spTree>
    <p:extLst>
      <p:ext uri="{BB962C8B-B14F-4D97-AF65-F5344CB8AC3E}">
        <p14:creationId xmlns:p14="http://schemas.microsoft.com/office/powerpoint/2010/main" val="3525202132"/>
      </p:ext>
    </p:extLst>
  </p:cSld>
  <p:clrMapOvr>
    <a:masterClrMapping/>
  </p:clrMapOvr>
  <mc:AlternateContent xmlns:mc="http://schemas.openxmlformats.org/markup-compatibility/2006" xmlns:p14="http://schemas.microsoft.com/office/powerpoint/2010/main">
    <mc:Choice Requires="p14">
      <p:transition spd="slow" p14:dur="2000" advTm="12876"/>
    </mc:Choice>
    <mc:Fallback xmlns="">
      <p:transition spd="slow" advTm="1287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055D72B-7F10-024A-9D07-5B7C395BA82D}"/>
              </a:ext>
            </a:extLst>
          </p:cNvPr>
          <p:cNvSpPr>
            <a:spLocks noGrp="1"/>
          </p:cNvSpPr>
          <p:nvPr>
            <p:ph type="title"/>
          </p:nvPr>
        </p:nvSpPr>
        <p:spPr/>
        <p:txBody>
          <a:bodyPr/>
          <a:lstStyle/>
          <a:p>
            <a:pPr algn="ctr"/>
            <a:r>
              <a:rPr lang="nl-BE" dirty="0">
                <a:solidFill>
                  <a:schemeClr val="tx1">
                    <a:lumMod val="75000"/>
                    <a:lumOff val="25000"/>
                  </a:schemeClr>
                </a:solidFill>
              </a:rPr>
              <a:t>Soziale Unterstützung</a:t>
            </a:r>
          </a:p>
        </p:txBody>
      </p:sp>
      <p:pic>
        <p:nvPicPr>
          <p:cNvPr id="12" name="Afbeelding 11">
            <a:extLst>
              <a:ext uri="{FF2B5EF4-FFF2-40B4-BE49-F238E27FC236}">
                <a16:creationId xmlns:a16="http://schemas.microsoft.com/office/drawing/2014/main" id="{537A2E72-2221-ED49-8CA6-87C36695FAC9}"/>
              </a:ext>
            </a:extLst>
          </p:cNvPr>
          <p:cNvPicPr>
            <a:picLocks noChangeAspect="1"/>
          </p:cNvPicPr>
          <p:nvPr/>
        </p:nvPicPr>
        <p:blipFill>
          <a:blip r:embed="rId3"/>
          <a:stretch>
            <a:fillRect/>
          </a:stretch>
        </p:blipFill>
        <p:spPr>
          <a:xfrm>
            <a:off x="1190270" y="-8414"/>
            <a:ext cx="2072640" cy="2072640"/>
          </a:xfrm>
          <a:prstGeom prst="rect">
            <a:avLst/>
          </a:prstGeom>
        </p:spPr>
      </p:pic>
      <p:sp>
        <p:nvSpPr>
          <p:cNvPr id="6" name="Tekstvak 6">
            <a:extLst>
              <a:ext uri="{FF2B5EF4-FFF2-40B4-BE49-F238E27FC236}">
                <a16:creationId xmlns:a16="http://schemas.microsoft.com/office/drawing/2014/main" id="{FAFA3DA3-677B-82B1-562A-88C80CEE5B97}"/>
              </a:ext>
            </a:extLst>
          </p:cNvPr>
          <p:cNvSpPr txBox="1"/>
          <p:nvPr/>
        </p:nvSpPr>
        <p:spPr>
          <a:xfrm>
            <a:off x="2521057" y="6472823"/>
            <a:ext cx="3409616" cy="338554"/>
          </a:xfrm>
          <a:prstGeom prst="rect">
            <a:avLst/>
          </a:prstGeom>
          <a:noFill/>
        </p:spPr>
        <p:txBody>
          <a:bodyPr wrap="square" rtlCol="0">
            <a:spAutoFit/>
          </a:bodyPr>
          <a:lstStyle/>
          <a:p>
            <a:r>
              <a:rPr lang="nl-BE" sz="1600" dirty="0">
                <a:solidFill>
                  <a:schemeClr val="bg2">
                    <a:lumMod val="50000"/>
                  </a:schemeClr>
                </a:solidFill>
              </a:rPr>
              <a:t>Image by Kelly van de Ven via Pixabay</a:t>
            </a:r>
          </a:p>
        </p:txBody>
      </p:sp>
      <p:pic>
        <p:nvPicPr>
          <p:cNvPr id="7" name="Afbeelding 4" descr="Afbeelding met persoon, koken, restaurant, eettafel&#10;&#10;Automatisch gegenereerde beschrijving">
            <a:extLst>
              <a:ext uri="{FF2B5EF4-FFF2-40B4-BE49-F238E27FC236}">
                <a16:creationId xmlns:a16="http://schemas.microsoft.com/office/drawing/2014/main" id="{381829BE-B1F4-0AC5-6C68-14C286F56215}"/>
              </a:ext>
            </a:extLst>
          </p:cNvPr>
          <p:cNvPicPr>
            <a:picLocks noChangeAspect="1"/>
          </p:cNvPicPr>
          <p:nvPr/>
        </p:nvPicPr>
        <p:blipFill>
          <a:blip r:embed="rId4"/>
          <a:stretch>
            <a:fillRect/>
          </a:stretch>
        </p:blipFill>
        <p:spPr>
          <a:xfrm>
            <a:off x="2629682" y="1911135"/>
            <a:ext cx="6601982" cy="4401321"/>
          </a:xfrm>
          <a:prstGeom prst="rect">
            <a:avLst/>
          </a:prstGeom>
        </p:spPr>
      </p:pic>
    </p:spTree>
    <p:extLst>
      <p:ext uri="{BB962C8B-B14F-4D97-AF65-F5344CB8AC3E}">
        <p14:creationId xmlns:p14="http://schemas.microsoft.com/office/powerpoint/2010/main" val="3849245714"/>
      </p:ext>
    </p:extLst>
  </p:cSld>
  <p:clrMapOvr>
    <a:masterClrMapping/>
  </p:clrMapOvr>
  <mc:AlternateContent xmlns:mc="http://schemas.openxmlformats.org/markup-compatibility/2006" xmlns:p14="http://schemas.microsoft.com/office/powerpoint/2010/main">
    <mc:Choice Requires="p14">
      <p:transition spd="slow" p14:dur="2000" advTm="10682"/>
    </mc:Choice>
    <mc:Fallback xmlns="">
      <p:transition spd="slow" advTm="1068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Afbeelding 8" descr="Afbeelding met gebouw, buitenshuis, grond, persoon&#10;&#10;Automatisch gegenereerde beschrijving">
            <a:extLst>
              <a:ext uri="{FF2B5EF4-FFF2-40B4-BE49-F238E27FC236}">
                <a16:creationId xmlns:a16="http://schemas.microsoft.com/office/drawing/2014/main" id="{9CDDAC28-325B-E73F-2C01-1C159E9CF320}"/>
              </a:ext>
            </a:extLst>
          </p:cNvPr>
          <p:cNvPicPr>
            <a:picLocks noChangeAspect="1"/>
          </p:cNvPicPr>
          <p:nvPr/>
        </p:nvPicPr>
        <p:blipFill rotWithShape="1">
          <a:blip r:embed="rId3"/>
          <a:srcRect l="19483" r="41796" b="1"/>
          <a:stretch/>
        </p:blipFill>
        <p:spPr>
          <a:xfrm>
            <a:off x="196397" y="171716"/>
            <a:ext cx="3793268" cy="6514565"/>
          </a:xfrm>
          <a:prstGeom prst="rect">
            <a:avLst/>
          </a:prstGeom>
        </p:spPr>
      </p:pic>
      <p:pic>
        <p:nvPicPr>
          <p:cNvPr id="8" name="Picture 2" descr="Six Kaibigans (friends) | Six elderly Filipino men share a b… | Flickr">
            <a:extLst>
              <a:ext uri="{FF2B5EF4-FFF2-40B4-BE49-F238E27FC236}">
                <a16:creationId xmlns:a16="http://schemas.microsoft.com/office/drawing/2014/main" id="{7292C26C-45C1-E22B-22E2-74A47F484F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034" r="36582" b="-2"/>
          <a:stretch/>
        </p:blipFill>
        <p:spPr bwMode="auto">
          <a:xfrm>
            <a:off x="4184538" y="171716"/>
            <a:ext cx="3822924" cy="651456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persoon, koken, restaurant, eettafel&#10;&#10;Automatisch gegenereerde beschrijving">
            <a:extLst>
              <a:ext uri="{FF2B5EF4-FFF2-40B4-BE49-F238E27FC236}">
                <a16:creationId xmlns:a16="http://schemas.microsoft.com/office/drawing/2014/main" id="{381829BE-B1F4-0AC5-6C68-14C286F56215}"/>
              </a:ext>
            </a:extLst>
          </p:cNvPr>
          <p:cNvPicPr>
            <a:picLocks noChangeAspect="1"/>
          </p:cNvPicPr>
          <p:nvPr/>
        </p:nvPicPr>
        <p:blipFill rotWithShape="1">
          <a:blip r:embed="rId5"/>
          <a:srcRect l="31166" r="29909"/>
          <a:stretch/>
        </p:blipFill>
        <p:spPr>
          <a:xfrm>
            <a:off x="8188032" y="171716"/>
            <a:ext cx="3799007" cy="6514565"/>
          </a:xfrm>
          <a:prstGeom prst="rect">
            <a:avLst/>
          </a:prstGeom>
        </p:spPr>
      </p:pic>
      <p:sp>
        <p:nvSpPr>
          <p:cNvPr id="11" name="Rechthoek 10">
            <a:extLst>
              <a:ext uri="{FF2B5EF4-FFF2-40B4-BE49-F238E27FC236}">
                <a16:creationId xmlns:a16="http://schemas.microsoft.com/office/drawing/2014/main" id="{377C188F-0714-14D6-7631-90FCE1C818EB}"/>
              </a:ext>
            </a:extLst>
          </p:cNvPr>
          <p:cNvSpPr/>
          <p:nvPr/>
        </p:nvSpPr>
        <p:spPr>
          <a:xfrm>
            <a:off x="3160295" y="5213684"/>
            <a:ext cx="5855368" cy="1171074"/>
          </a:xfrm>
          <a:prstGeom prst="rect">
            <a:avLst/>
          </a:prstGeom>
          <a:solidFill>
            <a:schemeClr val="tx1">
              <a:lumMod val="65000"/>
              <a:lumOff val="3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dirty="0">
                <a:latin typeface="+mj-lt"/>
              </a:rPr>
              <a:t>Soziale Bedürfnisse</a:t>
            </a:r>
          </a:p>
        </p:txBody>
      </p:sp>
    </p:spTree>
    <p:extLst>
      <p:ext uri="{BB962C8B-B14F-4D97-AF65-F5344CB8AC3E}">
        <p14:creationId xmlns:p14="http://schemas.microsoft.com/office/powerpoint/2010/main" val="974522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055D72B-7F10-024A-9D07-5B7C395BA82D}"/>
              </a:ext>
            </a:extLst>
          </p:cNvPr>
          <p:cNvSpPr>
            <a:spLocks noGrp="1"/>
          </p:cNvSpPr>
          <p:nvPr>
            <p:ph type="title"/>
          </p:nvPr>
        </p:nvSpPr>
        <p:spPr/>
        <p:txBody>
          <a:bodyPr/>
          <a:lstStyle/>
          <a:p>
            <a:pPr algn="ctr"/>
            <a:r>
              <a:rPr lang="nl-BE" dirty="0">
                <a:solidFill>
                  <a:schemeClr val="tx1">
                    <a:lumMod val="75000"/>
                    <a:lumOff val="25000"/>
                  </a:schemeClr>
                </a:solidFill>
              </a:rPr>
              <a:t>Sinnbedürfnisse</a:t>
            </a:r>
          </a:p>
        </p:txBody>
      </p:sp>
      <p:sp>
        <p:nvSpPr>
          <p:cNvPr id="7" name="Tekstvak 6">
            <a:extLst>
              <a:ext uri="{FF2B5EF4-FFF2-40B4-BE49-F238E27FC236}">
                <a16:creationId xmlns:a16="http://schemas.microsoft.com/office/drawing/2014/main" id="{E7E796E6-8306-3549-AA63-B8678A22C1E3}"/>
              </a:ext>
            </a:extLst>
          </p:cNvPr>
          <p:cNvSpPr txBox="1"/>
          <p:nvPr/>
        </p:nvSpPr>
        <p:spPr>
          <a:xfrm>
            <a:off x="2575560" y="1905000"/>
            <a:ext cx="5471160" cy="707886"/>
          </a:xfrm>
          <a:prstGeom prst="rect">
            <a:avLst/>
          </a:prstGeom>
          <a:noFill/>
        </p:spPr>
        <p:txBody>
          <a:bodyPr wrap="square" rtlCol="0">
            <a:spAutoFit/>
          </a:bodyPr>
          <a:lstStyle/>
          <a:p>
            <a:r>
              <a:rPr lang="nl-BE" sz="4000" dirty="0">
                <a:solidFill>
                  <a:schemeClr val="tx1">
                    <a:lumMod val="65000"/>
                    <a:lumOff val="35000"/>
                  </a:schemeClr>
                </a:solidFill>
              </a:rPr>
              <a:t>1) Zweck </a:t>
            </a:r>
          </a:p>
        </p:txBody>
      </p:sp>
      <p:sp>
        <p:nvSpPr>
          <p:cNvPr id="9" name="Tekstvak 8">
            <a:extLst>
              <a:ext uri="{FF2B5EF4-FFF2-40B4-BE49-F238E27FC236}">
                <a16:creationId xmlns:a16="http://schemas.microsoft.com/office/drawing/2014/main" id="{A728245B-C930-7C47-8D13-0206970C61E1}"/>
              </a:ext>
            </a:extLst>
          </p:cNvPr>
          <p:cNvSpPr txBox="1"/>
          <p:nvPr/>
        </p:nvSpPr>
        <p:spPr>
          <a:xfrm>
            <a:off x="2575560" y="4394106"/>
            <a:ext cx="4191000" cy="707886"/>
          </a:xfrm>
          <a:prstGeom prst="rect">
            <a:avLst/>
          </a:prstGeom>
          <a:noFill/>
        </p:spPr>
        <p:txBody>
          <a:bodyPr wrap="square" rtlCol="0">
            <a:spAutoFit/>
          </a:bodyPr>
          <a:lstStyle/>
          <a:p>
            <a:r>
              <a:rPr lang="nl-BE" sz="4000" dirty="0">
                <a:solidFill>
                  <a:schemeClr val="tx1">
                    <a:lumMod val="65000"/>
                    <a:lumOff val="35000"/>
                  </a:schemeClr>
                </a:solidFill>
              </a:rPr>
              <a:t>2) Werte </a:t>
            </a:r>
          </a:p>
        </p:txBody>
      </p:sp>
      <p:sp>
        <p:nvSpPr>
          <p:cNvPr id="11" name="Tekstvak 10">
            <a:extLst>
              <a:ext uri="{FF2B5EF4-FFF2-40B4-BE49-F238E27FC236}">
                <a16:creationId xmlns:a16="http://schemas.microsoft.com/office/drawing/2014/main" id="{6A9F3C23-E625-0C4D-8CBC-A07288FD3157}"/>
              </a:ext>
            </a:extLst>
          </p:cNvPr>
          <p:cNvSpPr txBox="1"/>
          <p:nvPr/>
        </p:nvSpPr>
        <p:spPr>
          <a:xfrm>
            <a:off x="8632039" y="2522583"/>
            <a:ext cx="4312919" cy="707886"/>
          </a:xfrm>
          <a:prstGeom prst="rect">
            <a:avLst/>
          </a:prstGeom>
          <a:noFill/>
        </p:spPr>
        <p:txBody>
          <a:bodyPr wrap="square" rtlCol="0">
            <a:spAutoFit/>
          </a:bodyPr>
          <a:lstStyle/>
          <a:p>
            <a:r>
              <a:rPr lang="nl-BE" sz="4000" dirty="0">
                <a:solidFill>
                  <a:schemeClr val="tx1">
                    <a:lumMod val="65000"/>
                    <a:lumOff val="35000"/>
                  </a:schemeClr>
                </a:solidFill>
              </a:rPr>
              <a:t>3) Wirksamkeit</a:t>
            </a:r>
          </a:p>
        </p:txBody>
      </p:sp>
      <p:pic>
        <p:nvPicPr>
          <p:cNvPr id="12" name="Afbeelding 11">
            <a:extLst>
              <a:ext uri="{FF2B5EF4-FFF2-40B4-BE49-F238E27FC236}">
                <a16:creationId xmlns:a16="http://schemas.microsoft.com/office/drawing/2014/main" id="{537A2E72-2221-ED49-8CA6-87C36695FAC9}"/>
              </a:ext>
            </a:extLst>
          </p:cNvPr>
          <p:cNvPicPr>
            <a:picLocks noChangeAspect="1"/>
          </p:cNvPicPr>
          <p:nvPr/>
        </p:nvPicPr>
        <p:blipFill>
          <a:blip r:embed="rId4"/>
          <a:srcRect/>
          <a:stretch/>
        </p:blipFill>
        <p:spPr>
          <a:xfrm rot="20964961">
            <a:off x="182880" y="1286257"/>
            <a:ext cx="2072640" cy="1945372"/>
          </a:xfrm>
          <a:prstGeom prst="rect">
            <a:avLst/>
          </a:prstGeom>
        </p:spPr>
      </p:pic>
      <p:pic>
        <p:nvPicPr>
          <p:cNvPr id="10" name="Afbeelding 9">
            <a:extLst>
              <a:ext uri="{FF2B5EF4-FFF2-40B4-BE49-F238E27FC236}">
                <a16:creationId xmlns:a16="http://schemas.microsoft.com/office/drawing/2014/main" id="{80AC26ED-4F5C-554B-AB63-46DBF8068818}"/>
              </a:ext>
            </a:extLst>
          </p:cNvPr>
          <p:cNvPicPr>
            <a:picLocks noChangeAspect="1"/>
          </p:cNvPicPr>
          <p:nvPr/>
        </p:nvPicPr>
        <p:blipFill>
          <a:blip r:embed="rId4"/>
          <a:srcRect/>
          <a:stretch/>
        </p:blipFill>
        <p:spPr>
          <a:xfrm rot="547314">
            <a:off x="361821" y="3775363"/>
            <a:ext cx="2072640" cy="1945372"/>
          </a:xfrm>
          <a:prstGeom prst="rect">
            <a:avLst/>
          </a:prstGeom>
        </p:spPr>
      </p:pic>
      <p:pic>
        <p:nvPicPr>
          <p:cNvPr id="15" name="Afbeelding 14">
            <a:extLst>
              <a:ext uri="{FF2B5EF4-FFF2-40B4-BE49-F238E27FC236}">
                <a16:creationId xmlns:a16="http://schemas.microsoft.com/office/drawing/2014/main" id="{87C4561F-8522-A247-BA3B-D2150B6330B1}"/>
              </a:ext>
            </a:extLst>
          </p:cNvPr>
          <p:cNvPicPr>
            <a:picLocks noChangeAspect="1"/>
          </p:cNvPicPr>
          <p:nvPr/>
        </p:nvPicPr>
        <p:blipFill>
          <a:blip r:embed="rId4"/>
          <a:srcRect/>
          <a:stretch/>
        </p:blipFill>
        <p:spPr>
          <a:xfrm rot="380744">
            <a:off x="5557950" y="4546098"/>
            <a:ext cx="2072640" cy="1945372"/>
          </a:xfrm>
          <a:prstGeom prst="rect">
            <a:avLst/>
          </a:prstGeom>
        </p:spPr>
      </p:pic>
      <p:pic>
        <p:nvPicPr>
          <p:cNvPr id="16" name="Afbeelding 15">
            <a:extLst>
              <a:ext uri="{FF2B5EF4-FFF2-40B4-BE49-F238E27FC236}">
                <a16:creationId xmlns:a16="http://schemas.microsoft.com/office/drawing/2014/main" id="{55F348D2-17B9-5E4E-A858-1A4D4779F6F5}"/>
              </a:ext>
            </a:extLst>
          </p:cNvPr>
          <p:cNvPicPr>
            <a:picLocks noChangeAspect="1"/>
          </p:cNvPicPr>
          <p:nvPr/>
        </p:nvPicPr>
        <p:blipFill>
          <a:blip r:embed="rId4"/>
          <a:srcRect/>
          <a:stretch/>
        </p:blipFill>
        <p:spPr>
          <a:xfrm rot="21299233">
            <a:off x="6292391" y="1903840"/>
            <a:ext cx="2072640" cy="1945372"/>
          </a:xfrm>
          <a:prstGeom prst="rect">
            <a:avLst/>
          </a:prstGeom>
          <a:scene3d>
            <a:camera prst="perspectiveFront"/>
            <a:lightRig rig="threePt" dir="t"/>
          </a:scene3d>
          <a:sp3d extrusionH="76200">
            <a:extrusionClr>
              <a:srgbClr val="7EA1D3"/>
            </a:extrusionClr>
          </a:sp3d>
        </p:spPr>
      </p:pic>
      <p:sp>
        <p:nvSpPr>
          <p:cNvPr id="17" name="Tekstvak 16">
            <a:extLst>
              <a:ext uri="{FF2B5EF4-FFF2-40B4-BE49-F238E27FC236}">
                <a16:creationId xmlns:a16="http://schemas.microsoft.com/office/drawing/2014/main" id="{E3CB4F78-7CDF-6E45-AA51-7A0FFD9DEA40}"/>
              </a:ext>
            </a:extLst>
          </p:cNvPr>
          <p:cNvSpPr txBox="1"/>
          <p:nvPr/>
        </p:nvSpPr>
        <p:spPr>
          <a:xfrm>
            <a:off x="7879081" y="5164841"/>
            <a:ext cx="4312919" cy="707886"/>
          </a:xfrm>
          <a:prstGeom prst="rect">
            <a:avLst/>
          </a:prstGeom>
          <a:noFill/>
        </p:spPr>
        <p:txBody>
          <a:bodyPr wrap="square" rtlCol="0">
            <a:spAutoFit/>
          </a:bodyPr>
          <a:lstStyle/>
          <a:p>
            <a:r>
              <a:rPr lang="nl-BE" sz="4000" dirty="0">
                <a:solidFill>
                  <a:schemeClr val="tx1">
                    <a:lumMod val="65000"/>
                    <a:lumOff val="35000"/>
                  </a:schemeClr>
                </a:solidFill>
              </a:rPr>
              <a:t>4) Selbstwert</a:t>
            </a:r>
          </a:p>
        </p:txBody>
      </p:sp>
    </p:spTree>
    <p:custDataLst>
      <p:tags r:id="rId1"/>
    </p:custDataLst>
    <p:extLst>
      <p:ext uri="{BB962C8B-B14F-4D97-AF65-F5344CB8AC3E}">
        <p14:creationId xmlns:p14="http://schemas.microsoft.com/office/powerpoint/2010/main" val="2031461868"/>
      </p:ext>
    </p:extLst>
  </p:cSld>
  <p:clrMapOvr>
    <a:masterClrMapping/>
  </p:clrMapOvr>
  <mc:AlternateContent xmlns:mc="http://schemas.openxmlformats.org/markup-compatibility/2006" xmlns:p14="http://schemas.microsoft.com/office/powerpoint/2010/main">
    <mc:Choice Requires="p14">
      <p:transition spd="slow" p14:dur="2000" advTm="18001"/>
    </mc:Choice>
    <mc:Fallback xmlns="">
      <p:transition spd="slow" advTm="180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055D72B-7F10-024A-9D07-5B7C395BA82D}"/>
              </a:ext>
            </a:extLst>
          </p:cNvPr>
          <p:cNvSpPr>
            <a:spLocks noGrp="1"/>
          </p:cNvSpPr>
          <p:nvPr>
            <p:ph type="title"/>
          </p:nvPr>
        </p:nvSpPr>
        <p:spPr/>
        <p:txBody>
          <a:bodyPr/>
          <a:lstStyle/>
          <a:p>
            <a:pPr algn="ctr"/>
            <a:r>
              <a:rPr lang="nl-BE" dirty="0">
                <a:solidFill>
                  <a:schemeClr val="tx1">
                    <a:lumMod val="75000"/>
                    <a:lumOff val="25000"/>
                  </a:schemeClr>
                </a:solidFill>
              </a:rPr>
              <a:t>Zweck</a:t>
            </a:r>
          </a:p>
        </p:txBody>
      </p:sp>
      <p:pic>
        <p:nvPicPr>
          <p:cNvPr id="12" name="Afbeelding 11">
            <a:extLst>
              <a:ext uri="{FF2B5EF4-FFF2-40B4-BE49-F238E27FC236}">
                <a16:creationId xmlns:a16="http://schemas.microsoft.com/office/drawing/2014/main" id="{537A2E72-2221-ED49-8CA6-87C36695FAC9}"/>
              </a:ext>
            </a:extLst>
          </p:cNvPr>
          <p:cNvPicPr>
            <a:picLocks noChangeAspect="1"/>
          </p:cNvPicPr>
          <p:nvPr/>
        </p:nvPicPr>
        <p:blipFill>
          <a:blip r:embed="rId3"/>
          <a:srcRect/>
          <a:stretch/>
        </p:blipFill>
        <p:spPr>
          <a:xfrm>
            <a:off x="3072151" y="204430"/>
            <a:ext cx="1348514" cy="1265710"/>
          </a:xfrm>
          <a:prstGeom prst="rect">
            <a:avLst/>
          </a:prstGeom>
        </p:spPr>
      </p:pic>
      <p:pic>
        <p:nvPicPr>
          <p:cNvPr id="6" name="Afbeelding 4" descr="Afbeelding met gras, hemel, buitenshuis, sport&#10;&#10;Automatisch gegenereerde beschrijving">
            <a:extLst>
              <a:ext uri="{FF2B5EF4-FFF2-40B4-BE49-F238E27FC236}">
                <a16:creationId xmlns:a16="http://schemas.microsoft.com/office/drawing/2014/main" id="{5E3438FE-9DB8-9EC5-9122-85BAFCE304F4}"/>
              </a:ext>
            </a:extLst>
          </p:cNvPr>
          <p:cNvPicPr>
            <a:picLocks noChangeAspect="1"/>
          </p:cNvPicPr>
          <p:nvPr/>
        </p:nvPicPr>
        <p:blipFill>
          <a:blip r:embed="rId4">
            <a:grayscl/>
          </a:blip>
          <a:stretch>
            <a:fillRect/>
          </a:stretch>
        </p:blipFill>
        <p:spPr>
          <a:xfrm>
            <a:off x="2701089" y="1782463"/>
            <a:ext cx="6789821" cy="4554837"/>
          </a:xfrm>
          <a:prstGeom prst="rect">
            <a:avLst/>
          </a:prstGeom>
        </p:spPr>
      </p:pic>
      <p:sp>
        <p:nvSpPr>
          <p:cNvPr id="7" name="Tekstvak 6">
            <a:extLst>
              <a:ext uri="{FF2B5EF4-FFF2-40B4-BE49-F238E27FC236}">
                <a16:creationId xmlns:a16="http://schemas.microsoft.com/office/drawing/2014/main" id="{AAE0A2DC-B428-86CE-095C-D5D0341B800B}"/>
              </a:ext>
            </a:extLst>
          </p:cNvPr>
          <p:cNvSpPr txBox="1"/>
          <p:nvPr/>
        </p:nvSpPr>
        <p:spPr>
          <a:xfrm>
            <a:off x="2686383" y="6337300"/>
            <a:ext cx="3409616" cy="338554"/>
          </a:xfrm>
          <a:prstGeom prst="rect">
            <a:avLst/>
          </a:prstGeom>
          <a:noFill/>
        </p:spPr>
        <p:txBody>
          <a:bodyPr wrap="square" rtlCol="0">
            <a:spAutoFit/>
          </a:bodyPr>
          <a:lstStyle/>
          <a:p>
            <a:r>
              <a:rPr lang="nl-BE" sz="1600" dirty="0">
                <a:solidFill>
                  <a:schemeClr val="bg2">
                    <a:lumMod val="50000"/>
                  </a:schemeClr>
                </a:solidFill>
              </a:rPr>
              <a:t>Image by medyator via Pixabay</a:t>
            </a:r>
          </a:p>
        </p:txBody>
      </p:sp>
    </p:spTree>
    <p:extLst>
      <p:ext uri="{BB962C8B-B14F-4D97-AF65-F5344CB8AC3E}">
        <p14:creationId xmlns:p14="http://schemas.microsoft.com/office/powerpoint/2010/main" val="2421342945"/>
      </p:ext>
    </p:extLst>
  </p:cSld>
  <p:clrMapOvr>
    <a:masterClrMapping/>
  </p:clrMapOvr>
  <mc:AlternateContent xmlns:mc="http://schemas.openxmlformats.org/markup-compatibility/2006" xmlns:p14="http://schemas.microsoft.com/office/powerpoint/2010/main">
    <mc:Choice Requires="p14">
      <p:transition spd="slow" p14:dur="2000" advTm="11065"/>
    </mc:Choice>
    <mc:Fallback xmlns="">
      <p:transition spd="slow" advTm="11065"/>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055D72B-7F10-024A-9D07-5B7C395BA82D}"/>
              </a:ext>
            </a:extLst>
          </p:cNvPr>
          <p:cNvSpPr>
            <a:spLocks noGrp="1"/>
          </p:cNvSpPr>
          <p:nvPr>
            <p:ph type="title"/>
          </p:nvPr>
        </p:nvSpPr>
        <p:spPr/>
        <p:txBody>
          <a:bodyPr/>
          <a:lstStyle/>
          <a:p>
            <a:pPr algn="ctr"/>
            <a:r>
              <a:rPr lang="nl-BE" dirty="0">
                <a:solidFill>
                  <a:schemeClr val="tx1">
                    <a:lumMod val="75000"/>
                    <a:lumOff val="25000"/>
                  </a:schemeClr>
                </a:solidFill>
              </a:rPr>
              <a:t>Werte</a:t>
            </a:r>
          </a:p>
        </p:txBody>
      </p:sp>
      <p:pic>
        <p:nvPicPr>
          <p:cNvPr id="12" name="Afbeelding 11">
            <a:extLst>
              <a:ext uri="{FF2B5EF4-FFF2-40B4-BE49-F238E27FC236}">
                <a16:creationId xmlns:a16="http://schemas.microsoft.com/office/drawing/2014/main" id="{537A2E72-2221-ED49-8CA6-87C36695FAC9}"/>
              </a:ext>
            </a:extLst>
          </p:cNvPr>
          <p:cNvPicPr>
            <a:picLocks noChangeAspect="1"/>
          </p:cNvPicPr>
          <p:nvPr/>
        </p:nvPicPr>
        <p:blipFill>
          <a:blip r:embed="rId3"/>
          <a:srcRect/>
          <a:stretch/>
        </p:blipFill>
        <p:spPr>
          <a:xfrm>
            <a:off x="3072151" y="204430"/>
            <a:ext cx="1348514" cy="1265710"/>
          </a:xfrm>
          <a:prstGeom prst="rect">
            <a:avLst/>
          </a:prstGeom>
        </p:spPr>
      </p:pic>
      <p:pic>
        <p:nvPicPr>
          <p:cNvPr id="7" name="Afbeelding 5" descr="Afbeelding met hemel, buitenshuis, beeldhouwwerk, dag&#10;&#10;Automatisch gegenereerde beschrijving">
            <a:extLst>
              <a:ext uri="{FF2B5EF4-FFF2-40B4-BE49-F238E27FC236}">
                <a16:creationId xmlns:a16="http://schemas.microsoft.com/office/drawing/2014/main" id="{181F523D-B9B7-3827-CB86-1897CD65400E}"/>
              </a:ext>
            </a:extLst>
          </p:cNvPr>
          <p:cNvPicPr>
            <a:picLocks noChangeAspect="1"/>
          </p:cNvPicPr>
          <p:nvPr/>
        </p:nvPicPr>
        <p:blipFill>
          <a:blip r:embed="rId4">
            <a:grayscl/>
          </a:blip>
          <a:stretch>
            <a:fillRect/>
          </a:stretch>
        </p:blipFill>
        <p:spPr>
          <a:xfrm>
            <a:off x="2548689" y="1630835"/>
            <a:ext cx="7094621" cy="4744527"/>
          </a:xfrm>
          <a:prstGeom prst="rect">
            <a:avLst/>
          </a:prstGeom>
        </p:spPr>
      </p:pic>
      <p:sp>
        <p:nvSpPr>
          <p:cNvPr id="8" name="Tekstvak 4">
            <a:extLst>
              <a:ext uri="{FF2B5EF4-FFF2-40B4-BE49-F238E27FC236}">
                <a16:creationId xmlns:a16="http://schemas.microsoft.com/office/drawing/2014/main" id="{16E012F9-DBDC-DA4A-8F5C-D09CE99CEFEA}"/>
              </a:ext>
            </a:extLst>
          </p:cNvPr>
          <p:cNvSpPr txBox="1"/>
          <p:nvPr/>
        </p:nvSpPr>
        <p:spPr>
          <a:xfrm>
            <a:off x="2453439" y="6375362"/>
            <a:ext cx="3240505" cy="338554"/>
          </a:xfrm>
          <a:prstGeom prst="rect">
            <a:avLst/>
          </a:prstGeom>
          <a:noFill/>
        </p:spPr>
        <p:txBody>
          <a:bodyPr wrap="square" rtlCol="0">
            <a:spAutoFit/>
          </a:bodyPr>
          <a:lstStyle/>
          <a:p>
            <a:r>
              <a:rPr lang="nl-BE" sz="1600" dirty="0">
                <a:solidFill>
                  <a:schemeClr val="bg2">
                    <a:lumMod val="50000"/>
                  </a:schemeClr>
                </a:solidFill>
              </a:rPr>
              <a:t>Image by Edward Lich via Pixabay</a:t>
            </a:r>
          </a:p>
        </p:txBody>
      </p:sp>
    </p:spTree>
    <p:extLst>
      <p:ext uri="{BB962C8B-B14F-4D97-AF65-F5344CB8AC3E}">
        <p14:creationId xmlns:p14="http://schemas.microsoft.com/office/powerpoint/2010/main" val="3828210081"/>
      </p:ext>
    </p:extLst>
  </p:cSld>
  <p:clrMapOvr>
    <a:masterClrMapping/>
  </p:clrMapOvr>
  <mc:AlternateContent xmlns:mc="http://schemas.openxmlformats.org/markup-compatibility/2006" xmlns:p14="http://schemas.microsoft.com/office/powerpoint/2010/main">
    <mc:Choice Requires="p14">
      <p:transition spd="slow" p14:dur="2000" advTm="8447"/>
    </mc:Choice>
    <mc:Fallback xmlns="">
      <p:transition spd="slow" advTm="8447"/>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055D72B-7F10-024A-9D07-5B7C395BA82D}"/>
              </a:ext>
            </a:extLst>
          </p:cNvPr>
          <p:cNvSpPr>
            <a:spLocks noGrp="1"/>
          </p:cNvSpPr>
          <p:nvPr>
            <p:ph type="title"/>
          </p:nvPr>
        </p:nvSpPr>
        <p:spPr/>
        <p:txBody>
          <a:bodyPr/>
          <a:lstStyle/>
          <a:p>
            <a:pPr algn="ctr"/>
            <a:r>
              <a:rPr lang="nl-BE" dirty="0">
                <a:solidFill>
                  <a:schemeClr val="tx1">
                    <a:lumMod val="75000"/>
                    <a:lumOff val="25000"/>
                  </a:schemeClr>
                </a:solidFill>
              </a:rPr>
              <a:t>Wirksamkeit</a:t>
            </a:r>
          </a:p>
        </p:txBody>
      </p:sp>
      <p:pic>
        <p:nvPicPr>
          <p:cNvPr id="12" name="Afbeelding 11">
            <a:extLst>
              <a:ext uri="{FF2B5EF4-FFF2-40B4-BE49-F238E27FC236}">
                <a16:creationId xmlns:a16="http://schemas.microsoft.com/office/drawing/2014/main" id="{537A2E72-2221-ED49-8CA6-87C36695FAC9}"/>
              </a:ext>
            </a:extLst>
          </p:cNvPr>
          <p:cNvPicPr>
            <a:picLocks noChangeAspect="1"/>
          </p:cNvPicPr>
          <p:nvPr/>
        </p:nvPicPr>
        <p:blipFill>
          <a:blip r:embed="rId3"/>
          <a:srcRect/>
          <a:stretch/>
        </p:blipFill>
        <p:spPr>
          <a:xfrm>
            <a:off x="3072151" y="204430"/>
            <a:ext cx="1348514" cy="1265710"/>
          </a:xfrm>
          <a:prstGeom prst="rect">
            <a:avLst/>
          </a:prstGeom>
        </p:spPr>
      </p:pic>
      <p:pic>
        <p:nvPicPr>
          <p:cNvPr id="7" name="Afbeelding 5" descr="Afbeelding met persoon, overdekt, plant, dichtbij&#10;&#10;Automatisch gegenereerde beschrijving">
            <a:extLst>
              <a:ext uri="{FF2B5EF4-FFF2-40B4-BE49-F238E27FC236}">
                <a16:creationId xmlns:a16="http://schemas.microsoft.com/office/drawing/2014/main" id="{8C645AB5-F2A7-62A8-F4EC-70C1DAA7E90F}"/>
              </a:ext>
            </a:extLst>
          </p:cNvPr>
          <p:cNvPicPr>
            <a:picLocks noChangeAspect="1"/>
          </p:cNvPicPr>
          <p:nvPr/>
        </p:nvPicPr>
        <p:blipFill>
          <a:blip r:embed="rId4">
            <a:grayscl/>
          </a:blip>
          <a:stretch>
            <a:fillRect/>
          </a:stretch>
        </p:blipFill>
        <p:spPr>
          <a:xfrm>
            <a:off x="2391690" y="1612900"/>
            <a:ext cx="7543800" cy="4899902"/>
          </a:xfrm>
          <a:prstGeom prst="rect">
            <a:avLst/>
          </a:prstGeom>
        </p:spPr>
      </p:pic>
      <p:sp>
        <p:nvSpPr>
          <p:cNvPr id="8" name="Tekstvak 4">
            <a:extLst>
              <a:ext uri="{FF2B5EF4-FFF2-40B4-BE49-F238E27FC236}">
                <a16:creationId xmlns:a16="http://schemas.microsoft.com/office/drawing/2014/main" id="{89BBB1EA-FB22-E44A-8BA2-37C00FACEC61}"/>
              </a:ext>
            </a:extLst>
          </p:cNvPr>
          <p:cNvSpPr txBox="1"/>
          <p:nvPr/>
        </p:nvSpPr>
        <p:spPr>
          <a:xfrm>
            <a:off x="2391690" y="6519446"/>
            <a:ext cx="3467100" cy="338554"/>
          </a:xfrm>
          <a:prstGeom prst="rect">
            <a:avLst/>
          </a:prstGeom>
          <a:noFill/>
        </p:spPr>
        <p:txBody>
          <a:bodyPr wrap="square" rtlCol="0">
            <a:spAutoFit/>
          </a:bodyPr>
          <a:lstStyle/>
          <a:p>
            <a:r>
              <a:rPr lang="nl-BE" sz="1600" dirty="0">
                <a:solidFill>
                  <a:schemeClr val="bg2">
                    <a:lumMod val="50000"/>
                  </a:schemeClr>
                </a:solidFill>
              </a:rPr>
              <a:t>Image by Manfred Richter via Pixabay</a:t>
            </a:r>
          </a:p>
        </p:txBody>
      </p:sp>
    </p:spTree>
    <p:extLst>
      <p:ext uri="{BB962C8B-B14F-4D97-AF65-F5344CB8AC3E}">
        <p14:creationId xmlns:p14="http://schemas.microsoft.com/office/powerpoint/2010/main" val="2340658861"/>
      </p:ext>
    </p:extLst>
  </p:cSld>
  <p:clrMapOvr>
    <a:masterClrMapping/>
  </p:clrMapOvr>
  <mc:AlternateContent xmlns:mc="http://schemas.openxmlformats.org/markup-compatibility/2006" xmlns:p14="http://schemas.microsoft.com/office/powerpoint/2010/main">
    <mc:Choice Requires="p14">
      <p:transition spd="slow" p14:dur="2000" advTm="12671"/>
    </mc:Choice>
    <mc:Fallback xmlns="">
      <p:transition spd="slow" advTm="12671"/>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055D72B-7F10-024A-9D07-5B7C395BA82D}"/>
              </a:ext>
            </a:extLst>
          </p:cNvPr>
          <p:cNvSpPr>
            <a:spLocks noGrp="1"/>
          </p:cNvSpPr>
          <p:nvPr>
            <p:ph type="title"/>
          </p:nvPr>
        </p:nvSpPr>
        <p:spPr/>
        <p:txBody>
          <a:bodyPr/>
          <a:lstStyle/>
          <a:p>
            <a:pPr algn="ctr"/>
            <a:r>
              <a:rPr lang="nl-BE" dirty="0">
                <a:solidFill>
                  <a:schemeClr val="tx1">
                    <a:lumMod val="75000"/>
                    <a:lumOff val="25000"/>
                  </a:schemeClr>
                </a:solidFill>
              </a:rPr>
              <a:t>Selbstwert</a:t>
            </a:r>
          </a:p>
        </p:txBody>
      </p:sp>
      <p:pic>
        <p:nvPicPr>
          <p:cNvPr id="12" name="Afbeelding 11">
            <a:extLst>
              <a:ext uri="{FF2B5EF4-FFF2-40B4-BE49-F238E27FC236}">
                <a16:creationId xmlns:a16="http://schemas.microsoft.com/office/drawing/2014/main" id="{537A2E72-2221-ED49-8CA6-87C36695FAC9}"/>
              </a:ext>
            </a:extLst>
          </p:cNvPr>
          <p:cNvPicPr>
            <a:picLocks noChangeAspect="1"/>
          </p:cNvPicPr>
          <p:nvPr/>
        </p:nvPicPr>
        <p:blipFill>
          <a:blip r:embed="rId3"/>
          <a:srcRect/>
          <a:stretch/>
        </p:blipFill>
        <p:spPr>
          <a:xfrm>
            <a:off x="3072151" y="204430"/>
            <a:ext cx="1348514" cy="1265710"/>
          </a:xfrm>
          <a:prstGeom prst="rect">
            <a:avLst/>
          </a:prstGeom>
        </p:spPr>
      </p:pic>
      <p:pic>
        <p:nvPicPr>
          <p:cNvPr id="6" name="Afbeelding 4" descr="Afbeelding met zonsondergang, buitenshuis, hemel, strand&#10;&#10;Automatisch gegenereerde beschrijving">
            <a:extLst>
              <a:ext uri="{FF2B5EF4-FFF2-40B4-BE49-F238E27FC236}">
                <a16:creationId xmlns:a16="http://schemas.microsoft.com/office/drawing/2014/main" id="{A8435A0D-144E-E2E2-11E1-F87CDBC9E4FC}"/>
              </a:ext>
            </a:extLst>
          </p:cNvPr>
          <p:cNvPicPr>
            <a:picLocks noChangeAspect="1"/>
          </p:cNvPicPr>
          <p:nvPr/>
        </p:nvPicPr>
        <p:blipFill>
          <a:blip r:embed="rId4">
            <a:grayscl/>
          </a:blip>
          <a:stretch>
            <a:fillRect/>
          </a:stretch>
        </p:blipFill>
        <p:spPr>
          <a:xfrm>
            <a:off x="2474475" y="1565442"/>
            <a:ext cx="7243050" cy="4670258"/>
          </a:xfrm>
          <a:prstGeom prst="rect">
            <a:avLst/>
          </a:prstGeom>
        </p:spPr>
      </p:pic>
      <p:sp>
        <p:nvSpPr>
          <p:cNvPr id="7" name="Tekstvak 5">
            <a:extLst>
              <a:ext uri="{FF2B5EF4-FFF2-40B4-BE49-F238E27FC236}">
                <a16:creationId xmlns:a16="http://schemas.microsoft.com/office/drawing/2014/main" id="{E3FA4080-5194-9A20-2AE6-E7A48380D7C4}"/>
              </a:ext>
            </a:extLst>
          </p:cNvPr>
          <p:cNvSpPr txBox="1"/>
          <p:nvPr/>
        </p:nvSpPr>
        <p:spPr>
          <a:xfrm>
            <a:off x="2400300" y="6235700"/>
            <a:ext cx="3467100" cy="338554"/>
          </a:xfrm>
          <a:prstGeom prst="rect">
            <a:avLst/>
          </a:prstGeom>
          <a:noFill/>
        </p:spPr>
        <p:txBody>
          <a:bodyPr wrap="square" rtlCol="0">
            <a:spAutoFit/>
          </a:bodyPr>
          <a:lstStyle/>
          <a:p>
            <a:r>
              <a:rPr lang="nl-BE" sz="1600" dirty="0">
                <a:solidFill>
                  <a:schemeClr val="bg2">
                    <a:lumMod val="50000"/>
                  </a:schemeClr>
                </a:solidFill>
              </a:rPr>
              <a:t>Image by Gerd Altmann via Pixabay</a:t>
            </a:r>
          </a:p>
        </p:txBody>
      </p:sp>
    </p:spTree>
    <p:extLst>
      <p:ext uri="{BB962C8B-B14F-4D97-AF65-F5344CB8AC3E}">
        <p14:creationId xmlns:p14="http://schemas.microsoft.com/office/powerpoint/2010/main" val="1979282380"/>
      </p:ext>
    </p:extLst>
  </p:cSld>
  <p:clrMapOvr>
    <a:masterClrMapping/>
  </p:clrMapOvr>
  <mc:AlternateContent xmlns:mc="http://schemas.openxmlformats.org/markup-compatibility/2006" xmlns:p14="http://schemas.microsoft.com/office/powerpoint/2010/main">
    <mc:Choice Requires="p14">
      <p:transition spd="slow" p14:dur="2000" advTm="12130"/>
    </mc:Choice>
    <mc:Fallback xmlns="">
      <p:transition spd="slow" advTm="1213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gras, hemel, buitenshuis, sport&#10;&#10;Automatisch gegenereerde beschrijving">
            <a:extLst>
              <a:ext uri="{FF2B5EF4-FFF2-40B4-BE49-F238E27FC236}">
                <a16:creationId xmlns:a16="http://schemas.microsoft.com/office/drawing/2014/main" id="{8F122499-37F0-2579-9DC9-E1A559655E25}"/>
              </a:ext>
            </a:extLst>
          </p:cNvPr>
          <p:cNvPicPr>
            <a:picLocks noChangeAspect="1"/>
          </p:cNvPicPr>
          <p:nvPr/>
        </p:nvPicPr>
        <p:blipFill>
          <a:blip r:embed="rId3">
            <a:grayscl/>
          </a:blip>
          <a:stretch>
            <a:fillRect/>
          </a:stretch>
        </p:blipFill>
        <p:spPr>
          <a:xfrm>
            <a:off x="4038600" y="1054100"/>
            <a:ext cx="3532188" cy="2349500"/>
          </a:xfrm>
          <a:prstGeom prst="rect">
            <a:avLst/>
          </a:prstGeom>
        </p:spPr>
      </p:pic>
      <p:pic>
        <p:nvPicPr>
          <p:cNvPr id="7" name="Afbeelding 6" descr="Afbeelding met persoon, overdekt, plant, dichtbij&#10;&#10;Automatisch gegenereerde beschrijving">
            <a:extLst>
              <a:ext uri="{FF2B5EF4-FFF2-40B4-BE49-F238E27FC236}">
                <a16:creationId xmlns:a16="http://schemas.microsoft.com/office/drawing/2014/main" id="{F4C476FB-262D-EF2A-8314-581C6AE81608}"/>
              </a:ext>
            </a:extLst>
          </p:cNvPr>
          <p:cNvPicPr>
            <a:picLocks noChangeAspect="1"/>
          </p:cNvPicPr>
          <p:nvPr/>
        </p:nvPicPr>
        <p:blipFill>
          <a:blip r:embed="rId4">
            <a:grayscl/>
          </a:blip>
          <a:stretch>
            <a:fillRect/>
          </a:stretch>
        </p:blipFill>
        <p:spPr>
          <a:xfrm>
            <a:off x="4038600" y="3460750"/>
            <a:ext cx="3532188" cy="2335213"/>
          </a:xfrm>
          <a:prstGeom prst="rect">
            <a:avLst/>
          </a:prstGeom>
        </p:spPr>
      </p:pic>
      <p:pic>
        <p:nvPicPr>
          <p:cNvPr id="8" name="Afbeelding 7" descr="Afbeelding met zonsondergang, buitenshuis, hemel, strand&#10;&#10;Automatisch gegenereerde beschrijving">
            <a:extLst>
              <a:ext uri="{FF2B5EF4-FFF2-40B4-BE49-F238E27FC236}">
                <a16:creationId xmlns:a16="http://schemas.microsoft.com/office/drawing/2014/main" id="{95C1B708-C8AB-9939-9903-96667434FA98}"/>
              </a:ext>
            </a:extLst>
          </p:cNvPr>
          <p:cNvPicPr>
            <a:picLocks noChangeAspect="1"/>
          </p:cNvPicPr>
          <p:nvPr/>
        </p:nvPicPr>
        <p:blipFill>
          <a:blip r:embed="rId5">
            <a:grayscl/>
          </a:blip>
          <a:stretch>
            <a:fillRect/>
          </a:stretch>
        </p:blipFill>
        <p:spPr>
          <a:xfrm>
            <a:off x="7629525" y="1054100"/>
            <a:ext cx="3595688" cy="2298700"/>
          </a:xfrm>
          <a:prstGeom prst="rect">
            <a:avLst/>
          </a:prstGeom>
        </p:spPr>
      </p:pic>
      <p:pic>
        <p:nvPicPr>
          <p:cNvPr id="6" name="Afbeelding 5" descr="Afbeelding met hemel, buitenshuis, beeldhouwwerk, dag&#10;&#10;Automatisch gegenereerde beschrijving">
            <a:extLst>
              <a:ext uri="{FF2B5EF4-FFF2-40B4-BE49-F238E27FC236}">
                <a16:creationId xmlns:a16="http://schemas.microsoft.com/office/drawing/2014/main" id="{A32978D2-3DB1-B2C0-E3E9-825D85FB4071}"/>
              </a:ext>
            </a:extLst>
          </p:cNvPr>
          <p:cNvPicPr>
            <a:picLocks noChangeAspect="1"/>
          </p:cNvPicPr>
          <p:nvPr/>
        </p:nvPicPr>
        <p:blipFill>
          <a:blip r:embed="rId6">
            <a:grayscl/>
          </a:blip>
          <a:stretch>
            <a:fillRect/>
          </a:stretch>
        </p:blipFill>
        <p:spPr>
          <a:xfrm>
            <a:off x="7629525" y="3411538"/>
            <a:ext cx="3595688" cy="2386013"/>
          </a:xfrm>
          <a:prstGeom prst="rect">
            <a:avLst/>
          </a:prstGeom>
        </p:spPr>
      </p:pic>
      <p:sp>
        <p:nvSpPr>
          <p:cNvPr id="4" name="Titel 1">
            <a:extLst>
              <a:ext uri="{FF2B5EF4-FFF2-40B4-BE49-F238E27FC236}">
                <a16:creationId xmlns:a16="http://schemas.microsoft.com/office/drawing/2014/main" id="{B055D72B-7F10-024A-9D07-5B7C395BA82D}"/>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dirty="0">
                <a:solidFill>
                  <a:schemeClr val="bg1"/>
                </a:solidFill>
                <a:latin typeface="+mj-lt"/>
                <a:ea typeface="+mj-ea"/>
                <a:cs typeface="+mj-cs"/>
              </a:rPr>
              <a:t>Sinn-</a:t>
            </a:r>
            <a:r>
              <a:rPr lang="en-US" sz="2600" kern="1200" dirty="0" err="1">
                <a:solidFill>
                  <a:schemeClr val="bg1"/>
                </a:solidFill>
                <a:latin typeface="+mj-lt"/>
                <a:ea typeface="+mj-ea"/>
                <a:cs typeface="+mj-cs"/>
              </a:rPr>
              <a:t>bedürfnisse</a:t>
            </a:r>
            <a:endParaRPr lang="en-US" sz="2600" kern="1200" dirty="0">
              <a:solidFill>
                <a:schemeClr val="bg1"/>
              </a:solidFill>
              <a:latin typeface="+mj-lt"/>
              <a:ea typeface="+mj-ea"/>
              <a:cs typeface="+mj-cs"/>
            </a:endParaRPr>
          </a:p>
        </p:txBody>
      </p:sp>
    </p:spTree>
    <p:extLst>
      <p:ext uri="{BB962C8B-B14F-4D97-AF65-F5344CB8AC3E}">
        <p14:creationId xmlns:p14="http://schemas.microsoft.com/office/powerpoint/2010/main" val="805177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2391084C-399B-494E-881C-0DDAA8B3D57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800" b="0" i="0" u="none" strike="noStrike" cap="none" normalizeH="0" baseline="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1800" b="0" i="0" u="none" strike="noStrike" cap="none" normalizeH="0" baseline="0">
              <a:ln>
                <a:noFill/>
              </a:ln>
              <a:solidFill>
                <a:schemeClr val="tx1"/>
              </a:solidFill>
              <a:effectLst/>
              <a:latin typeface="Arial" panose="020B0604020202020204" pitchFamily="34" charset="0"/>
            </a:endParaRPr>
          </a:p>
        </p:txBody>
      </p:sp>
      <p:sp>
        <p:nvSpPr>
          <p:cNvPr id="20" name="Ondertitel 2">
            <a:extLst>
              <a:ext uri="{FF2B5EF4-FFF2-40B4-BE49-F238E27FC236}">
                <a16:creationId xmlns:a16="http://schemas.microsoft.com/office/drawing/2014/main" id="{0F1C68BF-48BD-9E48-9789-5A9B6EAF08E6}"/>
              </a:ext>
            </a:extLst>
          </p:cNvPr>
          <p:cNvSpPr txBox="1">
            <a:spLocks/>
          </p:cNvSpPr>
          <p:nvPr/>
        </p:nvSpPr>
        <p:spPr>
          <a:xfrm>
            <a:off x="1318665" y="748514"/>
            <a:ext cx="9144000" cy="16557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4800" dirty="0">
                <a:solidFill>
                  <a:srgbClr val="7EA1D3"/>
                </a:solidFill>
                <a:cs typeface="Calibri"/>
              </a:rPr>
              <a:t>1. Eine </a:t>
            </a:r>
            <a:r>
              <a:rPr lang="en-GB" sz="4800" dirty="0" err="1">
                <a:solidFill>
                  <a:srgbClr val="7EA1D3"/>
                </a:solidFill>
                <a:cs typeface="Calibri"/>
              </a:rPr>
              <a:t>alternde</a:t>
            </a:r>
            <a:r>
              <a:rPr lang="en-GB" sz="4800" dirty="0">
                <a:solidFill>
                  <a:srgbClr val="7EA1D3"/>
                </a:solidFill>
                <a:cs typeface="Calibri"/>
              </a:rPr>
              <a:t> Gesellschaft</a:t>
            </a:r>
          </a:p>
        </p:txBody>
      </p:sp>
      <p:pic>
        <p:nvPicPr>
          <p:cNvPr id="1026" name="Picture 2">
            <a:extLst>
              <a:ext uri="{FF2B5EF4-FFF2-40B4-BE49-F238E27FC236}">
                <a16:creationId xmlns:a16="http://schemas.microsoft.com/office/drawing/2014/main" id="{1DEBC94C-BD71-FF4F-A1AC-59440B5A0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2837849"/>
            <a:ext cx="3978275" cy="40201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F201023-4A79-2942-8D80-A47C45E93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5300" y="2837849"/>
            <a:ext cx="3978275" cy="40201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7368E16-278D-4343-8AA4-FABD499F43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3725" y="2837849"/>
            <a:ext cx="3978275" cy="4020151"/>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BF9A58DC-C220-664F-8562-509AF59AE7FD}"/>
              </a:ext>
            </a:extLst>
          </p:cNvPr>
          <p:cNvSpPr txBox="1"/>
          <p:nvPr/>
        </p:nvSpPr>
        <p:spPr>
          <a:xfrm>
            <a:off x="3003550" y="1765300"/>
            <a:ext cx="6184900" cy="400110"/>
          </a:xfrm>
          <a:prstGeom prst="rect">
            <a:avLst/>
          </a:prstGeom>
          <a:noFill/>
        </p:spPr>
        <p:txBody>
          <a:bodyPr wrap="square" rtlCol="0">
            <a:spAutoFit/>
          </a:bodyPr>
          <a:lstStyle/>
          <a:p>
            <a:r>
              <a:rPr lang="nl-BE" sz="2000" dirty="0"/>
              <a:t>Europäische Bevölkerungspyramide 1950 – 2020 - 2050</a:t>
            </a:r>
          </a:p>
        </p:txBody>
      </p:sp>
    </p:spTree>
    <p:extLst>
      <p:ext uri="{BB962C8B-B14F-4D97-AF65-F5344CB8AC3E}">
        <p14:creationId xmlns:p14="http://schemas.microsoft.com/office/powerpoint/2010/main" val="3693878096"/>
      </p:ext>
    </p:extLst>
  </p:cSld>
  <p:clrMapOvr>
    <a:masterClrMapping/>
  </p:clrMapOvr>
  <mc:AlternateContent xmlns:mc="http://schemas.openxmlformats.org/markup-compatibility/2006" xmlns:p14="http://schemas.microsoft.com/office/powerpoint/2010/main">
    <mc:Choice Requires="p14">
      <p:transition spd="slow" p14:dur="2000" advTm="51652"/>
    </mc:Choice>
    <mc:Fallback xmlns="">
      <p:transition spd="slow" advTm="5165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D8AD3B-1417-4FC3-BC41-0C3B2C905528}"/>
              </a:ext>
            </a:extLst>
          </p:cNvPr>
          <p:cNvSpPr>
            <a:spLocks noGrp="1"/>
          </p:cNvSpPr>
          <p:nvPr>
            <p:ph type="ctrTitle"/>
          </p:nvPr>
        </p:nvSpPr>
        <p:spPr/>
        <p:txBody>
          <a:bodyPr>
            <a:normAutofit fontScale="90000"/>
          </a:bodyPr>
          <a:lstStyle/>
          <a:p>
            <a:r>
              <a:rPr lang="nl-BE" dirty="0"/>
              <a:t>Wie kann zwischen sozialen und sinnerfüllten Bedürfnissen unterschieden werden?</a:t>
            </a:r>
          </a:p>
        </p:txBody>
      </p:sp>
    </p:spTree>
    <p:extLst>
      <p:ext uri="{BB962C8B-B14F-4D97-AF65-F5344CB8AC3E}">
        <p14:creationId xmlns:p14="http://schemas.microsoft.com/office/powerpoint/2010/main" val="1389460659"/>
      </p:ext>
    </p:extLst>
  </p:cSld>
  <p:clrMapOvr>
    <a:masterClrMapping/>
  </p:clrMapOvr>
  <mc:AlternateContent xmlns:mc="http://schemas.openxmlformats.org/markup-compatibility/2006" xmlns:p14="http://schemas.microsoft.com/office/powerpoint/2010/main">
    <mc:Choice Requires="p14">
      <p:transition spd="slow" p14:dur="2000" advTm="7435"/>
    </mc:Choice>
    <mc:Fallback xmlns="">
      <p:transition spd="slow" advTm="7435"/>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apezium 6">
            <a:extLst>
              <a:ext uri="{FF2B5EF4-FFF2-40B4-BE49-F238E27FC236}">
                <a16:creationId xmlns:a16="http://schemas.microsoft.com/office/drawing/2014/main" id="{B1BC40E1-4E69-C5B4-A776-C3D9D541C665}"/>
              </a:ext>
            </a:extLst>
          </p:cNvPr>
          <p:cNvSpPr/>
          <p:nvPr/>
        </p:nvSpPr>
        <p:spPr>
          <a:xfrm>
            <a:off x="2686720" y="2716537"/>
            <a:ext cx="2275904" cy="854449"/>
          </a:xfrm>
          <a:prstGeom prst="trapezoid">
            <a:avLst>
              <a:gd name="adj" fmla="val 69978"/>
            </a:avLst>
          </a:prstGeom>
          <a:solidFill>
            <a:schemeClr val="accent6">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rapezium 7">
            <a:extLst>
              <a:ext uri="{FF2B5EF4-FFF2-40B4-BE49-F238E27FC236}">
                <a16:creationId xmlns:a16="http://schemas.microsoft.com/office/drawing/2014/main" id="{CF308026-1F38-938F-BDB9-B4358DF12EA0}"/>
              </a:ext>
            </a:extLst>
          </p:cNvPr>
          <p:cNvSpPr/>
          <p:nvPr/>
        </p:nvSpPr>
        <p:spPr>
          <a:xfrm>
            <a:off x="685642" y="5807845"/>
            <a:ext cx="6278059" cy="854449"/>
          </a:xfrm>
          <a:prstGeom prst="trapezoid">
            <a:avLst>
              <a:gd name="adj" fmla="val 69978"/>
            </a:avLst>
          </a:prstGeom>
          <a:solidFill>
            <a:schemeClr val="accent6">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rapezium 8">
            <a:extLst>
              <a:ext uri="{FF2B5EF4-FFF2-40B4-BE49-F238E27FC236}">
                <a16:creationId xmlns:a16="http://schemas.microsoft.com/office/drawing/2014/main" id="{FE948043-C03F-BA94-CD48-F1B215862B78}"/>
              </a:ext>
            </a:extLst>
          </p:cNvPr>
          <p:cNvSpPr/>
          <p:nvPr/>
        </p:nvSpPr>
        <p:spPr>
          <a:xfrm>
            <a:off x="2024112" y="3746973"/>
            <a:ext cx="3587869" cy="854449"/>
          </a:xfrm>
          <a:prstGeom prst="trapezoid">
            <a:avLst>
              <a:gd name="adj" fmla="val 69978"/>
            </a:avLst>
          </a:prstGeom>
          <a:solidFill>
            <a:schemeClr val="accent6">
              <a:lumMod val="60000"/>
              <a:lumOff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rapezium 9">
            <a:extLst>
              <a:ext uri="{FF2B5EF4-FFF2-40B4-BE49-F238E27FC236}">
                <a16:creationId xmlns:a16="http://schemas.microsoft.com/office/drawing/2014/main" id="{70D48863-3C73-FB3D-88CE-62DDD432273B}"/>
              </a:ext>
            </a:extLst>
          </p:cNvPr>
          <p:cNvSpPr/>
          <p:nvPr/>
        </p:nvSpPr>
        <p:spPr>
          <a:xfrm>
            <a:off x="1341625" y="4777409"/>
            <a:ext cx="4926338" cy="854449"/>
          </a:xfrm>
          <a:prstGeom prst="trapezoid">
            <a:avLst>
              <a:gd name="adj" fmla="val 69978"/>
            </a:avLst>
          </a:prstGeom>
          <a:solidFill>
            <a:schemeClr val="accent6">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Driehoek 10">
            <a:extLst>
              <a:ext uri="{FF2B5EF4-FFF2-40B4-BE49-F238E27FC236}">
                <a16:creationId xmlns:a16="http://schemas.microsoft.com/office/drawing/2014/main" id="{E81AE686-3BA1-F58B-FAEC-A46C9EE9EA4C}"/>
              </a:ext>
            </a:extLst>
          </p:cNvPr>
          <p:cNvSpPr/>
          <p:nvPr/>
        </p:nvSpPr>
        <p:spPr>
          <a:xfrm>
            <a:off x="3340966" y="1864689"/>
            <a:ext cx="967409" cy="675861"/>
          </a:xfrm>
          <a:prstGeom prst="triangle">
            <a:avLst/>
          </a:prstGeom>
          <a:solidFill>
            <a:schemeClr val="accent6">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185EE477-449F-DC50-0FC9-4018FB47BEE8}"/>
              </a:ext>
            </a:extLst>
          </p:cNvPr>
          <p:cNvSpPr txBox="1"/>
          <p:nvPr/>
        </p:nvSpPr>
        <p:spPr>
          <a:xfrm>
            <a:off x="2013727" y="579811"/>
            <a:ext cx="4479303" cy="646331"/>
          </a:xfrm>
          <a:prstGeom prst="rect">
            <a:avLst/>
          </a:prstGeom>
          <a:noFill/>
        </p:spPr>
        <p:txBody>
          <a:bodyPr wrap="none" rtlCol="0">
            <a:spAutoFit/>
          </a:bodyPr>
          <a:lstStyle/>
          <a:p>
            <a:r>
              <a:rPr lang="nl-BE" sz="3600" u="sng" dirty="0"/>
              <a:t>Maslowsche Pyramide </a:t>
            </a:r>
          </a:p>
        </p:txBody>
      </p:sp>
    </p:spTree>
    <p:custDataLst>
      <p:tags r:id="rId1"/>
    </p:custDataLst>
    <p:extLst>
      <p:ext uri="{BB962C8B-B14F-4D97-AF65-F5344CB8AC3E}">
        <p14:creationId xmlns:p14="http://schemas.microsoft.com/office/powerpoint/2010/main" val="2686221822"/>
      </p:ext>
    </p:extLst>
  </p:cSld>
  <p:clrMapOvr>
    <a:masterClrMapping/>
  </p:clrMapOvr>
  <mc:AlternateContent xmlns:mc="http://schemas.openxmlformats.org/markup-compatibility/2006" xmlns:p14="http://schemas.microsoft.com/office/powerpoint/2010/main">
    <mc:Choice Requires="p14">
      <p:transition spd="slow" p14:dur="2000" advTm="14164"/>
    </mc:Choice>
    <mc:Fallback xmlns="">
      <p:transition spd="slow" advTm="141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apezium 6">
            <a:extLst>
              <a:ext uri="{FF2B5EF4-FFF2-40B4-BE49-F238E27FC236}">
                <a16:creationId xmlns:a16="http://schemas.microsoft.com/office/drawing/2014/main" id="{B1BC40E1-4E69-C5B4-A776-C3D9D541C665}"/>
              </a:ext>
            </a:extLst>
          </p:cNvPr>
          <p:cNvSpPr/>
          <p:nvPr/>
        </p:nvSpPr>
        <p:spPr>
          <a:xfrm>
            <a:off x="2686720" y="2716537"/>
            <a:ext cx="2275904" cy="854449"/>
          </a:xfrm>
          <a:prstGeom prst="trapezoid">
            <a:avLst>
              <a:gd name="adj" fmla="val 69978"/>
            </a:avLst>
          </a:prstGeom>
          <a:solidFill>
            <a:schemeClr val="accent6">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rapezium 7">
            <a:extLst>
              <a:ext uri="{FF2B5EF4-FFF2-40B4-BE49-F238E27FC236}">
                <a16:creationId xmlns:a16="http://schemas.microsoft.com/office/drawing/2014/main" id="{CF308026-1F38-938F-BDB9-B4358DF12EA0}"/>
              </a:ext>
            </a:extLst>
          </p:cNvPr>
          <p:cNvSpPr/>
          <p:nvPr/>
        </p:nvSpPr>
        <p:spPr>
          <a:xfrm>
            <a:off x="685642" y="5807845"/>
            <a:ext cx="6278059" cy="854449"/>
          </a:xfrm>
          <a:prstGeom prst="trapezoid">
            <a:avLst>
              <a:gd name="adj" fmla="val 69978"/>
            </a:avLst>
          </a:prstGeom>
          <a:solidFill>
            <a:schemeClr val="accent6">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rapezium 8">
            <a:extLst>
              <a:ext uri="{FF2B5EF4-FFF2-40B4-BE49-F238E27FC236}">
                <a16:creationId xmlns:a16="http://schemas.microsoft.com/office/drawing/2014/main" id="{FE948043-C03F-BA94-CD48-F1B215862B78}"/>
              </a:ext>
            </a:extLst>
          </p:cNvPr>
          <p:cNvSpPr/>
          <p:nvPr/>
        </p:nvSpPr>
        <p:spPr>
          <a:xfrm>
            <a:off x="2024112" y="3746973"/>
            <a:ext cx="3587869" cy="854449"/>
          </a:xfrm>
          <a:prstGeom prst="trapezoid">
            <a:avLst>
              <a:gd name="adj" fmla="val 69978"/>
            </a:avLst>
          </a:prstGeom>
          <a:solidFill>
            <a:schemeClr val="accent6">
              <a:lumMod val="60000"/>
              <a:lumOff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rapezium 9">
            <a:extLst>
              <a:ext uri="{FF2B5EF4-FFF2-40B4-BE49-F238E27FC236}">
                <a16:creationId xmlns:a16="http://schemas.microsoft.com/office/drawing/2014/main" id="{70D48863-3C73-FB3D-88CE-62DDD432273B}"/>
              </a:ext>
            </a:extLst>
          </p:cNvPr>
          <p:cNvSpPr/>
          <p:nvPr/>
        </p:nvSpPr>
        <p:spPr>
          <a:xfrm>
            <a:off x="1341625" y="4777409"/>
            <a:ext cx="4926338" cy="854449"/>
          </a:xfrm>
          <a:prstGeom prst="trapezoid">
            <a:avLst>
              <a:gd name="adj" fmla="val 69978"/>
            </a:avLst>
          </a:prstGeom>
          <a:solidFill>
            <a:schemeClr val="accent6">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Driehoek 10">
            <a:extLst>
              <a:ext uri="{FF2B5EF4-FFF2-40B4-BE49-F238E27FC236}">
                <a16:creationId xmlns:a16="http://schemas.microsoft.com/office/drawing/2014/main" id="{E81AE686-3BA1-F58B-FAEC-A46C9EE9EA4C}"/>
              </a:ext>
            </a:extLst>
          </p:cNvPr>
          <p:cNvSpPr/>
          <p:nvPr/>
        </p:nvSpPr>
        <p:spPr>
          <a:xfrm>
            <a:off x="3340966" y="1864689"/>
            <a:ext cx="967409" cy="675861"/>
          </a:xfrm>
          <a:prstGeom prst="triangle">
            <a:avLst/>
          </a:prstGeom>
          <a:solidFill>
            <a:schemeClr val="accent6">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185EE477-449F-DC50-0FC9-4018FB47BEE8}"/>
              </a:ext>
            </a:extLst>
          </p:cNvPr>
          <p:cNvSpPr txBox="1"/>
          <p:nvPr/>
        </p:nvSpPr>
        <p:spPr>
          <a:xfrm>
            <a:off x="7113633" y="5807845"/>
            <a:ext cx="5222840" cy="646331"/>
          </a:xfrm>
          <a:prstGeom prst="rect">
            <a:avLst/>
          </a:prstGeom>
          <a:noFill/>
        </p:spPr>
        <p:txBody>
          <a:bodyPr wrap="none" rtlCol="0">
            <a:spAutoFit/>
          </a:bodyPr>
          <a:lstStyle/>
          <a:p>
            <a:r>
              <a:rPr lang="nl-BE" sz="3600" dirty="0"/>
              <a:t>Physiologische Bedürfnisse</a:t>
            </a:r>
          </a:p>
        </p:txBody>
      </p:sp>
      <p:sp>
        <p:nvSpPr>
          <p:cNvPr id="13" name="Tekstvak 12">
            <a:extLst>
              <a:ext uri="{FF2B5EF4-FFF2-40B4-BE49-F238E27FC236}">
                <a16:creationId xmlns:a16="http://schemas.microsoft.com/office/drawing/2014/main" id="{8F46D9A6-DCC2-BA83-A2CF-8F26D2197EAC}"/>
              </a:ext>
            </a:extLst>
          </p:cNvPr>
          <p:cNvSpPr txBox="1"/>
          <p:nvPr/>
        </p:nvSpPr>
        <p:spPr>
          <a:xfrm>
            <a:off x="4962624" y="1864689"/>
            <a:ext cx="4054508" cy="646331"/>
          </a:xfrm>
          <a:prstGeom prst="rect">
            <a:avLst/>
          </a:prstGeom>
          <a:noFill/>
        </p:spPr>
        <p:txBody>
          <a:bodyPr wrap="none" rtlCol="0">
            <a:spAutoFit/>
          </a:bodyPr>
          <a:lstStyle/>
          <a:p>
            <a:r>
              <a:rPr lang="nl-BE" sz="3600" dirty="0"/>
              <a:t>Selbstverwirklichung</a:t>
            </a:r>
          </a:p>
        </p:txBody>
      </p:sp>
      <p:sp>
        <p:nvSpPr>
          <p:cNvPr id="14" name="Tekstvak 13">
            <a:extLst>
              <a:ext uri="{FF2B5EF4-FFF2-40B4-BE49-F238E27FC236}">
                <a16:creationId xmlns:a16="http://schemas.microsoft.com/office/drawing/2014/main" id="{412CE183-B403-9759-A182-E7066005D4E5}"/>
              </a:ext>
            </a:extLst>
          </p:cNvPr>
          <p:cNvSpPr txBox="1"/>
          <p:nvPr/>
        </p:nvSpPr>
        <p:spPr>
          <a:xfrm>
            <a:off x="5611981" y="2788917"/>
            <a:ext cx="2993705" cy="646331"/>
          </a:xfrm>
          <a:prstGeom prst="rect">
            <a:avLst/>
          </a:prstGeom>
          <a:noFill/>
        </p:spPr>
        <p:txBody>
          <a:bodyPr wrap="none" rtlCol="0">
            <a:spAutoFit/>
          </a:bodyPr>
          <a:lstStyle/>
          <a:p>
            <a:r>
              <a:rPr lang="nl-BE" sz="3600" dirty="0"/>
              <a:t>Wertschätzung</a:t>
            </a:r>
          </a:p>
        </p:txBody>
      </p:sp>
      <p:sp>
        <p:nvSpPr>
          <p:cNvPr id="15" name="Tekstvak 14">
            <a:extLst>
              <a:ext uri="{FF2B5EF4-FFF2-40B4-BE49-F238E27FC236}">
                <a16:creationId xmlns:a16="http://schemas.microsoft.com/office/drawing/2014/main" id="{056A2E02-C6F5-56D6-C616-A0E487DE3D79}"/>
              </a:ext>
            </a:extLst>
          </p:cNvPr>
          <p:cNvSpPr txBox="1"/>
          <p:nvPr/>
        </p:nvSpPr>
        <p:spPr>
          <a:xfrm>
            <a:off x="6267963" y="3808575"/>
            <a:ext cx="4675191" cy="646331"/>
          </a:xfrm>
          <a:prstGeom prst="rect">
            <a:avLst/>
          </a:prstGeom>
          <a:noFill/>
        </p:spPr>
        <p:txBody>
          <a:bodyPr wrap="none" rtlCol="0">
            <a:spAutoFit/>
          </a:bodyPr>
          <a:lstStyle/>
          <a:p>
            <a:r>
              <a:rPr lang="nl-BE" sz="3600" dirty="0"/>
              <a:t>Liebe und Zugehörigkeit</a:t>
            </a:r>
          </a:p>
        </p:txBody>
      </p:sp>
      <p:sp>
        <p:nvSpPr>
          <p:cNvPr id="16" name="Tekstvak 15">
            <a:extLst>
              <a:ext uri="{FF2B5EF4-FFF2-40B4-BE49-F238E27FC236}">
                <a16:creationId xmlns:a16="http://schemas.microsoft.com/office/drawing/2014/main" id="{A39EA6EC-3416-25A4-3E6F-F7EE5CDF6AF6}"/>
              </a:ext>
            </a:extLst>
          </p:cNvPr>
          <p:cNvSpPr txBox="1"/>
          <p:nvPr/>
        </p:nvSpPr>
        <p:spPr>
          <a:xfrm>
            <a:off x="6724980" y="4836816"/>
            <a:ext cx="4437433" cy="646331"/>
          </a:xfrm>
          <a:prstGeom prst="rect">
            <a:avLst/>
          </a:prstGeom>
          <a:noFill/>
        </p:spPr>
        <p:txBody>
          <a:bodyPr wrap="none" rtlCol="0">
            <a:spAutoFit/>
          </a:bodyPr>
          <a:lstStyle/>
          <a:p>
            <a:r>
              <a:rPr lang="nl-BE" sz="3600" dirty="0"/>
              <a:t>Sicherheitsbedürfnisse</a:t>
            </a:r>
          </a:p>
        </p:txBody>
      </p:sp>
      <p:sp>
        <p:nvSpPr>
          <p:cNvPr id="17" name="Tekstvak 11">
            <a:extLst>
              <a:ext uri="{FF2B5EF4-FFF2-40B4-BE49-F238E27FC236}">
                <a16:creationId xmlns:a16="http://schemas.microsoft.com/office/drawing/2014/main" id="{185EE477-449F-DC50-0FC9-4018FB47BEE8}"/>
              </a:ext>
            </a:extLst>
          </p:cNvPr>
          <p:cNvSpPr txBox="1"/>
          <p:nvPr/>
        </p:nvSpPr>
        <p:spPr>
          <a:xfrm>
            <a:off x="2013727" y="579811"/>
            <a:ext cx="4479303" cy="646331"/>
          </a:xfrm>
          <a:prstGeom prst="rect">
            <a:avLst/>
          </a:prstGeom>
          <a:noFill/>
        </p:spPr>
        <p:txBody>
          <a:bodyPr wrap="none" rtlCol="0">
            <a:spAutoFit/>
          </a:bodyPr>
          <a:lstStyle/>
          <a:p>
            <a:r>
              <a:rPr lang="nl-BE" sz="3600" u="sng" dirty="0"/>
              <a:t>Maslowsche Pyramide </a:t>
            </a:r>
          </a:p>
        </p:txBody>
      </p:sp>
    </p:spTree>
    <p:custDataLst>
      <p:tags r:id="rId1"/>
    </p:custDataLst>
    <p:extLst>
      <p:ext uri="{BB962C8B-B14F-4D97-AF65-F5344CB8AC3E}">
        <p14:creationId xmlns:p14="http://schemas.microsoft.com/office/powerpoint/2010/main" val="2316585449"/>
      </p:ext>
    </p:extLst>
  </p:cSld>
  <p:clrMapOvr>
    <a:masterClrMapping/>
  </p:clrMapOvr>
  <mc:AlternateContent xmlns:mc="http://schemas.openxmlformats.org/markup-compatibility/2006" xmlns:p14="http://schemas.microsoft.com/office/powerpoint/2010/main">
    <mc:Choice Requires="p14">
      <p:transition spd="slow" p14:dur="2000" advTm="23835"/>
    </mc:Choice>
    <mc:Fallback xmlns="">
      <p:transition spd="slow" advTm="238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apezium 6">
            <a:extLst>
              <a:ext uri="{FF2B5EF4-FFF2-40B4-BE49-F238E27FC236}">
                <a16:creationId xmlns:a16="http://schemas.microsoft.com/office/drawing/2014/main" id="{B1BC40E1-4E69-C5B4-A776-C3D9D541C665}"/>
              </a:ext>
            </a:extLst>
          </p:cNvPr>
          <p:cNvSpPr/>
          <p:nvPr/>
        </p:nvSpPr>
        <p:spPr>
          <a:xfrm>
            <a:off x="2686720" y="2716537"/>
            <a:ext cx="2275904" cy="854449"/>
          </a:xfrm>
          <a:prstGeom prst="trapezoid">
            <a:avLst>
              <a:gd name="adj" fmla="val 69978"/>
            </a:avLst>
          </a:prstGeom>
          <a:solidFill>
            <a:schemeClr val="accent6">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rapezium 7">
            <a:extLst>
              <a:ext uri="{FF2B5EF4-FFF2-40B4-BE49-F238E27FC236}">
                <a16:creationId xmlns:a16="http://schemas.microsoft.com/office/drawing/2014/main" id="{CF308026-1F38-938F-BDB9-B4358DF12EA0}"/>
              </a:ext>
            </a:extLst>
          </p:cNvPr>
          <p:cNvSpPr/>
          <p:nvPr/>
        </p:nvSpPr>
        <p:spPr>
          <a:xfrm>
            <a:off x="685642" y="5807845"/>
            <a:ext cx="6278059" cy="854449"/>
          </a:xfrm>
          <a:prstGeom prst="trapezoid">
            <a:avLst>
              <a:gd name="adj" fmla="val 69978"/>
            </a:avLst>
          </a:prstGeom>
          <a:solidFill>
            <a:schemeClr val="accent6">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rapezium 8">
            <a:extLst>
              <a:ext uri="{FF2B5EF4-FFF2-40B4-BE49-F238E27FC236}">
                <a16:creationId xmlns:a16="http://schemas.microsoft.com/office/drawing/2014/main" id="{FE948043-C03F-BA94-CD48-F1B215862B78}"/>
              </a:ext>
            </a:extLst>
          </p:cNvPr>
          <p:cNvSpPr/>
          <p:nvPr/>
        </p:nvSpPr>
        <p:spPr>
          <a:xfrm>
            <a:off x="2024112" y="3746973"/>
            <a:ext cx="3587869" cy="854449"/>
          </a:xfrm>
          <a:prstGeom prst="trapezoid">
            <a:avLst>
              <a:gd name="adj" fmla="val 69978"/>
            </a:avLst>
          </a:prstGeom>
          <a:solidFill>
            <a:schemeClr val="accent6">
              <a:lumMod val="60000"/>
              <a:lumOff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rapezium 9">
            <a:extLst>
              <a:ext uri="{FF2B5EF4-FFF2-40B4-BE49-F238E27FC236}">
                <a16:creationId xmlns:a16="http://schemas.microsoft.com/office/drawing/2014/main" id="{70D48863-3C73-FB3D-88CE-62DDD432273B}"/>
              </a:ext>
            </a:extLst>
          </p:cNvPr>
          <p:cNvSpPr/>
          <p:nvPr/>
        </p:nvSpPr>
        <p:spPr>
          <a:xfrm>
            <a:off x="1341625" y="4777409"/>
            <a:ext cx="4926338" cy="854449"/>
          </a:xfrm>
          <a:prstGeom prst="trapezoid">
            <a:avLst>
              <a:gd name="adj" fmla="val 69978"/>
            </a:avLst>
          </a:prstGeom>
          <a:solidFill>
            <a:schemeClr val="accent6">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Driehoek 10">
            <a:extLst>
              <a:ext uri="{FF2B5EF4-FFF2-40B4-BE49-F238E27FC236}">
                <a16:creationId xmlns:a16="http://schemas.microsoft.com/office/drawing/2014/main" id="{E81AE686-3BA1-F58B-FAEC-A46C9EE9EA4C}"/>
              </a:ext>
            </a:extLst>
          </p:cNvPr>
          <p:cNvSpPr/>
          <p:nvPr/>
        </p:nvSpPr>
        <p:spPr>
          <a:xfrm>
            <a:off x="3340966" y="1864689"/>
            <a:ext cx="967409" cy="675861"/>
          </a:xfrm>
          <a:prstGeom prst="triangle">
            <a:avLst/>
          </a:prstGeom>
          <a:solidFill>
            <a:schemeClr val="accent6">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185EE477-449F-DC50-0FC9-4018FB47BEE8}"/>
              </a:ext>
            </a:extLst>
          </p:cNvPr>
          <p:cNvSpPr txBox="1"/>
          <p:nvPr/>
        </p:nvSpPr>
        <p:spPr>
          <a:xfrm>
            <a:off x="1304909" y="5882725"/>
            <a:ext cx="5222840" cy="646331"/>
          </a:xfrm>
          <a:prstGeom prst="rect">
            <a:avLst/>
          </a:prstGeom>
          <a:noFill/>
        </p:spPr>
        <p:txBody>
          <a:bodyPr wrap="none" rtlCol="0">
            <a:spAutoFit/>
          </a:bodyPr>
          <a:lstStyle/>
          <a:p>
            <a:r>
              <a:rPr lang="nl-BE" sz="3600" dirty="0">
                <a:solidFill>
                  <a:schemeClr val="accent6">
                    <a:lumMod val="60000"/>
                    <a:lumOff val="40000"/>
                  </a:schemeClr>
                </a:solidFill>
              </a:rPr>
              <a:t>Physiologische Bedürfnisse</a:t>
            </a:r>
          </a:p>
        </p:txBody>
      </p:sp>
      <p:sp>
        <p:nvSpPr>
          <p:cNvPr id="16" name="Tekstvak 15">
            <a:extLst>
              <a:ext uri="{FF2B5EF4-FFF2-40B4-BE49-F238E27FC236}">
                <a16:creationId xmlns:a16="http://schemas.microsoft.com/office/drawing/2014/main" id="{A39EA6EC-3416-25A4-3E6F-F7EE5CDF6AF6}"/>
              </a:ext>
            </a:extLst>
          </p:cNvPr>
          <p:cNvSpPr txBox="1"/>
          <p:nvPr/>
        </p:nvSpPr>
        <p:spPr>
          <a:xfrm>
            <a:off x="2115511" y="4943023"/>
            <a:ext cx="3496470" cy="523220"/>
          </a:xfrm>
          <a:prstGeom prst="rect">
            <a:avLst/>
          </a:prstGeom>
          <a:noFill/>
        </p:spPr>
        <p:txBody>
          <a:bodyPr wrap="none" rtlCol="0">
            <a:spAutoFit/>
          </a:bodyPr>
          <a:lstStyle/>
          <a:p>
            <a:r>
              <a:rPr lang="nl-BE" sz="2800" dirty="0">
                <a:solidFill>
                  <a:schemeClr val="accent6">
                    <a:lumMod val="40000"/>
                    <a:lumOff val="60000"/>
                  </a:schemeClr>
                </a:solidFill>
              </a:rPr>
              <a:t>Sicherheitsbedürfnisse</a:t>
            </a:r>
          </a:p>
        </p:txBody>
      </p:sp>
      <p:sp>
        <p:nvSpPr>
          <p:cNvPr id="23" name="Rechteraccolade 22">
            <a:extLst>
              <a:ext uri="{FF2B5EF4-FFF2-40B4-BE49-F238E27FC236}">
                <a16:creationId xmlns:a16="http://schemas.microsoft.com/office/drawing/2014/main" id="{698A3F6A-D614-EDA8-7E36-5383AAB62D8E}"/>
              </a:ext>
            </a:extLst>
          </p:cNvPr>
          <p:cNvSpPr/>
          <p:nvPr/>
        </p:nvSpPr>
        <p:spPr>
          <a:xfrm>
            <a:off x="7168981" y="4756899"/>
            <a:ext cx="420510" cy="1884885"/>
          </a:xfrm>
          <a:prstGeom prst="righ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4" name="Tekstvak 23">
            <a:extLst>
              <a:ext uri="{FF2B5EF4-FFF2-40B4-BE49-F238E27FC236}">
                <a16:creationId xmlns:a16="http://schemas.microsoft.com/office/drawing/2014/main" id="{85E0726B-D309-4E95-CE3B-7458C9447308}"/>
              </a:ext>
            </a:extLst>
          </p:cNvPr>
          <p:cNvSpPr txBox="1"/>
          <p:nvPr/>
        </p:nvSpPr>
        <p:spPr>
          <a:xfrm>
            <a:off x="8093350" y="4822178"/>
            <a:ext cx="3007555" cy="1754326"/>
          </a:xfrm>
          <a:prstGeom prst="rect">
            <a:avLst/>
          </a:prstGeom>
          <a:noFill/>
        </p:spPr>
        <p:txBody>
          <a:bodyPr wrap="none" rtlCol="0">
            <a:spAutoFit/>
          </a:bodyPr>
          <a:lstStyle/>
          <a:p>
            <a:r>
              <a:rPr lang="nl-BE" sz="3600" i="1" dirty="0">
                <a:solidFill>
                  <a:schemeClr val="tx1">
                    <a:lumMod val="75000"/>
                    <a:lumOff val="25000"/>
                  </a:schemeClr>
                </a:solidFill>
              </a:rPr>
              <a:t>grundlegende/</a:t>
            </a:r>
          </a:p>
          <a:p>
            <a:r>
              <a:rPr lang="nl-BE" sz="3600" i="1" dirty="0">
                <a:solidFill>
                  <a:schemeClr val="tx1">
                    <a:lumMod val="75000"/>
                    <a:lumOff val="25000"/>
                  </a:schemeClr>
                </a:solidFill>
              </a:rPr>
              <a:t>physische</a:t>
            </a:r>
          </a:p>
          <a:p>
            <a:r>
              <a:rPr lang="nl-BE" sz="3600" i="1" dirty="0">
                <a:solidFill>
                  <a:schemeClr val="tx1">
                    <a:lumMod val="75000"/>
                    <a:lumOff val="25000"/>
                  </a:schemeClr>
                </a:solidFill>
              </a:rPr>
              <a:t>Bedürfnisse</a:t>
            </a:r>
          </a:p>
        </p:txBody>
      </p:sp>
      <p:sp>
        <p:nvSpPr>
          <p:cNvPr id="13" name="Tekstvak 11">
            <a:extLst>
              <a:ext uri="{FF2B5EF4-FFF2-40B4-BE49-F238E27FC236}">
                <a16:creationId xmlns:a16="http://schemas.microsoft.com/office/drawing/2014/main" id="{185EE477-449F-DC50-0FC9-4018FB47BEE8}"/>
              </a:ext>
            </a:extLst>
          </p:cNvPr>
          <p:cNvSpPr txBox="1"/>
          <p:nvPr/>
        </p:nvSpPr>
        <p:spPr>
          <a:xfrm>
            <a:off x="2013727" y="579811"/>
            <a:ext cx="4479303" cy="646331"/>
          </a:xfrm>
          <a:prstGeom prst="rect">
            <a:avLst/>
          </a:prstGeom>
          <a:noFill/>
        </p:spPr>
        <p:txBody>
          <a:bodyPr wrap="none" rtlCol="0">
            <a:spAutoFit/>
          </a:bodyPr>
          <a:lstStyle/>
          <a:p>
            <a:r>
              <a:rPr lang="nl-BE" sz="3600" u="sng" dirty="0"/>
              <a:t>Maslowsche Pyramide </a:t>
            </a:r>
          </a:p>
        </p:txBody>
      </p:sp>
    </p:spTree>
    <p:extLst>
      <p:ext uri="{BB962C8B-B14F-4D97-AF65-F5344CB8AC3E}">
        <p14:creationId xmlns:p14="http://schemas.microsoft.com/office/powerpoint/2010/main" val="1185076059"/>
      </p:ext>
    </p:extLst>
  </p:cSld>
  <p:clrMapOvr>
    <a:masterClrMapping/>
  </p:clrMapOvr>
  <mc:AlternateContent xmlns:mc="http://schemas.openxmlformats.org/markup-compatibility/2006" xmlns:p14="http://schemas.microsoft.com/office/powerpoint/2010/main">
    <mc:Choice Requires="p14">
      <p:transition spd="slow" p14:dur="2000" advTm="16008"/>
    </mc:Choice>
    <mc:Fallback xmlns="">
      <p:transition spd="slow" advTm="16008"/>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apezium 6">
            <a:extLst>
              <a:ext uri="{FF2B5EF4-FFF2-40B4-BE49-F238E27FC236}">
                <a16:creationId xmlns:a16="http://schemas.microsoft.com/office/drawing/2014/main" id="{B1BC40E1-4E69-C5B4-A776-C3D9D541C665}"/>
              </a:ext>
            </a:extLst>
          </p:cNvPr>
          <p:cNvSpPr/>
          <p:nvPr/>
        </p:nvSpPr>
        <p:spPr>
          <a:xfrm>
            <a:off x="2686720" y="2716537"/>
            <a:ext cx="2275904" cy="854449"/>
          </a:xfrm>
          <a:prstGeom prst="trapezoid">
            <a:avLst>
              <a:gd name="adj" fmla="val 69978"/>
            </a:avLst>
          </a:prstGeom>
          <a:solidFill>
            <a:schemeClr val="accent6">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rapezium 7">
            <a:extLst>
              <a:ext uri="{FF2B5EF4-FFF2-40B4-BE49-F238E27FC236}">
                <a16:creationId xmlns:a16="http://schemas.microsoft.com/office/drawing/2014/main" id="{CF308026-1F38-938F-BDB9-B4358DF12EA0}"/>
              </a:ext>
            </a:extLst>
          </p:cNvPr>
          <p:cNvSpPr/>
          <p:nvPr/>
        </p:nvSpPr>
        <p:spPr>
          <a:xfrm>
            <a:off x="685642" y="5807845"/>
            <a:ext cx="6278059" cy="854449"/>
          </a:xfrm>
          <a:prstGeom prst="trapezoid">
            <a:avLst>
              <a:gd name="adj" fmla="val 69978"/>
            </a:avLst>
          </a:prstGeom>
          <a:solidFill>
            <a:schemeClr val="accent6">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rapezium 8">
            <a:extLst>
              <a:ext uri="{FF2B5EF4-FFF2-40B4-BE49-F238E27FC236}">
                <a16:creationId xmlns:a16="http://schemas.microsoft.com/office/drawing/2014/main" id="{FE948043-C03F-BA94-CD48-F1B215862B78}"/>
              </a:ext>
            </a:extLst>
          </p:cNvPr>
          <p:cNvSpPr/>
          <p:nvPr/>
        </p:nvSpPr>
        <p:spPr>
          <a:xfrm>
            <a:off x="2030735" y="3766894"/>
            <a:ext cx="3587869" cy="854449"/>
          </a:xfrm>
          <a:prstGeom prst="trapezoid">
            <a:avLst>
              <a:gd name="adj" fmla="val 69978"/>
            </a:avLst>
          </a:prstGeom>
          <a:solidFill>
            <a:schemeClr val="accent6">
              <a:lumMod val="60000"/>
              <a:lumOff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rapezium 9">
            <a:extLst>
              <a:ext uri="{FF2B5EF4-FFF2-40B4-BE49-F238E27FC236}">
                <a16:creationId xmlns:a16="http://schemas.microsoft.com/office/drawing/2014/main" id="{70D48863-3C73-FB3D-88CE-62DDD432273B}"/>
              </a:ext>
            </a:extLst>
          </p:cNvPr>
          <p:cNvSpPr/>
          <p:nvPr/>
        </p:nvSpPr>
        <p:spPr>
          <a:xfrm>
            <a:off x="1341625" y="4777409"/>
            <a:ext cx="4926338" cy="854449"/>
          </a:xfrm>
          <a:prstGeom prst="trapezoid">
            <a:avLst>
              <a:gd name="adj" fmla="val 69978"/>
            </a:avLst>
          </a:prstGeom>
          <a:solidFill>
            <a:schemeClr val="accent6">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Driehoek 10">
            <a:extLst>
              <a:ext uri="{FF2B5EF4-FFF2-40B4-BE49-F238E27FC236}">
                <a16:creationId xmlns:a16="http://schemas.microsoft.com/office/drawing/2014/main" id="{E81AE686-3BA1-F58B-FAEC-A46C9EE9EA4C}"/>
              </a:ext>
            </a:extLst>
          </p:cNvPr>
          <p:cNvSpPr/>
          <p:nvPr/>
        </p:nvSpPr>
        <p:spPr>
          <a:xfrm>
            <a:off x="3340966" y="1864689"/>
            <a:ext cx="967409" cy="675861"/>
          </a:xfrm>
          <a:prstGeom prst="triangle">
            <a:avLst/>
          </a:prstGeom>
          <a:solidFill>
            <a:schemeClr val="accent6">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ekstvak 14">
            <a:extLst>
              <a:ext uri="{FF2B5EF4-FFF2-40B4-BE49-F238E27FC236}">
                <a16:creationId xmlns:a16="http://schemas.microsoft.com/office/drawing/2014/main" id="{056A2E02-C6F5-56D6-C616-A0E487DE3D79}"/>
              </a:ext>
            </a:extLst>
          </p:cNvPr>
          <p:cNvSpPr txBox="1"/>
          <p:nvPr/>
        </p:nvSpPr>
        <p:spPr>
          <a:xfrm>
            <a:off x="2240566" y="4066734"/>
            <a:ext cx="4376810" cy="461665"/>
          </a:xfrm>
          <a:prstGeom prst="rect">
            <a:avLst/>
          </a:prstGeom>
          <a:noFill/>
        </p:spPr>
        <p:txBody>
          <a:bodyPr wrap="square" rtlCol="0">
            <a:spAutoFit/>
          </a:bodyPr>
          <a:lstStyle/>
          <a:p>
            <a:r>
              <a:rPr lang="nl-BE" sz="2400" dirty="0">
                <a:solidFill>
                  <a:schemeClr val="accent6">
                    <a:lumMod val="50000"/>
                  </a:schemeClr>
                </a:solidFill>
              </a:rPr>
              <a:t>Liebe und Zugehörigkeit</a:t>
            </a:r>
          </a:p>
        </p:txBody>
      </p:sp>
      <p:sp>
        <p:nvSpPr>
          <p:cNvPr id="3" name="Rechteraccolade 2">
            <a:extLst>
              <a:ext uri="{FF2B5EF4-FFF2-40B4-BE49-F238E27FC236}">
                <a16:creationId xmlns:a16="http://schemas.microsoft.com/office/drawing/2014/main" id="{9454AF99-6530-18F8-743A-0BA17F51F735}"/>
              </a:ext>
            </a:extLst>
          </p:cNvPr>
          <p:cNvSpPr/>
          <p:nvPr/>
        </p:nvSpPr>
        <p:spPr>
          <a:xfrm>
            <a:off x="7360517" y="4777409"/>
            <a:ext cx="420510" cy="1884885"/>
          </a:xfrm>
          <a:prstGeom prst="righ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9" name="Rechteraccolade 18">
            <a:extLst>
              <a:ext uri="{FF2B5EF4-FFF2-40B4-BE49-F238E27FC236}">
                <a16:creationId xmlns:a16="http://schemas.microsoft.com/office/drawing/2014/main" id="{320741FC-D47E-9830-EF0D-7D1F18BDE481}"/>
              </a:ext>
            </a:extLst>
          </p:cNvPr>
          <p:cNvSpPr/>
          <p:nvPr/>
        </p:nvSpPr>
        <p:spPr>
          <a:xfrm>
            <a:off x="7360516" y="3746973"/>
            <a:ext cx="431525" cy="854449"/>
          </a:xfrm>
          <a:prstGeom prst="righ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0" name="Tekstvak 19">
            <a:extLst>
              <a:ext uri="{FF2B5EF4-FFF2-40B4-BE49-F238E27FC236}">
                <a16:creationId xmlns:a16="http://schemas.microsoft.com/office/drawing/2014/main" id="{ACD2DAB5-4E0E-F2EC-AB1F-1D9EDD6CE167}"/>
              </a:ext>
            </a:extLst>
          </p:cNvPr>
          <p:cNvSpPr txBox="1"/>
          <p:nvPr/>
        </p:nvSpPr>
        <p:spPr>
          <a:xfrm>
            <a:off x="7934631" y="3851031"/>
            <a:ext cx="3751668" cy="646331"/>
          </a:xfrm>
          <a:prstGeom prst="rect">
            <a:avLst/>
          </a:prstGeom>
          <a:noFill/>
        </p:spPr>
        <p:txBody>
          <a:bodyPr wrap="none" rtlCol="0">
            <a:spAutoFit/>
          </a:bodyPr>
          <a:lstStyle/>
          <a:p>
            <a:r>
              <a:rPr lang="nl-BE" sz="3600" i="1" dirty="0">
                <a:solidFill>
                  <a:schemeClr val="tx1">
                    <a:lumMod val="75000"/>
                    <a:lumOff val="25000"/>
                  </a:schemeClr>
                </a:solidFill>
              </a:rPr>
              <a:t>soziale Bedürfnisse</a:t>
            </a:r>
          </a:p>
        </p:txBody>
      </p:sp>
      <p:sp>
        <p:nvSpPr>
          <p:cNvPr id="17" name="Tekstvak 15">
            <a:extLst>
              <a:ext uri="{FF2B5EF4-FFF2-40B4-BE49-F238E27FC236}">
                <a16:creationId xmlns:a16="http://schemas.microsoft.com/office/drawing/2014/main" id="{A39EA6EC-3416-25A4-3E6F-F7EE5CDF6AF6}"/>
              </a:ext>
            </a:extLst>
          </p:cNvPr>
          <p:cNvSpPr txBox="1"/>
          <p:nvPr/>
        </p:nvSpPr>
        <p:spPr>
          <a:xfrm>
            <a:off x="2115511" y="4943023"/>
            <a:ext cx="3496470" cy="523220"/>
          </a:xfrm>
          <a:prstGeom prst="rect">
            <a:avLst/>
          </a:prstGeom>
          <a:noFill/>
        </p:spPr>
        <p:txBody>
          <a:bodyPr wrap="none" rtlCol="0">
            <a:spAutoFit/>
          </a:bodyPr>
          <a:lstStyle/>
          <a:p>
            <a:r>
              <a:rPr lang="nl-BE" sz="2800" dirty="0">
                <a:solidFill>
                  <a:schemeClr val="accent6">
                    <a:lumMod val="40000"/>
                    <a:lumOff val="60000"/>
                  </a:schemeClr>
                </a:solidFill>
              </a:rPr>
              <a:t>Sicherheitsbedürfnisse</a:t>
            </a:r>
          </a:p>
        </p:txBody>
      </p:sp>
      <p:sp>
        <p:nvSpPr>
          <p:cNvPr id="18" name="Tekstvak 11">
            <a:extLst>
              <a:ext uri="{FF2B5EF4-FFF2-40B4-BE49-F238E27FC236}">
                <a16:creationId xmlns:a16="http://schemas.microsoft.com/office/drawing/2014/main" id="{185EE477-449F-DC50-0FC9-4018FB47BEE8}"/>
              </a:ext>
            </a:extLst>
          </p:cNvPr>
          <p:cNvSpPr txBox="1"/>
          <p:nvPr/>
        </p:nvSpPr>
        <p:spPr>
          <a:xfrm>
            <a:off x="1304909" y="5882725"/>
            <a:ext cx="5222840" cy="646331"/>
          </a:xfrm>
          <a:prstGeom prst="rect">
            <a:avLst/>
          </a:prstGeom>
          <a:noFill/>
        </p:spPr>
        <p:txBody>
          <a:bodyPr wrap="none" rtlCol="0">
            <a:spAutoFit/>
          </a:bodyPr>
          <a:lstStyle/>
          <a:p>
            <a:r>
              <a:rPr lang="nl-BE" sz="3600" dirty="0">
                <a:solidFill>
                  <a:schemeClr val="accent6">
                    <a:lumMod val="60000"/>
                    <a:lumOff val="40000"/>
                  </a:schemeClr>
                </a:solidFill>
              </a:rPr>
              <a:t>Physiologische Bedürfnisse</a:t>
            </a:r>
          </a:p>
        </p:txBody>
      </p:sp>
      <p:sp>
        <p:nvSpPr>
          <p:cNvPr id="21" name="Tekstvak 23">
            <a:extLst>
              <a:ext uri="{FF2B5EF4-FFF2-40B4-BE49-F238E27FC236}">
                <a16:creationId xmlns:a16="http://schemas.microsoft.com/office/drawing/2014/main" id="{85E0726B-D309-4E95-CE3B-7458C9447308}"/>
              </a:ext>
            </a:extLst>
          </p:cNvPr>
          <p:cNvSpPr txBox="1"/>
          <p:nvPr/>
        </p:nvSpPr>
        <p:spPr>
          <a:xfrm>
            <a:off x="8093350" y="4822178"/>
            <a:ext cx="3007555" cy="1754326"/>
          </a:xfrm>
          <a:prstGeom prst="rect">
            <a:avLst/>
          </a:prstGeom>
          <a:noFill/>
        </p:spPr>
        <p:txBody>
          <a:bodyPr wrap="none" rtlCol="0">
            <a:spAutoFit/>
          </a:bodyPr>
          <a:lstStyle/>
          <a:p>
            <a:r>
              <a:rPr lang="nl-BE" sz="3600" i="1" dirty="0">
                <a:solidFill>
                  <a:schemeClr val="tx1">
                    <a:lumMod val="75000"/>
                    <a:lumOff val="25000"/>
                  </a:schemeClr>
                </a:solidFill>
              </a:rPr>
              <a:t>grundlegende/</a:t>
            </a:r>
          </a:p>
          <a:p>
            <a:r>
              <a:rPr lang="nl-BE" sz="3600" i="1" dirty="0">
                <a:solidFill>
                  <a:schemeClr val="tx1">
                    <a:lumMod val="75000"/>
                    <a:lumOff val="25000"/>
                  </a:schemeClr>
                </a:solidFill>
              </a:rPr>
              <a:t>physische</a:t>
            </a:r>
          </a:p>
          <a:p>
            <a:r>
              <a:rPr lang="nl-BE" sz="3600" i="1" dirty="0">
                <a:solidFill>
                  <a:schemeClr val="tx1">
                    <a:lumMod val="75000"/>
                    <a:lumOff val="25000"/>
                  </a:schemeClr>
                </a:solidFill>
              </a:rPr>
              <a:t>Bedürfnisse</a:t>
            </a:r>
          </a:p>
        </p:txBody>
      </p:sp>
      <p:sp>
        <p:nvSpPr>
          <p:cNvPr id="22" name="Tekstvak 11">
            <a:extLst>
              <a:ext uri="{FF2B5EF4-FFF2-40B4-BE49-F238E27FC236}">
                <a16:creationId xmlns:a16="http://schemas.microsoft.com/office/drawing/2014/main" id="{185EE477-449F-DC50-0FC9-4018FB47BEE8}"/>
              </a:ext>
            </a:extLst>
          </p:cNvPr>
          <p:cNvSpPr txBox="1"/>
          <p:nvPr/>
        </p:nvSpPr>
        <p:spPr>
          <a:xfrm>
            <a:off x="2013727" y="579811"/>
            <a:ext cx="4479303" cy="646331"/>
          </a:xfrm>
          <a:prstGeom prst="rect">
            <a:avLst/>
          </a:prstGeom>
          <a:noFill/>
        </p:spPr>
        <p:txBody>
          <a:bodyPr wrap="none" rtlCol="0">
            <a:spAutoFit/>
          </a:bodyPr>
          <a:lstStyle/>
          <a:p>
            <a:r>
              <a:rPr lang="nl-BE" sz="3600" u="sng" dirty="0"/>
              <a:t>Maslowsche Pyramide </a:t>
            </a:r>
          </a:p>
        </p:txBody>
      </p:sp>
    </p:spTree>
    <p:extLst>
      <p:ext uri="{BB962C8B-B14F-4D97-AF65-F5344CB8AC3E}">
        <p14:creationId xmlns:p14="http://schemas.microsoft.com/office/powerpoint/2010/main" val="2251085741"/>
      </p:ext>
    </p:extLst>
  </p:cSld>
  <p:clrMapOvr>
    <a:masterClrMapping/>
  </p:clrMapOvr>
  <mc:AlternateContent xmlns:mc="http://schemas.openxmlformats.org/markup-compatibility/2006" xmlns:p14="http://schemas.microsoft.com/office/powerpoint/2010/main">
    <mc:Choice Requires="p14">
      <p:transition spd="slow" p14:dur="2000" advTm="7760"/>
    </mc:Choice>
    <mc:Fallback xmlns="">
      <p:transition spd="slow" advTm="776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apezium 6">
            <a:extLst>
              <a:ext uri="{FF2B5EF4-FFF2-40B4-BE49-F238E27FC236}">
                <a16:creationId xmlns:a16="http://schemas.microsoft.com/office/drawing/2014/main" id="{B1BC40E1-4E69-C5B4-A776-C3D9D541C665}"/>
              </a:ext>
            </a:extLst>
          </p:cNvPr>
          <p:cNvSpPr/>
          <p:nvPr/>
        </p:nvSpPr>
        <p:spPr>
          <a:xfrm>
            <a:off x="2686720" y="2716537"/>
            <a:ext cx="2275904" cy="854449"/>
          </a:xfrm>
          <a:prstGeom prst="trapezoid">
            <a:avLst>
              <a:gd name="adj" fmla="val 69978"/>
            </a:avLst>
          </a:prstGeom>
          <a:solidFill>
            <a:schemeClr val="accent6">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rapezium 7">
            <a:extLst>
              <a:ext uri="{FF2B5EF4-FFF2-40B4-BE49-F238E27FC236}">
                <a16:creationId xmlns:a16="http://schemas.microsoft.com/office/drawing/2014/main" id="{CF308026-1F38-938F-BDB9-B4358DF12EA0}"/>
              </a:ext>
            </a:extLst>
          </p:cNvPr>
          <p:cNvSpPr/>
          <p:nvPr/>
        </p:nvSpPr>
        <p:spPr>
          <a:xfrm>
            <a:off x="685642" y="5807845"/>
            <a:ext cx="6278059" cy="854449"/>
          </a:xfrm>
          <a:prstGeom prst="trapezoid">
            <a:avLst>
              <a:gd name="adj" fmla="val 69978"/>
            </a:avLst>
          </a:prstGeom>
          <a:solidFill>
            <a:schemeClr val="accent6">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rapezium 8">
            <a:extLst>
              <a:ext uri="{FF2B5EF4-FFF2-40B4-BE49-F238E27FC236}">
                <a16:creationId xmlns:a16="http://schemas.microsoft.com/office/drawing/2014/main" id="{FE948043-C03F-BA94-CD48-F1B215862B78}"/>
              </a:ext>
            </a:extLst>
          </p:cNvPr>
          <p:cNvSpPr/>
          <p:nvPr/>
        </p:nvSpPr>
        <p:spPr>
          <a:xfrm>
            <a:off x="2024112" y="3746973"/>
            <a:ext cx="3587869" cy="854449"/>
          </a:xfrm>
          <a:prstGeom prst="trapezoid">
            <a:avLst>
              <a:gd name="adj" fmla="val 69978"/>
            </a:avLst>
          </a:prstGeom>
          <a:solidFill>
            <a:schemeClr val="accent6">
              <a:lumMod val="60000"/>
              <a:lumOff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rapezium 9">
            <a:extLst>
              <a:ext uri="{FF2B5EF4-FFF2-40B4-BE49-F238E27FC236}">
                <a16:creationId xmlns:a16="http://schemas.microsoft.com/office/drawing/2014/main" id="{70D48863-3C73-FB3D-88CE-62DDD432273B}"/>
              </a:ext>
            </a:extLst>
          </p:cNvPr>
          <p:cNvSpPr/>
          <p:nvPr/>
        </p:nvSpPr>
        <p:spPr>
          <a:xfrm>
            <a:off x="1341625" y="4777409"/>
            <a:ext cx="4926338" cy="854449"/>
          </a:xfrm>
          <a:prstGeom prst="trapezoid">
            <a:avLst>
              <a:gd name="adj" fmla="val 69978"/>
            </a:avLst>
          </a:prstGeom>
          <a:solidFill>
            <a:schemeClr val="accent6">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Driehoek 10">
            <a:extLst>
              <a:ext uri="{FF2B5EF4-FFF2-40B4-BE49-F238E27FC236}">
                <a16:creationId xmlns:a16="http://schemas.microsoft.com/office/drawing/2014/main" id="{E81AE686-3BA1-F58B-FAEC-A46C9EE9EA4C}"/>
              </a:ext>
            </a:extLst>
          </p:cNvPr>
          <p:cNvSpPr/>
          <p:nvPr/>
        </p:nvSpPr>
        <p:spPr>
          <a:xfrm>
            <a:off x="3340966" y="1864689"/>
            <a:ext cx="967409" cy="675861"/>
          </a:xfrm>
          <a:prstGeom prst="triangle">
            <a:avLst/>
          </a:prstGeom>
          <a:solidFill>
            <a:schemeClr val="accent6">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ekstvak 12">
            <a:extLst>
              <a:ext uri="{FF2B5EF4-FFF2-40B4-BE49-F238E27FC236}">
                <a16:creationId xmlns:a16="http://schemas.microsoft.com/office/drawing/2014/main" id="{8F46D9A6-DCC2-BA83-A2CF-8F26D2197EAC}"/>
              </a:ext>
            </a:extLst>
          </p:cNvPr>
          <p:cNvSpPr txBox="1"/>
          <p:nvPr/>
        </p:nvSpPr>
        <p:spPr>
          <a:xfrm>
            <a:off x="525333" y="1971786"/>
            <a:ext cx="2767232" cy="461665"/>
          </a:xfrm>
          <a:prstGeom prst="rect">
            <a:avLst/>
          </a:prstGeom>
          <a:noFill/>
        </p:spPr>
        <p:txBody>
          <a:bodyPr wrap="none" rtlCol="0">
            <a:spAutoFit/>
          </a:bodyPr>
          <a:lstStyle/>
          <a:p>
            <a:r>
              <a:rPr lang="nl-BE" sz="2400" dirty="0">
                <a:solidFill>
                  <a:schemeClr val="accent6">
                    <a:lumMod val="50000"/>
                  </a:schemeClr>
                </a:solidFill>
              </a:rPr>
              <a:t>Selbstverwirklichung</a:t>
            </a:r>
          </a:p>
        </p:txBody>
      </p:sp>
      <p:sp>
        <p:nvSpPr>
          <p:cNvPr id="14" name="Tekstvak 13">
            <a:extLst>
              <a:ext uri="{FF2B5EF4-FFF2-40B4-BE49-F238E27FC236}">
                <a16:creationId xmlns:a16="http://schemas.microsoft.com/office/drawing/2014/main" id="{412CE183-B403-9759-A182-E7066005D4E5}"/>
              </a:ext>
            </a:extLst>
          </p:cNvPr>
          <p:cNvSpPr txBox="1"/>
          <p:nvPr/>
        </p:nvSpPr>
        <p:spPr>
          <a:xfrm>
            <a:off x="627758" y="2961296"/>
            <a:ext cx="2058962" cy="461665"/>
          </a:xfrm>
          <a:prstGeom prst="rect">
            <a:avLst/>
          </a:prstGeom>
          <a:noFill/>
        </p:spPr>
        <p:txBody>
          <a:bodyPr wrap="none" rtlCol="0">
            <a:spAutoFit/>
          </a:bodyPr>
          <a:lstStyle/>
          <a:p>
            <a:r>
              <a:rPr lang="nl-BE" sz="2400" dirty="0">
                <a:solidFill>
                  <a:schemeClr val="accent6">
                    <a:lumMod val="50000"/>
                  </a:schemeClr>
                </a:solidFill>
              </a:rPr>
              <a:t>Wertschätzung</a:t>
            </a:r>
          </a:p>
        </p:txBody>
      </p:sp>
      <p:cxnSp>
        <p:nvCxnSpPr>
          <p:cNvPr id="4" name="Rechte verbindingslijn 3">
            <a:extLst>
              <a:ext uri="{FF2B5EF4-FFF2-40B4-BE49-F238E27FC236}">
                <a16:creationId xmlns:a16="http://schemas.microsoft.com/office/drawing/2014/main" id="{B4D1700D-61B7-6CB3-8707-1118F41BBCE5}"/>
              </a:ext>
            </a:extLst>
          </p:cNvPr>
          <p:cNvCxnSpPr>
            <a:cxnSpLocks/>
          </p:cNvCxnSpPr>
          <p:nvPr/>
        </p:nvCxnSpPr>
        <p:spPr>
          <a:xfrm flipV="1">
            <a:off x="258792" y="1859740"/>
            <a:ext cx="3259976" cy="4949"/>
          </a:xfrm>
          <a:prstGeom prst="line">
            <a:avLst/>
          </a:prstGeom>
          <a:ln w="22225">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Rechte verbindingslijn 5">
            <a:extLst>
              <a:ext uri="{FF2B5EF4-FFF2-40B4-BE49-F238E27FC236}">
                <a16:creationId xmlns:a16="http://schemas.microsoft.com/office/drawing/2014/main" id="{3F20986B-3C33-6415-FA38-60CDFA3208A0}"/>
              </a:ext>
            </a:extLst>
          </p:cNvPr>
          <p:cNvCxnSpPr>
            <a:cxnSpLocks/>
          </p:cNvCxnSpPr>
          <p:nvPr/>
        </p:nvCxnSpPr>
        <p:spPr>
          <a:xfrm>
            <a:off x="258792" y="2516856"/>
            <a:ext cx="2920379" cy="0"/>
          </a:xfrm>
          <a:prstGeom prst="line">
            <a:avLst/>
          </a:prstGeom>
          <a:ln w="22225">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5CBE78AE-A73B-93CD-A642-919A90B44B17}"/>
              </a:ext>
            </a:extLst>
          </p:cNvPr>
          <p:cNvCxnSpPr>
            <a:cxnSpLocks/>
          </p:cNvCxnSpPr>
          <p:nvPr/>
        </p:nvCxnSpPr>
        <p:spPr>
          <a:xfrm>
            <a:off x="258792" y="2716537"/>
            <a:ext cx="2847324" cy="0"/>
          </a:xfrm>
          <a:prstGeom prst="line">
            <a:avLst/>
          </a:prstGeom>
          <a:ln w="22225">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37EA4503-9F55-81AC-F9F7-929E85B12515}"/>
              </a:ext>
            </a:extLst>
          </p:cNvPr>
          <p:cNvCxnSpPr>
            <a:cxnSpLocks/>
          </p:cNvCxnSpPr>
          <p:nvPr/>
        </p:nvCxnSpPr>
        <p:spPr>
          <a:xfrm>
            <a:off x="258792" y="3570986"/>
            <a:ext cx="2311550" cy="0"/>
          </a:xfrm>
          <a:prstGeom prst="line">
            <a:avLst/>
          </a:prstGeom>
          <a:ln w="22225">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Rechteraccolade 2">
            <a:extLst>
              <a:ext uri="{FF2B5EF4-FFF2-40B4-BE49-F238E27FC236}">
                <a16:creationId xmlns:a16="http://schemas.microsoft.com/office/drawing/2014/main" id="{9454AF99-6530-18F8-743A-0BA17F51F735}"/>
              </a:ext>
            </a:extLst>
          </p:cNvPr>
          <p:cNvSpPr/>
          <p:nvPr/>
        </p:nvSpPr>
        <p:spPr>
          <a:xfrm>
            <a:off x="7360517" y="4777409"/>
            <a:ext cx="420510" cy="1884885"/>
          </a:xfrm>
          <a:prstGeom prst="righ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9" name="Rechteraccolade 18">
            <a:extLst>
              <a:ext uri="{FF2B5EF4-FFF2-40B4-BE49-F238E27FC236}">
                <a16:creationId xmlns:a16="http://schemas.microsoft.com/office/drawing/2014/main" id="{320741FC-D47E-9830-EF0D-7D1F18BDE481}"/>
              </a:ext>
            </a:extLst>
          </p:cNvPr>
          <p:cNvSpPr/>
          <p:nvPr/>
        </p:nvSpPr>
        <p:spPr>
          <a:xfrm>
            <a:off x="7360516" y="3746973"/>
            <a:ext cx="420511" cy="854449"/>
          </a:xfrm>
          <a:prstGeom prst="righ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0" name="Tekstvak 19">
            <a:extLst>
              <a:ext uri="{FF2B5EF4-FFF2-40B4-BE49-F238E27FC236}">
                <a16:creationId xmlns:a16="http://schemas.microsoft.com/office/drawing/2014/main" id="{ACD2DAB5-4E0E-F2EC-AB1F-1D9EDD6CE167}"/>
              </a:ext>
            </a:extLst>
          </p:cNvPr>
          <p:cNvSpPr txBox="1"/>
          <p:nvPr/>
        </p:nvSpPr>
        <p:spPr>
          <a:xfrm>
            <a:off x="8402793" y="3822370"/>
            <a:ext cx="3751668" cy="646331"/>
          </a:xfrm>
          <a:prstGeom prst="rect">
            <a:avLst/>
          </a:prstGeom>
          <a:noFill/>
        </p:spPr>
        <p:txBody>
          <a:bodyPr wrap="none" rtlCol="0">
            <a:spAutoFit/>
          </a:bodyPr>
          <a:lstStyle/>
          <a:p>
            <a:r>
              <a:rPr lang="nl-BE" sz="3600" i="1" dirty="0">
                <a:solidFill>
                  <a:schemeClr val="tx1">
                    <a:lumMod val="75000"/>
                    <a:lumOff val="25000"/>
                  </a:schemeClr>
                </a:solidFill>
              </a:rPr>
              <a:t>soziale Bedürfnisse</a:t>
            </a:r>
          </a:p>
        </p:txBody>
      </p:sp>
      <p:sp>
        <p:nvSpPr>
          <p:cNvPr id="21" name="Rechteraccolade 20">
            <a:extLst>
              <a:ext uri="{FF2B5EF4-FFF2-40B4-BE49-F238E27FC236}">
                <a16:creationId xmlns:a16="http://schemas.microsoft.com/office/drawing/2014/main" id="{9D899CC6-492E-1EED-01D3-17AEDE09E254}"/>
              </a:ext>
            </a:extLst>
          </p:cNvPr>
          <p:cNvSpPr/>
          <p:nvPr/>
        </p:nvSpPr>
        <p:spPr>
          <a:xfrm>
            <a:off x="7360517" y="1686277"/>
            <a:ext cx="420510" cy="1884885"/>
          </a:xfrm>
          <a:prstGeom prst="righ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2" name="Tekstvak 21">
            <a:extLst>
              <a:ext uri="{FF2B5EF4-FFF2-40B4-BE49-F238E27FC236}">
                <a16:creationId xmlns:a16="http://schemas.microsoft.com/office/drawing/2014/main" id="{C6B72B6E-7B3B-37AF-3BEF-00754D9A3A79}"/>
              </a:ext>
            </a:extLst>
          </p:cNvPr>
          <p:cNvSpPr txBox="1"/>
          <p:nvPr/>
        </p:nvSpPr>
        <p:spPr>
          <a:xfrm>
            <a:off x="8402793" y="2058005"/>
            <a:ext cx="2388667" cy="1200329"/>
          </a:xfrm>
          <a:prstGeom prst="rect">
            <a:avLst/>
          </a:prstGeom>
          <a:noFill/>
        </p:spPr>
        <p:txBody>
          <a:bodyPr wrap="none" rtlCol="0">
            <a:spAutoFit/>
          </a:bodyPr>
          <a:lstStyle/>
          <a:p>
            <a:r>
              <a:rPr lang="nl-BE" sz="3600" i="1" dirty="0">
                <a:solidFill>
                  <a:schemeClr val="tx1">
                    <a:lumMod val="75000"/>
                    <a:lumOff val="25000"/>
                  </a:schemeClr>
                </a:solidFill>
              </a:rPr>
              <a:t>sinnerfüllte </a:t>
            </a:r>
          </a:p>
          <a:p>
            <a:r>
              <a:rPr lang="nl-BE" sz="3600" i="1" dirty="0">
                <a:solidFill>
                  <a:schemeClr val="tx1">
                    <a:lumMod val="75000"/>
                    <a:lumOff val="25000"/>
                  </a:schemeClr>
                </a:solidFill>
              </a:rPr>
              <a:t>Bedürfnisse</a:t>
            </a:r>
          </a:p>
        </p:txBody>
      </p:sp>
      <p:sp>
        <p:nvSpPr>
          <p:cNvPr id="23" name="Tekstvak 11">
            <a:extLst>
              <a:ext uri="{FF2B5EF4-FFF2-40B4-BE49-F238E27FC236}">
                <a16:creationId xmlns:a16="http://schemas.microsoft.com/office/drawing/2014/main" id="{185EE477-449F-DC50-0FC9-4018FB47BEE8}"/>
              </a:ext>
            </a:extLst>
          </p:cNvPr>
          <p:cNvSpPr txBox="1"/>
          <p:nvPr/>
        </p:nvSpPr>
        <p:spPr>
          <a:xfrm>
            <a:off x="2013727" y="579811"/>
            <a:ext cx="4479303" cy="646331"/>
          </a:xfrm>
          <a:prstGeom prst="rect">
            <a:avLst/>
          </a:prstGeom>
          <a:noFill/>
        </p:spPr>
        <p:txBody>
          <a:bodyPr wrap="none" rtlCol="0">
            <a:spAutoFit/>
          </a:bodyPr>
          <a:lstStyle/>
          <a:p>
            <a:r>
              <a:rPr lang="nl-BE" sz="3600" u="sng" dirty="0"/>
              <a:t>Maslowsche Pyramide </a:t>
            </a:r>
          </a:p>
        </p:txBody>
      </p:sp>
      <p:sp>
        <p:nvSpPr>
          <p:cNvPr id="24" name="Tekstvak 23">
            <a:extLst>
              <a:ext uri="{FF2B5EF4-FFF2-40B4-BE49-F238E27FC236}">
                <a16:creationId xmlns:a16="http://schemas.microsoft.com/office/drawing/2014/main" id="{85E0726B-D309-4E95-CE3B-7458C9447308}"/>
              </a:ext>
            </a:extLst>
          </p:cNvPr>
          <p:cNvSpPr txBox="1"/>
          <p:nvPr/>
        </p:nvSpPr>
        <p:spPr>
          <a:xfrm>
            <a:off x="8402793" y="4754695"/>
            <a:ext cx="3007555" cy="1754326"/>
          </a:xfrm>
          <a:prstGeom prst="rect">
            <a:avLst/>
          </a:prstGeom>
          <a:noFill/>
        </p:spPr>
        <p:txBody>
          <a:bodyPr wrap="none" rtlCol="0">
            <a:spAutoFit/>
          </a:bodyPr>
          <a:lstStyle/>
          <a:p>
            <a:r>
              <a:rPr lang="nl-BE" sz="3600" i="1" dirty="0">
                <a:solidFill>
                  <a:schemeClr val="tx1">
                    <a:lumMod val="75000"/>
                    <a:lumOff val="25000"/>
                  </a:schemeClr>
                </a:solidFill>
              </a:rPr>
              <a:t>grundlegende/</a:t>
            </a:r>
          </a:p>
          <a:p>
            <a:r>
              <a:rPr lang="nl-BE" sz="3600" i="1" dirty="0">
                <a:solidFill>
                  <a:schemeClr val="tx1">
                    <a:lumMod val="75000"/>
                    <a:lumOff val="25000"/>
                  </a:schemeClr>
                </a:solidFill>
              </a:rPr>
              <a:t>physische</a:t>
            </a:r>
          </a:p>
          <a:p>
            <a:r>
              <a:rPr lang="nl-BE" sz="3600" i="1" dirty="0">
                <a:solidFill>
                  <a:schemeClr val="tx1">
                    <a:lumMod val="75000"/>
                    <a:lumOff val="25000"/>
                  </a:schemeClr>
                </a:solidFill>
              </a:rPr>
              <a:t>Bedürfnisse</a:t>
            </a:r>
          </a:p>
        </p:txBody>
      </p:sp>
      <p:sp>
        <p:nvSpPr>
          <p:cNvPr id="26" name="Tekstvak 15">
            <a:extLst>
              <a:ext uri="{FF2B5EF4-FFF2-40B4-BE49-F238E27FC236}">
                <a16:creationId xmlns:a16="http://schemas.microsoft.com/office/drawing/2014/main" id="{A39EA6EC-3416-25A4-3E6F-F7EE5CDF6AF6}"/>
              </a:ext>
            </a:extLst>
          </p:cNvPr>
          <p:cNvSpPr txBox="1"/>
          <p:nvPr/>
        </p:nvSpPr>
        <p:spPr>
          <a:xfrm>
            <a:off x="2115511" y="4943023"/>
            <a:ext cx="3496470" cy="523220"/>
          </a:xfrm>
          <a:prstGeom prst="rect">
            <a:avLst/>
          </a:prstGeom>
          <a:noFill/>
        </p:spPr>
        <p:txBody>
          <a:bodyPr wrap="none" rtlCol="0">
            <a:spAutoFit/>
          </a:bodyPr>
          <a:lstStyle/>
          <a:p>
            <a:r>
              <a:rPr lang="nl-BE" sz="2800" dirty="0">
                <a:solidFill>
                  <a:schemeClr val="accent6">
                    <a:lumMod val="40000"/>
                    <a:lumOff val="60000"/>
                  </a:schemeClr>
                </a:solidFill>
              </a:rPr>
              <a:t>Sicherheitsbedürfnisse</a:t>
            </a:r>
          </a:p>
        </p:txBody>
      </p:sp>
      <p:sp>
        <p:nvSpPr>
          <p:cNvPr id="27" name="Tekstvak 11">
            <a:extLst>
              <a:ext uri="{FF2B5EF4-FFF2-40B4-BE49-F238E27FC236}">
                <a16:creationId xmlns:a16="http://schemas.microsoft.com/office/drawing/2014/main" id="{185EE477-449F-DC50-0FC9-4018FB47BEE8}"/>
              </a:ext>
            </a:extLst>
          </p:cNvPr>
          <p:cNvSpPr txBox="1"/>
          <p:nvPr/>
        </p:nvSpPr>
        <p:spPr>
          <a:xfrm>
            <a:off x="1304909" y="5882725"/>
            <a:ext cx="5222840" cy="646331"/>
          </a:xfrm>
          <a:prstGeom prst="rect">
            <a:avLst/>
          </a:prstGeom>
          <a:noFill/>
        </p:spPr>
        <p:txBody>
          <a:bodyPr wrap="none" rtlCol="0">
            <a:spAutoFit/>
          </a:bodyPr>
          <a:lstStyle/>
          <a:p>
            <a:r>
              <a:rPr lang="nl-BE" sz="3600" dirty="0">
                <a:solidFill>
                  <a:schemeClr val="accent6">
                    <a:lumMod val="60000"/>
                    <a:lumOff val="40000"/>
                  </a:schemeClr>
                </a:solidFill>
              </a:rPr>
              <a:t>Physiologische Bedürfnisse</a:t>
            </a:r>
          </a:p>
        </p:txBody>
      </p:sp>
      <p:sp>
        <p:nvSpPr>
          <p:cNvPr id="28" name="Tekstvak 14">
            <a:extLst>
              <a:ext uri="{FF2B5EF4-FFF2-40B4-BE49-F238E27FC236}">
                <a16:creationId xmlns:a16="http://schemas.microsoft.com/office/drawing/2014/main" id="{056A2E02-C6F5-56D6-C616-A0E487DE3D79}"/>
              </a:ext>
            </a:extLst>
          </p:cNvPr>
          <p:cNvSpPr txBox="1"/>
          <p:nvPr/>
        </p:nvSpPr>
        <p:spPr>
          <a:xfrm>
            <a:off x="2240566" y="4066734"/>
            <a:ext cx="4376810" cy="461665"/>
          </a:xfrm>
          <a:prstGeom prst="rect">
            <a:avLst/>
          </a:prstGeom>
          <a:noFill/>
        </p:spPr>
        <p:txBody>
          <a:bodyPr wrap="square" rtlCol="0">
            <a:spAutoFit/>
          </a:bodyPr>
          <a:lstStyle/>
          <a:p>
            <a:r>
              <a:rPr lang="nl-BE" sz="2400" dirty="0">
                <a:solidFill>
                  <a:schemeClr val="accent6">
                    <a:lumMod val="50000"/>
                  </a:schemeClr>
                </a:solidFill>
              </a:rPr>
              <a:t>Liebe und Zugehörigkeit</a:t>
            </a:r>
          </a:p>
        </p:txBody>
      </p:sp>
    </p:spTree>
    <p:extLst>
      <p:ext uri="{BB962C8B-B14F-4D97-AF65-F5344CB8AC3E}">
        <p14:creationId xmlns:p14="http://schemas.microsoft.com/office/powerpoint/2010/main" val="2921781909"/>
      </p:ext>
    </p:extLst>
  </p:cSld>
  <p:clrMapOvr>
    <a:masterClrMapping/>
  </p:clrMapOvr>
  <mc:AlternateContent xmlns:mc="http://schemas.openxmlformats.org/markup-compatibility/2006" xmlns:p14="http://schemas.microsoft.com/office/powerpoint/2010/main">
    <mc:Choice Requires="p14">
      <p:transition spd="slow" p14:dur="2000" advTm="11757"/>
    </mc:Choice>
    <mc:Fallback xmlns="">
      <p:transition spd="slow" advTm="11757"/>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4ABFB34-0343-364F-A3E2-52FD6BDCEE6E}"/>
              </a:ext>
            </a:extLst>
          </p:cNvPr>
          <p:cNvSpPr>
            <a:spLocks noGrp="1"/>
          </p:cNvSpPr>
          <p:nvPr>
            <p:ph type="title"/>
          </p:nvPr>
        </p:nvSpPr>
        <p:spPr>
          <a:xfrm>
            <a:off x="838200" y="365125"/>
            <a:ext cx="10515600" cy="1325563"/>
          </a:xfrm>
        </p:spPr>
        <p:txBody>
          <a:bodyPr/>
          <a:lstStyle/>
          <a:p>
            <a:pPr algn="ctr"/>
            <a:r>
              <a:rPr lang="nl-BE" dirty="0">
                <a:solidFill>
                  <a:schemeClr val="tx1">
                    <a:lumMod val="75000"/>
                    <a:lumOff val="25000"/>
                  </a:schemeClr>
                </a:solidFill>
              </a:rPr>
              <a:t>Wie erfüllt man soziale und andere Bedürfnisse?</a:t>
            </a:r>
          </a:p>
        </p:txBody>
      </p:sp>
      <p:pic>
        <p:nvPicPr>
          <p:cNvPr id="10242" name="Picture 2" descr="question mark | 3d human with a red question mark | Damián Navas | Flickr">
            <a:extLst>
              <a:ext uri="{FF2B5EF4-FFF2-40B4-BE49-F238E27FC236}">
                <a16:creationId xmlns:a16="http://schemas.microsoft.com/office/drawing/2014/main" id="{1A4A2BE3-FA43-3F4A-B5EE-967ECD5D5D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2247900"/>
            <a:ext cx="4064000" cy="406400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D6396792-EF95-6040-9C88-084801F3F7B2}"/>
              </a:ext>
            </a:extLst>
          </p:cNvPr>
          <p:cNvSpPr txBox="1"/>
          <p:nvPr/>
        </p:nvSpPr>
        <p:spPr>
          <a:xfrm>
            <a:off x="9779431" y="6512802"/>
            <a:ext cx="2412569" cy="338554"/>
          </a:xfrm>
          <a:prstGeom prst="rect">
            <a:avLst/>
          </a:prstGeom>
          <a:noFill/>
        </p:spPr>
        <p:txBody>
          <a:bodyPr wrap="square" rtlCol="0">
            <a:spAutoFit/>
          </a:bodyPr>
          <a:lstStyle/>
          <a:p>
            <a:r>
              <a:rPr lang="nl-BE" sz="1600" dirty="0">
                <a:solidFill>
                  <a:schemeClr val="bg2">
                    <a:lumMod val="50000"/>
                  </a:schemeClr>
                </a:solidFill>
              </a:rPr>
              <a:t>Photo: ioannis kounadeas</a:t>
            </a:r>
          </a:p>
        </p:txBody>
      </p:sp>
    </p:spTree>
    <p:extLst>
      <p:ext uri="{BB962C8B-B14F-4D97-AF65-F5344CB8AC3E}">
        <p14:creationId xmlns:p14="http://schemas.microsoft.com/office/powerpoint/2010/main" val="18408184"/>
      </p:ext>
    </p:extLst>
  </p:cSld>
  <p:clrMapOvr>
    <a:masterClrMapping/>
  </p:clrMapOvr>
  <mc:AlternateContent xmlns:mc="http://schemas.openxmlformats.org/markup-compatibility/2006" xmlns:p14="http://schemas.microsoft.com/office/powerpoint/2010/main">
    <mc:Choice Requires="p14">
      <p:transition spd="slow" p14:dur="2000" advTm="29263"/>
    </mc:Choice>
    <mc:Fallback xmlns="">
      <p:transition spd="slow" advTm="29263"/>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4ABFB34-0343-364F-A3E2-52FD6BDCEE6E}"/>
              </a:ext>
            </a:extLst>
          </p:cNvPr>
          <p:cNvSpPr>
            <a:spLocks noGrp="1"/>
          </p:cNvSpPr>
          <p:nvPr>
            <p:ph type="title"/>
          </p:nvPr>
        </p:nvSpPr>
        <p:spPr>
          <a:xfrm>
            <a:off x="838200" y="365125"/>
            <a:ext cx="10515600" cy="1325563"/>
          </a:xfrm>
        </p:spPr>
        <p:txBody>
          <a:bodyPr/>
          <a:lstStyle/>
          <a:p>
            <a:pPr algn="ctr"/>
            <a:r>
              <a:rPr lang="nl-BE" dirty="0">
                <a:solidFill>
                  <a:schemeClr val="tx1">
                    <a:lumMod val="75000"/>
                    <a:lumOff val="25000"/>
                  </a:schemeClr>
                </a:solidFill>
              </a:rPr>
              <a:t>Erfüllen sozialer und anderer Bedürfnisse</a:t>
            </a:r>
          </a:p>
        </p:txBody>
      </p:sp>
      <p:sp>
        <p:nvSpPr>
          <p:cNvPr id="6" name="Tekstvak 5">
            <a:extLst>
              <a:ext uri="{FF2B5EF4-FFF2-40B4-BE49-F238E27FC236}">
                <a16:creationId xmlns:a16="http://schemas.microsoft.com/office/drawing/2014/main" id="{D6396792-EF95-6040-9C88-084801F3F7B2}"/>
              </a:ext>
            </a:extLst>
          </p:cNvPr>
          <p:cNvSpPr txBox="1"/>
          <p:nvPr/>
        </p:nvSpPr>
        <p:spPr>
          <a:xfrm>
            <a:off x="1287781" y="6561892"/>
            <a:ext cx="1410345" cy="338554"/>
          </a:xfrm>
          <a:prstGeom prst="rect">
            <a:avLst/>
          </a:prstGeom>
          <a:noFill/>
        </p:spPr>
        <p:txBody>
          <a:bodyPr wrap="square" rtlCol="0">
            <a:spAutoFit/>
          </a:bodyPr>
          <a:lstStyle/>
          <a:p>
            <a:r>
              <a:rPr lang="nl-BE" sz="1600" dirty="0">
                <a:solidFill>
                  <a:schemeClr val="bg2">
                    <a:lumMod val="50000"/>
                  </a:schemeClr>
                </a:solidFill>
              </a:rPr>
              <a:t>Photo: PxHere</a:t>
            </a:r>
          </a:p>
        </p:txBody>
      </p:sp>
      <p:pic>
        <p:nvPicPr>
          <p:cNvPr id="11266" name="Picture 2" descr="Free Images : sweet, love, red, friendship, yellow, together, toy, figure,  funny, figures, games, connectedness, danbo, hand in hand, togetherness,  for two, screenshot, valentine's day 5669x2306 - - 1170948 - Free stock  photos - PxHere">
            <a:extLst>
              <a:ext uri="{FF2B5EF4-FFF2-40B4-BE49-F238E27FC236}">
                <a16:creationId xmlns:a16="http://schemas.microsoft.com/office/drawing/2014/main" id="{B7CE1F3D-1106-6F4D-9B5D-623CC93F0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1" t="-1686" r="36352" b="1686"/>
          <a:stretch/>
        </p:blipFill>
        <p:spPr bwMode="auto">
          <a:xfrm>
            <a:off x="156707" y="1690689"/>
            <a:ext cx="3882044" cy="357873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s Gratuites : gens, bleu, groupe social, vert, communauté, jeunesse,  amusement, épaule, interaction, équipe, mixte, loisir, herbe, Personne  âgée, des loisirs, comportement humain, conversation, enfant, jouer, la  communication 3914x2635 - rawpixel ...">
            <a:extLst>
              <a:ext uri="{FF2B5EF4-FFF2-40B4-BE49-F238E27FC236}">
                <a16:creationId xmlns:a16="http://schemas.microsoft.com/office/drawing/2014/main" id="{55F8A517-D25A-8847-9570-572E8DAF73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7263" y="1690690"/>
            <a:ext cx="3882044" cy="357873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Girl Lying on the Grass - Free Stock Photo by Pixabay on Stockvault.net">
            <a:extLst>
              <a:ext uri="{FF2B5EF4-FFF2-40B4-BE49-F238E27FC236}">
                <a16:creationId xmlns:a16="http://schemas.microsoft.com/office/drawing/2014/main" id="{F421F5DA-28F2-B342-B704-CC4F8107E3B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937" r="23924"/>
          <a:stretch/>
        </p:blipFill>
        <p:spPr bwMode="auto">
          <a:xfrm>
            <a:off x="8277819" y="1690690"/>
            <a:ext cx="3769013" cy="3578735"/>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6F11E96B-E5B5-A84A-A93F-6FB23B15F21A}"/>
              </a:ext>
            </a:extLst>
          </p:cNvPr>
          <p:cNvSpPr txBox="1"/>
          <p:nvPr/>
        </p:nvSpPr>
        <p:spPr>
          <a:xfrm>
            <a:off x="5390827" y="6519446"/>
            <a:ext cx="1410345" cy="338554"/>
          </a:xfrm>
          <a:prstGeom prst="rect">
            <a:avLst/>
          </a:prstGeom>
          <a:noFill/>
        </p:spPr>
        <p:txBody>
          <a:bodyPr wrap="square" rtlCol="0">
            <a:spAutoFit/>
          </a:bodyPr>
          <a:lstStyle/>
          <a:p>
            <a:r>
              <a:rPr lang="nl-BE" sz="1600" dirty="0">
                <a:solidFill>
                  <a:schemeClr val="bg2">
                    <a:lumMod val="50000"/>
                  </a:schemeClr>
                </a:solidFill>
              </a:rPr>
              <a:t>Photo: PxHere</a:t>
            </a:r>
          </a:p>
        </p:txBody>
      </p:sp>
      <p:sp>
        <p:nvSpPr>
          <p:cNvPr id="9" name="Tekstvak 8">
            <a:extLst>
              <a:ext uri="{FF2B5EF4-FFF2-40B4-BE49-F238E27FC236}">
                <a16:creationId xmlns:a16="http://schemas.microsoft.com/office/drawing/2014/main" id="{0F0F808E-E475-CC42-A91D-3A7B59A89FC6}"/>
              </a:ext>
            </a:extLst>
          </p:cNvPr>
          <p:cNvSpPr txBox="1"/>
          <p:nvPr/>
        </p:nvSpPr>
        <p:spPr>
          <a:xfrm>
            <a:off x="9389098" y="6519446"/>
            <a:ext cx="1686129" cy="338554"/>
          </a:xfrm>
          <a:prstGeom prst="rect">
            <a:avLst/>
          </a:prstGeom>
          <a:noFill/>
        </p:spPr>
        <p:txBody>
          <a:bodyPr wrap="square" rtlCol="0">
            <a:spAutoFit/>
          </a:bodyPr>
          <a:lstStyle/>
          <a:p>
            <a:r>
              <a:rPr lang="nl-BE" sz="1600" dirty="0">
                <a:solidFill>
                  <a:schemeClr val="bg2">
                    <a:lumMod val="50000"/>
                  </a:schemeClr>
                </a:solidFill>
              </a:rPr>
              <a:t>Photo: Stockvault</a:t>
            </a:r>
          </a:p>
        </p:txBody>
      </p:sp>
    </p:spTree>
    <p:custDataLst>
      <p:tags r:id="rId1"/>
    </p:custDataLst>
    <p:extLst>
      <p:ext uri="{BB962C8B-B14F-4D97-AF65-F5344CB8AC3E}">
        <p14:creationId xmlns:p14="http://schemas.microsoft.com/office/powerpoint/2010/main" val="2798080400"/>
      </p:ext>
    </p:extLst>
  </p:cSld>
  <p:clrMapOvr>
    <a:masterClrMapping/>
  </p:clrMapOvr>
  <mc:AlternateContent xmlns:mc="http://schemas.openxmlformats.org/markup-compatibility/2006" xmlns:p14="http://schemas.microsoft.com/office/powerpoint/2010/main">
    <mc:Choice Requires="p14">
      <p:transition spd="slow" p14:dur="2000" advTm="41405"/>
    </mc:Choice>
    <mc:Fallback xmlns="">
      <p:transition spd="slow" advTm="414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2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illustratie, vectorafbeeldingen&#10;&#10;Automatisch gegenereerde beschrijving">
            <a:extLst>
              <a:ext uri="{FF2B5EF4-FFF2-40B4-BE49-F238E27FC236}">
                <a16:creationId xmlns:a16="http://schemas.microsoft.com/office/drawing/2014/main" id="{9CB21E99-736D-AC44-9FD3-44B3497C492B}"/>
              </a:ext>
            </a:extLst>
          </p:cNvPr>
          <p:cNvPicPr>
            <a:picLocks noChangeAspect="1"/>
          </p:cNvPicPr>
          <p:nvPr/>
        </p:nvPicPr>
        <p:blipFill>
          <a:blip r:embed="rId4"/>
          <a:stretch>
            <a:fillRect/>
          </a:stretch>
        </p:blipFill>
        <p:spPr>
          <a:xfrm>
            <a:off x="1638300" y="374650"/>
            <a:ext cx="8915400" cy="4076700"/>
          </a:xfrm>
          <a:prstGeom prst="rect">
            <a:avLst/>
          </a:prstGeom>
        </p:spPr>
      </p:pic>
      <p:sp>
        <p:nvSpPr>
          <p:cNvPr id="6" name="Tekstvak 5">
            <a:extLst>
              <a:ext uri="{FF2B5EF4-FFF2-40B4-BE49-F238E27FC236}">
                <a16:creationId xmlns:a16="http://schemas.microsoft.com/office/drawing/2014/main" id="{523F124F-FFBA-9D40-BB0B-F2EE1452CD8C}"/>
              </a:ext>
            </a:extLst>
          </p:cNvPr>
          <p:cNvSpPr txBox="1"/>
          <p:nvPr/>
        </p:nvSpPr>
        <p:spPr>
          <a:xfrm>
            <a:off x="1638300" y="4559300"/>
            <a:ext cx="8915400" cy="523220"/>
          </a:xfrm>
          <a:prstGeom prst="rect">
            <a:avLst/>
          </a:prstGeom>
          <a:noFill/>
        </p:spPr>
        <p:txBody>
          <a:bodyPr wrap="square" rtlCol="0">
            <a:spAutoFit/>
          </a:bodyPr>
          <a:lstStyle/>
          <a:p>
            <a:pPr algn="ctr"/>
            <a:r>
              <a:rPr lang="nl-BE" sz="2800" dirty="0">
                <a:solidFill>
                  <a:schemeClr val="tx1">
                    <a:lumMod val="65000"/>
                    <a:lumOff val="35000"/>
                  </a:schemeClr>
                </a:solidFill>
                <a:latin typeface="+mj-lt"/>
              </a:rPr>
              <a:t>Vielen Dank für Ihre Aufmerksamkeit!</a:t>
            </a:r>
          </a:p>
        </p:txBody>
      </p:sp>
    </p:spTree>
    <p:custDataLst>
      <p:tags r:id="rId1"/>
    </p:custDataLst>
    <p:extLst>
      <p:ext uri="{BB962C8B-B14F-4D97-AF65-F5344CB8AC3E}">
        <p14:creationId xmlns:p14="http://schemas.microsoft.com/office/powerpoint/2010/main" val="3917838987"/>
      </p:ext>
    </p:extLst>
  </p:cSld>
  <p:clrMapOvr>
    <a:masterClrMapping/>
  </p:clrMapOvr>
  <mc:AlternateContent xmlns:mc="http://schemas.openxmlformats.org/markup-compatibility/2006" xmlns:p14="http://schemas.microsoft.com/office/powerpoint/2010/main">
    <mc:Choice Requires="p14">
      <p:transition spd="slow" p14:dur="2000" advTm="7657"/>
    </mc:Choice>
    <mc:Fallback xmlns="">
      <p:transition spd="slow" advTm="76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DC2E73-271D-624B-BA03-9DEB8877C5A5}"/>
              </a:ext>
            </a:extLst>
          </p:cNvPr>
          <p:cNvSpPr>
            <a:spLocks noGrp="1"/>
          </p:cNvSpPr>
          <p:nvPr>
            <p:ph idx="1"/>
          </p:nvPr>
        </p:nvSpPr>
        <p:spPr>
          <a:xfrm>
            <a:off x="838200" y="2011939"/>
            <a:ext cx="10035135" cy="4114800"/>
          </a:xfrm>
        </p:spPr>
        <p:txBody>
          <a:bodyPr anchor="ctr">
            <a:normAutofit/>
          </a:bodyPr>
          <a:lstStyle/>
          <a:p>
            <a:pPr marL="0" indent="0">
              <a:buNone/>
            </a:pPr>
            <a:r>
              <a:rPr lang="de-DE" dirty="0"/>
              <a:t>Herausforderung 1:</a:t>
            </a:r>
          </a:p>
          <a:p>
            <a:pPr marL="0" indent="0">
              <a:buNone/>
            </a:pPr>
            <a:r>
              <a:rPr lang="de-DE" dirty="0"/>
              <a:t>Ältere Menschen mit Pflegebedarf sind anfällig für soziale Exklusion</a:t>
            </a:r>
            <a:endParaRPr lang="nl-BE" sz="2000" dirty="0"/>
          </a:p>
        </p:txBody>
      </p:sp>
      <p:sp>
        <p:nvSpPr>
          <p:cNvPr id="4" name="Ondertitel 2">
            <a:extLst>
              <a:ext uri="{FF2B5EF4-FFF2-40B4-BE49-F238E27FC236}">
                <a16:creationId xmlns:a16="http://schemas.microsoft.com/office/drawing/2014/main" id="{76525588-B630-B34D-BE49-6D5A26C9B32E}"/>
              </a:ext>
            </a:extLst>
          </p:cNvPr>
          <p:cNvSpPr txBox="1">
            <a:spLocks/>
          </p:cNvSpPr>
          <p:nvPr/>
        </p:nvSpPr>
        <p:spPr>
          <a:xfrm>
            <a:off x="1318665" y="748514"/>
            <a:ext cx="9144000" cy="16557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4800" dirty="0">
                <a:solidFill>
                  <a:srgbClr val="7EA1D3"/>
                </a:solidFill>
                <a:cs typeface="Calibri"/>
              </a:rPr>
              <a:t>2. </a:t>
            </a:r>
            <a:r>
              <a:rPr lang="en-GB" sz="4800" dirty="0" err="1">
                <a:solidFill>
                  <a:srgbClr val="7EA1D3"/>
                </a:solidFill>
                <a:cs typeface="Calibri"/>
              </a:rPr>
              <a:t>Herausforderung</a:t>
            </a:r>
            <a:r>
              <a:rPr lang="en-GB" sz="4800" dirty="0">
                <a:solidFill>
                  <a:srgbClr val="7EA1D3"/>
                </a:solidFill>
                <a:cs typeface="Calibri"/>
              </a:rPr>
              <a:t> </a:t>
            </a:r>
            <a:r>
              <a:rPr lang="en-GB" sz="4800" dirty="0" err="1">
                <a:solidFill>
                  <a:srgbClr val="7EA1D3"/>
                </a:solidFill>
                <a:cs typeface="Calibri"/>
              </a:rPr>
              <a:t>einer</a:t>
            </a:r>
            <a:r>
              <a:rPr lang="en-GB" sz="4800" dirty="0">
                <a:solidFill>
                  <a:srgbClr val="7EA1D3"/>
                </a:solidFill>
                <a:cs typeface="Calibri"/>
              </a:rPr>
              <a:t> </a:t>
            </a:r>
            <a:r>
              <a:rPr lang="en-GB" sz="4800" dirty="0" err="1">
                <a:solidFill>
                  <a:srgbClr val="7EA1D3"/>
                </a:solidFill>
                <a:cs typeface="Calibri"/>
              </a:rPr>
              <a:t>alternden</a:t>
            </a:r>
            <a:r>
              <a:rPr lang="en-GB" sz="4800" dirty="0">
                <a:solidFill>
                  <a:srgbClr val="7EA1D3"/>
                </a:solidFill>
                <a:cs typeface="Calibri"/>
              </a:rPr>
              <a:t> Gesellschaft</a:t>
            </a:r>
          </a:p>
        </p:txBody>
      </p:sp>
    </p:spTree>
    <p:extLst>
      <p:ext uri="{BB962C8B-B14F-4D97-AF65-F5344CB8AC3E}">
        <p14:creationId xmlns:p14="http://schemas.microsoft.com/office/powerpoint/2010/main" val="3601281111"/>
      </p:ext>
    </p:extLst>
  </p:cSld>
  <p:clrMapOvr>
    <a:masterClrMapping/>
  </p:clrMapOvr>
  <mc:AlternateContent xmlns:mc="http://schemas.openxmlformats.org/markup-compatibility/2006" xmlns:p14="http://schemas.microsoft.com/office/powerpoint/2010/main">
    <mc:Choice Requires="p14">
      <p:transition spd="slow" p14:dur="2000" advTm="23026"/>
    </mc:Choice>
    <mc:Fallback xmlns="">
      <p:transition spd="slow" advTm="2302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DC2E73-271D-624B-BA03-9DEB8877C5A5}"/>
              </a:ext>
            </a:extLst>
          </p:cNvPr>
          <p:cNvSpPr>
            <a:spLocks noGrp="1"/>
          </p:cNvSpPr>
          <p:nvPr>
            <p:ph idx="1"/>
          </p:nvPr>
        </p:nvSpPr>
        <p:spPr>
          <a:xfrm>
            <a:off x="838200" y="2011939"/>
            <a:ext cx="10035135" cy="4114800"/>
          </a:xfrm>
        </p:spPr>
        <p:txBody>
          <a:bodyPr anchor="ctr">
            <a:normAutofit/>
          </a:bodyPr>
          <a:lstStyle/>
          <a:p>
            <a:pPr marL="0" indent="0">
              <a:buNone/>
            </a:pPr>
            <a:r>
              <a:rPr lang="de-DE" dirty="0"/>
              <a:t>Herausforderung 2:</a:t>
            </a:r>
          </a:p>
          <a:p>
            <a:pPr marL="0" indent="0">
              <a:buNone/>
            </a:pPr>
            <a:r>
              <a:rPr lang="de-DE" dirty="0"/>
              <a:t>Erhöhte Nachfrage nach professioneller Pflege</a:t>
            </a:r>
          </a:p>
        </p:txBody>
      </p:sp>
      <p:sp>
        <p:nvSpPr>
          <p:cNvPr id="5" name="Ondertitel 2">
            <a:extLst>
              <a:ext uri="{FF2B5EF4-FFF2-40B4-BE49-F238E27FC236}">
                <a16:creationId xmlns:a16="http://schemas.microsoft.com/office/drawing/2014/main" id="{CDCB8F8C-BAB7-4333-BCAF-F8C062515D82}"/>
              </a:ext>
            </a:extLst>
          </p:cNvPr>
          <p:cNvSpPr txBox="1">
            <a:spLocks/>
          </p:cNvSpPr>
          <p:nvPr/>
        </p:nvSpPr>
        <p:spPr>
          <a:xfrm>
            <a:off x="1318665" y="748514"/>
            <a:ext cx="9144000" cy="16557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4800" dirty="0">
                <a:solidFill>
                  <a:srgbClr val="7EA1D3"/>
                </a:solidFill>
                <a:cs typeface="Calibri"/>
              </a:rPr>
              <a:t>2. </a:t>
            </a:r>
            <a:r>
              <a:rPr lang="en-GB" sz="4800" dirty="0" err="1">
                <a:solidFill>
                  <a:srgbClr val="7EA1D3"/>
                </a:solidFill>
                <a:cs typeface="Calibri"/>
              </a:rPr>
              <a:t>Herausforderung</a:t>
            </a:r>
            <a:r>
              <a:rPr lang="en-GB" sz="4800" dirty="0">
                <a:solidFill>
                  <a:srgbClr val="7EA1D3"/>
                </a:solidFill>
                <a:cs typeface="Calibri"/>
              </a:rPr>
              <a:t> </a:t>
            </a:r>
            <a:r>
              <a:rPr lang="en-GB" sz="4800" dirty="0" err="1">
                <a:solidFill>
                  <a:srgbClr val="7EA1D3"/>
                </a:solidFill>
                <a:cs typeface="Calibri"/>
              </a:rPr>
              <a:t>einer</a:t>
            </a:r>
            <a:r>
              <a:rPr lang="en-GB" sz="4800" dirty="0">
                <a:solidFill>
                  <a:srgbClr val="7EA1D3"/>
                </a:solidFill>
                <a:cs typeface="Calibri"/>
              </a:rPr>
              <a:t> </a:t>
            </a:r>
            <a:r>
              <a:rPr lang="en-GB" sz="4800" dirty="0" err="1">
                <a:solidFill>
                  <a:srgbClr val="7EA1D3"/>
                </a:solidFill>
                <a:cs typeface="Calibri"/>
              </a:rPr>
              <a:t>alternden</a:t>
            </a:r>
            <a:r>
              <a:rPr lang="en-GB" sz="4800" dirty="0">
                <a:solidFill>
                  <a:srgbClr val="7EA1D3"/>
                </a:solidFill>
                <a:cs typeface="Calibri"/>
              </a:rPr>
              <a:t> Gesellschaft</a:t>
            </a:r>
          </a:p>
        </p:txBody>
      </p:sp>
    </p:spTree>
    <p:extLst>
      <p:ext uri="{BB962C8B-B14F-4D97-AF65-F5344CB8AC3E}">
        <p14:creationId xmlns:p14="http://schemas.microsoft.com/office/powerpoint/2010/main" val="1346861326"/>
      </p:ext>
    </p:extLst>
  </p:cSld>
  <p:clrMapOvr>
    <a:masterClrMapping/>
  </p:clrMapOvr>
  <mc:AlternateContent xmlns:mc="http://schemas.openxmlformats.org/markup-compatibility/2006" xmlns:p14="http://schemas.microsoft.com/office/powerpoint/2010/main">
    <mc:Choice Requires="p14">
      <p:transition spd="slow" p14:dur="2000" advTm="7829"/>
    </mc:Choice>
    <mc:Fallback xmlns="">
      <p:transition spd="slow" advTm="782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42F784-721E-9145-BC06-CBC3025DED37}"/>
              </a:ext>
            </a:extLst>
          </p:cNvPr>
          <p:cNvSpPr>
            <a:spLocks noGrp="1"/>
          </p:cNvSpPr>
          <p:nvPr>
            <p:ph idx="1"/>
          </p:nvPr>
        </p:nvSpPr>
        <p:spPr>
          <a:xfrm>
            <a:off x="1136429" y="2278173"/>
            <a:ext cx="6799873" cy="1354027"/>
          </a:xfrm>
        </p:spPr>
        <p:txBody>
          <a:bodyPr anchor="ctr">
            <a:normAutofit/>
          </a:bodyPr>
          <a:lstStyle/>
          <a:p>
            <a:pPr marL="0" indent="0">
              <a:buNone/>
            </a:pPr>
            <a:r>
              <a:rPr lang="de-DE" sz="2400" dirty="0">
                <a:solidFill>
                  <a:srgbClr val="C7D390"/>
                </a:solidFill>
              </a:rPr>
              <a:t>Von einer Fokussierung auf körperliche und medizinische Aspekte mit einem defizitären Ansatz ...</a:t>
            </a:r>
            <a:endParaRPr lang="en-GB" dirty="0">
              <a:solidFill>
                <a:srgbClr val="C7D390"/>
              </a:solidFill>
            </a:endParaRPr>
          </a:p>
        </p:txBody>
      </p:sp>
      <p:sp>
        <p:nvSpPr>
          <p:cNvPr id="6" name="Content Placeholder 2">
            <a:extLst>
              <a:ext uri="{FF2B5EF4-FFF2-40B4-BE49-F238E27FC236}">
                <a16:creationId xmlns:a16="http://schemas.microsoft.com/office/drawing/2014/main" id="{CD391D48-8593-A74F-A056-1C6297D0E758}"/>
              </a:ext>
            </a:extLst>
          </p:cNvPr>
          <p:cNvSpPr txBox="1">
            <a:spLocks/>
          </p:cNvSpPr>
          <p:nvPr/>
        </p:nvSpPr>
        <p:spPr>
          <a:xfrm>
            <a:off x="3994798" y="4269082"/>
            <a:ext cx="6467867" cy="135402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400" dirty="0">
                <a:solidFill>
                  <a:srgbClr val="C7D390"/>
                </a:solidFill>
              </a:rPr>
              <a:t>… hin zu einer Pflege, die soziale und Bedürfnisse nach einem sinnerfüllten Leben berücksichtigt.</a:t>
            </a:r>
            <a:endParaRPr lang="de-DE" dirty="0">
              <a:solidFill>
                <a:srgbClr val="C7D390"/>
              </a:solidFill>
            </a:endParaRPr>
          </a:p>
        </p:txBody>
      </p:sp>
      <p:sp>
        <p:nvSpPr>
          <p:cNvPr id="2" name="Wolk 1">
            <a:extLst>
              <a:ext uri="{FF2B5EF4-FFF2-40B4-BE49-F238E27FC236}">
                <a16:creationId xmlns:a16="http://schemas.microsoft.com/office/drawing/2014/main" id="{48A7E203-0136-7040-BBC5-917E6368B6C8}"/>
              </a:ext>
            </a:extLst>
          </p:cNvPr>
          <p:cNvSpPr/>
          <p:nvPr/>
        </p:nvSpPr>
        <p:spPr>
          <a:xfrm>
            <a:off x="8340896" y="2185704"/>
            <a:ext cx="3327400" cy="2032000"/>
          </a:xfrm>
          <a:prstGeom prst="cloud">
            <a:avLst/>
          </a:prstGeom>
          <a:solidFill>
            <a:srgbClr val="00B0F0"/>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Träume und Talente älterer Menschen in den Blick nehmen</a:t>
            </a:r>
            <a:endParaRPr lang="nl-BE" dirty="0"/>
          </a:p>
        </p:txBody>
      </p:sp>
      <p:sp>
        <p:nvSpPr>
          <p:cNvPr id="8" name="Content Placeholder 2">
            <a:extLst>
              <a:ext uri="{FF2B5EF4-FFF2-40B4-BE49-F238E27FC236}">
                <a16:creationId xmlns:a16="http://schemas.microsoft.com/office/drawing/2014/main" id="{CEE1DAEA-6E1F-A84B-897F-B33576BFE1DD}"/>
              </a:ext>
            </a:extLst>
          </p:cNvPr>
          <p:cNvSpPr txBox="1">
            <a:spLocks/>
          </p:cNvSpPr>
          <p:nvPr/>
        </p:nvSpPr>
        <p:spPr>
          <a:xfrm>
            <a:off x="539529" y="4938083"/>
            <a:ext cx="6467867" cy="135402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solidFill>
                <a:schemeClr val="tx1">
                  <a:lumMod val="65000"/>
                  <a:lumOff val="35000"/>
                </a:schemeClr>
              </a:solidFill>
            </a:endParaRPr>
          </a:p>
        </p:txBody>
      </p:sp>
      <p:sp>
        <p:nvSpPr>
          <p:cNvPr id="7" name="Ondertitel 2">
            <a:extLst>
              <a:ext uri="{FF2B5EF4-FFF2-40B4-BE49-F238E27FC236}">
                <a16:creationId xmlns:a16="http://schemas.microsoft.com/office/drawing/2014/main" id="{35881407-DF21-40EC-9CE4-0192F029C3AA}"/>
              </a:ext>
            </a:extLst>
          </p:cNvPr>
          <p:cNvSpPr txBox="1">
            <a:spLocks/>
          </p:cNvSpPr>
          <p:nvPr/>
        </p:nvSpPr>
        <p:spPr>
          <a:xfrm>
            <a:off x="1318665" y="748514"/>
            <a:ext cx="9144000" cy="16557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4800" dirty="0">
                <a:solidFill>
                  <a:srgbClr val="7EA1D3"/>
                </a:solidFill>
                <a:cs typeface="Calibri"/>
              </a:rPr>
              <a:t>2. </a:t>
            </a:r>
            <a:r>
              <a:rPr lang="en-GB" sz="4800" dirty="0" err="1">
                <a:solidFill>
                  <a:srgbClr val="7EA1D3"/>
                </a:solidFill>
                <a:cs typeface="Calibri"/>
              </a:rPr>
              <a:t>Herausforderung</a:t>
            </a:r>
            <a:r>
              <a:rPr lang="en-GB" sz="4800" dirty="0">
                <a:solidFill>
                  <a:srgbClr val="7EA1D3"/>
                </a:solidFill>
                <a:cs typeface="Calibri"/>
              </a:rPr>
              <a:t> </a:t>
            </a:r>
            <a:r>
              <a:rPr lang="en-GB" sz="4800" dirty="0" err="1">
                <a:solidFill>
                  <a:srgbClr val="7EA1D3"/>
                </a:solidFill>
                <a:cs typeface="Calibri"/>
              </a:rPr>
              <a:t>einer</a:t>
            </a:r>
            <a:r>
              <a:rPr lang="en-GB" sz="4800" dirty="0">
                <a:solidFill>
                  <a:srgbClr val="7EA1D3"/>
                </a:solidFill>
                <a:cs typeface="Calibri"/>
              </a:rPr>
              <a:t> </a:t>
            </a:r>
            <a:r>
              <a:rPr lang="en-GB" sz="4800" dirty="0" err="1">
                <a:solidFill>
                  <a:srgbClr val="7EA1D3"/>
                </a:solidFill>
                <a:cs typeface="Calibri"/>
              </a:rPr>
              <a:t>alternden</a:t>
            </a:r>
            <a:r>
              <a:rPr lang="en-GB" sz="4800" dirty="0">
                <a:solidFill>
                  <a:srgbClr val="7EA1D3"/>
                </a:solidFill>
                <a:cs typeface="Calibri"/>
              </a:rPr>
              <a:t> Gesellschaft</a:t>
            </a:r>
          </a:p>
        </p:txBody>
      </p:sp>
    </p:spTree>
    <p:custDataLst>
      <p:tags r:id="rId1"/>
    </p:custDataLst>
    <p:extLst>
      <p:ext uri="{BB962C8B-B14F-4D97-AF65-F5344CB8AC3E}">
        <p14:creationId xmlns:p14="http://schemas.microsoft.com/office/powerpoint/2010/main" val="1834996130"/>
      </p:ext>
    </p:extLst>
  </p:cSld>
  <p:clrMapOvr>
    <a:masterClrMapping/>
  </p:clrMapOvr>
  <mc:AlternateContent xmlns:mc="http://schemas.openxmlformats.org/markup-compatibility/2006" xmlns:p14="http://schemas.microsoft.com/office/powerpoint/2010/main">
    <mc:Choice Requires="p14">
      <p:transition spd="slow" p14:dur="2000" advTm="38111"/>
    </mc:Choice>
    <mc:Fallback xmlns="">
      <p:transition spd="slow" advTm="381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B843C-F1FD-4446-8506-F65EA59964BC}"/>
              </a:ext>
            </a:extLst>
          </p:cNvPr>
          <p:cNvSpPr>
            <a:spLocks noGrp="1"/>
          </p:cNvSpPr>
          <p:nvPr>
            <p:ph type="title"/>
          </p:nvPr>
        </p:nvSpPr>
        <p:spPr>
          <a:xfrm>
            <a:off x="1318665" y="1777065"/>
            <a:ext cx="3210854" cy="4114800"/>
          </a:xfrm>
        </p:spPr>
        <p:txBody>
          <a:bodyPr>
            <a:normAutofit fontScale="90000"/>
          </a:bodyPr>
          <a:lstStyle/>
          <a:p>
            <a:pPr algn="r"/>
            <a:r>
              <a:rPr lang="en-GB" dirty="0">
                <a:solidFill>
                  <a:srgbClr val="E76721"/>
                </a:solidFill>
                <a:cs typeface="Calibri"/>
              </a:rPr>
              <a:t>SEE ME</a:t>
            </a:r>
            <a:r>
              <a:rPr lang="en-GB" dirty="0">
                <a:cs typeface="Calibri"/>
              </a:rPr>
              <a:t>:</a:t>
            </a:r>
            <a:r>
              <a:rPr lang="en-GB" dirty="0">
                <a:solidFill>
                  <a:srgbClr val="E76721"/>
                </a:solidFill>
                <a:cs typeface="Calibri"/>
              </a:rPr>
              <a:t> S</a:t>
            </a:r>
            <a:r>
              <a:rPr lang="en-GB" dirty="0">
                <a:cs typeface="Calibri"/>
              </a:rPr>
              <a:t>ocial</a:t>
            </a:r>
            <a:r>
              <a:rPr lang="en-GB" dirty="0">
                <a:solidFill>
                  <a:srgbClr val="E76721"/>
                </a:solidFill>
                <a:cs typeface="Calibri"/>
              </a:rPr>
              <a:t> </a:t>
            </a:r>
            <a:r>
              <a:rPr lang="en-GB" dirty="0">
                <a:cs typeface="Calibri"/>
              </a:rPr>
              <a:t>inclusion through </a:t>
            </a:r>
            <a:r>
              <a:rPr lang="en-GB" dirty="0">
                <a:solidFill>
                  <a:srgbClr val="E76721"/>
                </a:solidFill>
                <a:cs typeface="Calibri"/>
              </a:rPr>
              <a:t>Me</a:t>
            </a:r>
            <a:r>
              <a:rPr lang="en-GB" dirty="0">
                <a:cs typeface="Calibri"/>
              </a:rPr>
              <a:t>aningful</a:t>
            </a:r>
            <a:r>
              <a:rPr lang="en-GB" dirty="0">
                <a:solidFill>
                  <a:srgbClr val="E76721"/>
                </a:solidFill>
                <a:cs typeface="Calibri"/>
              </a:rPr>
              <a:t> </a:t>
            </a:r>
            <a:r>
              <a:rPr lang="en-GB" dirty="0">
                <a:cs typeface="Calibri"/>
              </a:rPr>
              <a:t>ageing</a:t>
            </a:r>
            <a:br>
              <a:rPr lang="en-GB" dirty="0">
                <a:cs typeface="Calibri"/>
              </a:rPr>
            </a:br>
            <a:r>
              <a:rPr lang="de-DE" sz="2200" dirty="0">
                <a:cs typeface="Calibri"/>
              </a:rPr>
              <a:t>Soziale Teilhabe durch Berücksichtigung des Bedürfnis nach einem sinnerfüllten Leben im Alter</a:t>
            </a:r>
            <a:endParaRPr lang="nl-NL" b="1" dirty="0"/>
          </a:p>
        </p:txBody>
      </p:sp>
      <p:sp>
        <p:nvSpPr>
          <p:cNvPr id="4" name="Ondertitel 2">
            <a:extLst>
              <a:ext uri="{FF2B5EF4-FFF2-40B4-BE49-F238E27FC236}">
                <a16:creationId xmlns:a16="http://schemas.microsoft.com/office/drawing/2014/main" id="{76525588-B630-B34D-BE49-6D5A26C9B32E}"/>
              </a:ext>
            </a:extLst>
          </p:cNvPr>
          <p:cNvSpPr txBox="1">
            <a:spLocks/>
          </p:cNvSpPr>
          <p:nvPr/>
        </p:nvSpPr>
        <p:spPr>
          <a:xfrm>
            <a:off x="1318665" y="748514"/>
            <a:ext cx="9144000" cy="9659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4800" dirty="0">
                <a:solidFill>
                  <a:srgbClr val="E76721"/>
                </a:solidFill>
                <a:cs typeface="Calibri"/>
              </a:rPr>
              <a:t>3. </a:t>
            </a:r>
            <a:r>
              <a:rPr lang="en-GB" sz="4800" dirty="0" err="1">
                <a:solidFill>
                  <a:srgbClr val="E76721"/>
                </a:solidFill>
                <a:cs typeface="Calibri"/>
              </a:rPr>
              <a:t>Ziel</a:t>
            </a:r>
            <a:r>
              <a:rPr lang="en-GB" sz="4800" dirty="0">
                <a:solidFill>
                  <a:srgbClr val="E76721"/>
                </a:solidFill>
                <a:cs typeface="Calibri"/>
              </a:rPr>
              <a:t> des SEE ME </a:t>
            </a:r>
            <a:r>
              <a:rPr lang="en-GB" sz="4800" dirty="0" err="1">
                <a:solidFill>
                  <a:srgbClr val="E76721"/>
                </a:solidFill>
                <a:cs typeface="Calibri"/>
              </a:rPr>
              <a:t>Projekts</a:t>
            </a:r>
            <a:endParaRPr lang="en-GB" sz="4800" dirty="0">
              <a:solidFill>
                <a:srgbClr val="E76721"/>
              </a:solidFill>
              <a:cs typeface="Calibri"/>
            </a:endParaRPr>
          </a:p>
        </p:txBody>
      </p:sp>
      <p:pic>
        <p:nvPicPr>
          <p:cNvPr id="5" name="Grafik 4">
            <a:extLst>
              <a:ext uri="{FF2B5EF4-FFF2-40B4-BE49-F238E27FC236}">
                <a16:creationId xmlns:a16="http://schemas.microsoft.com/office/drawing/2014/main" id="{D6457226-4A8E-4BFC-A197-973A686013B8}"/>
              </a:ext>
            </a:extLst>
          </p:cNvPr>
          <p:cNvPicPr>
            <a:picLocks noChangeAspect="1"/>
          </p:cNvPicPr>
          <p:nvPr/>
        </p:nvPicPr>
        <p:blipFill>
          <a:blip r:embed="rId3"/>
          <a:stretch>
            <a:fillRect/>
          </a:stretch>
        </p:blipFill>
        <p:spPr>
          <a:xfrm>
            <a:off x="5890665" y="1648792"/>
            <a:ext cx="4994038" cy="4460694"/>
          </a:xfrm>
          <a:prstGeom prst="rect">
            <a:avLst/>
          </a:prstGeom>
        </p:spPr>
      </p:pic>
    </p:spTree>
    <p:extLst>
      <p:ext uri="{BB962C8B-B14F-4D97-AF65-F5344CB8AC3E}">
        <p14:creationId xmlns:p14="http://schemas.microsoft.com/office/powerpoint/2010/main" val="4028825640"/>
      </p:ext>
    </p:extLst>
  </p:cSld>
  <p:clrMapOvr>
    <a:masterClrMapping/>
  </p:clrMapOvr>
  <mc:AlternateContent xmlns:mc="http://schemas.openxmlformats.org/markup-compatibility/2006" xmlns:p14="http://schemas.microsoft.com/office/powerpoint/2010/main">
    <mc:Choice Requires="p14">
      <p:transition spd="slow" p14:dur="2000" advTm="44615"/>
    </mc:Choice>
    <mc:Fallback xmlns="">
      <p:transition spd="slow" advTm="4461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adway headed towards an interesting rock formation">
            <a:extLst>
              <a:ext uri="{FF2B5EF4-FFF2-40B4-BE49-F238E27FC236}">
                <a16:creationId xmlns:a16="http://schemas.microsoft.com/office/drawing/2014/main" id="{F5BACED3-B929-41E3-858A-B544061D0AE5}"/>
              </a:ext>
            </a:extLst>
          </p:cNvPr>
          <p:cNvPicPr>
            <a:picLocks noChangeAspect="1"/>
          </p:cNvPicPr>
          <p:nvPr/>
        </p:nvPicPr>
        <p:blipFill rotWithShape="1">
          <a:blip r:embed="rId3"/>
          <a:srcRect r="9916" b="-1"/>
          <a:stretch/>
        </p:blipFill>
        <p:spPr>
          <a:xfrm>
            <a:off x="3504644" y="10"/>
            <a:ext cx="8687357" cy="6437136"/>
          </a:xfrm>
          <a:custGeom>
            <a:avLst/>
            <a:gdLst/>
            <a:ahLst/>
            <a:cxnLst/>
            <a:rect l="l" t="t" r="r" b="b"/>
            <a:pathLst>
              <a:path w="8687357" h="6437146">
                <a:moveTo>
                  <a:pt x="3944493" y="3980202"/>
                </a:moveTo>
                <a:cubicBezTo>
                  <a:pt x="3944493" y="3980202"/>
                  <a:pt x="3944493" y="3980202"/>
                  <a:pt x="5117486" y="3980944"/>
                </a:cubicBezTo>
                <a:cubicBezTo>
                  <a:pt x="5193569" y="3981041"/>
                  <a:pt x="5262972" y="4020215"/>
                  <a:pt x="5301098" y="4086251"/>
                </a:cubicBezTo>
                <a:cubicBezTo>
                  <a:pt x="5301098" y="4086251"/>
                  <a:pt x="5301098" y="4086251"/>
                  <a:pt x="5889509" y="5105408"/>
                </a:cubicBezTo>
                <a:cubicBezTo>
                  <a:pt x="5926364" y="5169243"/>
                  <a:pt x="5926858" y="5251135"/>
                  <a:pt x="5887630" y="5314873"/>
                </a:cubicBezTo>
                <a:cubicBezTo>
                  <a:pt x="5887630" y="5314873"/>
                  <a:pt x="5887630" y="5314873"/>
                  <a:pt x="5303047" y="6333287"/>
                </a:cubicBezTo>
                <a:cubicBezTo>
                  <a:pt x="5267284" y="6397959"/>
                  <a:pt x="5197106" y="6438477"/>
                  <a:pt x="5123215" y="6437113"/>
                </a:cubicBezTo>
                <a:cubicBezTo>
                  <a:pt x="5123215" y="6437113"/>
                  <a:pt x="5123215" y="6437113"/>
                  <a:pt x="3948952" y="6434170"/>
                </a:cubicBezTo>
                <a:cubicBezTo>
                  <a:pt x="3874139" y="6436273"/>
                  <a:pt x="3803467" y="6394898"/>
                  <a:pt x="3766612" y="6331063"/>
                </a:cubicBezTo>
                <a:cubicBezTo>
                  <a:pt x="3766612" y="6331063"/>
                  <a:pt x="3766612" y="6331063"/>
                  <a:pt x="3178202" y="5311907"/>
                </a:cubicBezTo>
                <a:cubicBezTo>
                  <a:pt x="3140076" y="5245870"/>
                  <a:pt x="3140850" y="5166180"/>
                  <a:pt x="3178808" y="5100241"/>
                </a:cubicBezTo>
                <a:cubicBezTo>
                  <a:pt x="3178808" y="5100241"/>
                  <a:pt x="3178808" y="5100241"/>
                  <a:pt x="3764660" y="4084028"/>
                </a:cubicBezTo>
                <a:cubicBezTo>
                  <a:pt x="3800424" y="4019355"/>
                  <a:pt x="3870604" y="3978838"/>
                  <a:pt x="3944493" y="3980202"/>
                </a:cubicBezTo>
                <a:close/>
                <a:moveTo>
                  <a:pt x="5699720" y="3489582"/>
                </a:moveTo>
                <a:cubicBezTo>
                  <a:pt x="5699720" y="3489582"/>
                  <a:pt x="5699720" y="3489582"/>
                  <a:pt x="6163751" y="3489876"/>
                </a:cubicBezTo>
                <a:cubicBezTo>
                  <a:pt x="6193849" y="3489915"/>
                  <a:pt x="6221305" y="3505412"/>
                  <a:pt x="6236387" y="3531535"/>
                </a:cubicBezTo>
                <a:cubicBezTo>
                  <a:pt x="6236387" y="3531535"/>
                  <a:pt x="6236387" y="3531535"/>
                  <a:pt x="6469160" y="3934709"/>
                </a:cubicBezTo>
                <a:cubicBezTo>
                  <a:pt x="6483740" y="3959962"/>
                  <a:pt x="6483935" y="3992359"/>
                  <a:pt x="6468416" y="4017573"/>
                </a:cubicBezTo>
                <a:cubicBezTo>
                  <a:pt x="6468416" y="4017573"/>
                  <a:pt x="6468416" y="4017573"/>
                  <a:pt x="6237158" y="4420453"/>
                </a:cubicBezTo>
                <a:cubicBezTo>
                  <a:pt x="6223010" y="4446037"/>
                  <a:pt x="6195248" y="4462066"/>
                  <a:pt x="6166018" y="4461526"/>
                </a:cubicBezTo>
                <a:cubicBezTo>
                  <a:pt x="6166018" y="4461526"/>
                  <a:pt x="6166018" y="4461526"/>
                  <a:pt x="5701483" y="4460362"/>
                </a:cubicBezTo>
                <a:cubicBezTo>
                  <a:pt x="5671888" y="4461195"/>
                  <a:pt x="5643930" y="4444826"/>
                  <a:pt x="5629350" y="4419573"/>
                </a:cubicBezTo>
                <a:cubicBezTo>
                  <a:pt x="5629350" y="4419573"/>
                  <a:pt x="5629350" y="4419573"/>
                  <a:pt x="5396578" y="4016399"/>
                </a:cubicBezTo>
                <a:cubicBezTo>
                  <a:pt x="5381495" y="3990276"/>
                  <a:pt x="5381802" y="3958751"/>
                  <a:pt x="5396817" y="3932665"/>
                </a:cubicBezTo>
                <a:cubicBezTo>
                  <a:pt x="5396817" y="3932665"/>
                  <a:pt x="5396817" y="3932665"/>
                  <a:pt x="5628579" y="3530655"/>
                </a:cubicBezTo>
                <a:cubicBezTo>
                  <a:pt x="5642727" y="3505071"/>
                  <a:pt x="5670489" y="3489043"/>
                  <a:pt x="5699720" y="3489582"/>
                </a:cubicBezTo>
                <a:close/>
                <a:moveTo>
                  <a:pt x="6388346" y="3258305"/>
                </a:moveTo>
                <a:cubicBezTo>
                  <a:pt x="6388346" y="3258305"/>
                  <a:pt x="6388346" y="3258305"/>
                  <a:pt x="6555837" y="3258411"/>
                </a:cubicBezTo>
                <a:cubicBezTo>
                  <a:pt x="6566700" y="3258425"/>
                  <a:pt x="6576611" y="3264018"/>
                  <a:pt x="6582055" y="3273448"/>
                </a:cubicBezTo>
                <a:cubicBezTo>
                  <a:pt x="6582055" y="3273448"/>
                  <a:pt x="6582055" y="3273448"/>
                  <a:pt x="6666073" y="3418972"/>
                </a:cubicBezTo>
                <a:cubicBezTo>
                  <a:pt x="6671336" y="3428087"/>
                  <a:pt x="6671406" y="3439780"/>
                  <a:pt x="6665805" y="3448882"/>
                </a:cubicBezTo>
                <a:cubicBezTo>
                  <a:pt x="6665805" y="3448882"/>
                  <a:pt x="6665805" y="3448882"/>
                  <a:pt x="6582333" y="3594300"/>
                </a:cubicBezTo>
                <a:cubicBezTo>
                  <a:pt x="6577226" y="3603534"/>
                  <a:pt x="6567205" y="3609320"/>
                  <a:pt x="6556655" y="3609125"/>
                </a:cubicBezTo>
                <a:cubicBezTo>
                  <a:pt x="6556655" y="3609125"/>
                  <a:pt x="6556655" y="3609125"/>
                  <a:pt x="6388983" y="3608705"/>
                </a:cubicBezTo>
                <a:cubicBezTo>
                  <a:pt x="6378300" y="3609004"/>
                  <a:pt x="6368209" y="3603097"/>
                  <a:pt x="6362947" y="3593982"/>
                </a:cubicBezTo>
                <a:cubicBezTo>
                  <a:pt x="6362947" y="3593982"/>
                  <a:pt x="6362947" y="3593982"/>
                  <a:pt x="6278928" y="3448458"/>
                </a:cubicBezTo>
                <a:cubicBezTo>
                  <a:pt x="6273484" y="3439028"/>
                  <a:pt x="6273595" y="3427649"/>
                  <a:pt x="6279015" y="3418234"/>
                </a:cubicBezTo>
                <a:cubicBezTo>
                  <a:pt x="6279015" y="3418234"/>
                  <a:pt x="6279015" y="3418234"/>
                  <a:pt x="6362668" y="3273130"/>
                </a:cubicBezTo>
                <a:cubicBezTo>
                  <a:pt x="6367774" y="3263896"/>
                  <a:pt x="6377796" y="3258110"/>
                  <a:pt x="6388346" y="3258305"/>
                </a:cubicBezTo>
                <a:close/>
                <a:moveTo>
                  <a:pt x="7497241" y="2884843"/>
                </a:moveTo>
                <a:cubicBezTo>
                  <a:pt x="7497241" y="2884843"/>
                  <a:pt x="7497241" y="2884843"/>
                  <a:pt x="8049718" y="2885192"/>
                </a:cubicBezTo>
                <a:cubicBezTo>
                  <a:pt x="8085553" y="2885238"/>
                  <a:pt x="8118242" y="2903689"/>
                  <a:pt x="8136199" y="2934792"/>
                </a:cubicBezTo>
                <a:cubicBezTo>
                  <a:pt x="8136199" y="2934792"/>
                  <a:pt x="8136199" y="2934792"/>
                  <a:pt x="8413339" y="3414812"/>
                </a:cubicBezTo>
                <a:cubicBezTo>
                  <a:pt x="8430697" y="3444878"/>
                  <a:pt x="8430931" y="3483449"/>
                  <a:pt x="8412454" y="3513469"/>
                </a:cubicBezTo>
                <a:cubicBezTo>
                  <a:pt x="8412454" y="3513469"/>
                  <a:pt x="8412454" y="3513469"/>
                  <a:pt x="8137117" y="3993140"/>
                </a:cubicBezTo>
                <a:cubicBezTo>
                  <a:pt x="8120272" y="4023600"/>
                  <a:pt x="8087218" y="4042684"/>
                  <a:pt x="8052417" y="4042042"/>
                </a:cubicBezTo>
                <a:cubicBezTo>
                  <a:pt x="8052417" y="4042042"/>
                  <a:pt x="8052417" y="4042042"/>
                  <a:pt x="7499342" y="4040655"/>
                </a:cubicBezTo>
                <a:cubicBezTo>
                  <a:pt x="7464105" y="4041646"/>
                  <a:pt x="7430818" y="4022159"/>
                  <a:pt x="7413460" y="3992093"/>
                </a:cubicBezTo>
                <a:cubicBezTo>
                  <a:pt x="7413460" y="3992093"/>
                  <a:pt x="7413460" y="3992093"/>
                  <a:pt x="7136320" y="3512072"/>
                </a:cubicBezTo>
                <a:cubicBezTo>
                  <a:pt x="7118363" y="3480970"/>
                  <a:pt x="7118728" y="3443435"/>
                  <a:pt x="7136605" y="3412378"/>
                </a:cubicBezTo>
                <a:cubicBezTo>
                  <a:pt x="7136605" y="3412378"/>
                  <a:pt x="7136605" y="3412378"/>
                  <a:pt x="7412541" y="2933744"/>
                </a:cubicBezTo>
                <a:cubicBezTo>
                  <a:pt x="7429386" y="2903284"/>
                  <a:pt x="7462440" y="2884200"/>
                  <a:pt x="7497241" y="2884843"/>
                </a:cubicBezTo>
                <a:close/>
                <a:moveTo>
                  <a:pt x="6393234" y="2508974"/>
                </a:moveTo>
                <a:cubicBezTo>
                  <a:pt x="6393234" y="2508974"/>
                  <a:pt x="6393234" y="2508974"/>
                  <a:pt x="6710430" y="2509175"/>
                </a:cubicBezTo>
                <a:cubicBezTo>
                  <a:pt x="6731004" y="2509201"/>
                  <a:pt x="6749772" y="2519794"/>
                  <a:pt x="6760082" y="2537652"/>
                </a:cubicBezTo>
                <a:cubicBezTo>
                  <a:pt x="6760082" y="2537652"/>
                  <a:pt x="6760082" y="2537652"/>
                  <a:pt x="6919197" y="2813248"/>
                </a:cubicBezTo>
                <a:cubicBezTo>
                  <a:pt x="6929164" y="2830511"/>
                  <a:pt x="6929297" y="2852655"/>
                  <a:pt x="6918689" y="2869891"/>
                </a:cubicBezTo>
                <a:cubicBezTo>
                  <a:pt x="6918689" y="2869891"/>
                  <a:pt x="6918689" y="2869891"/>
                  <a:pt x="6760609" y="3145286"/>
                </a:cubicBezTo>
                <a:cubicBezTo>
                  <a:pt x="6750938" y="3162775"/>
                  <a:pt x="6731960" y="3173731"/>
                  <a:pt x="6711979" y="3173363"/>
                </a:cubicBezTo>
                <a:cubicBezTo>
                  <a:pt x="6711979" y="3173363"/>
                  <a:pt x="6711979" y="3173363"/>
                  <a:pt x="6394440" y="3172566"/>
                </a:cubicBezTo>
                <a:cubicBezTo>
                  <a:pt x="6374209" y="3173135"/>
                  <a:pt x="6355098" y="3161947"/>
                  <a:pt x="6345132" y="3144685"/>
                </a:cubicBezTo>
                <a:cubicBezTo>
                  <a:pt x="6345132" y="3144685"/>
                  <a:pt x="6345132" y="3144685"/>
                  <a:pt x="6186016" y="2869088"/>
                </a:cubicBezTo>
                <a:cubicBezTo>
                  <a:pt x="6175706" y="2851231"/>
                  <a:pt x="6175916" y="2829681"/>
                  <a:pt x="6186180" y="2811850"/>
                </a:cubicBezTo>
                <a:cubicBezTo>
                  <a:pt x="6186180" y="2811850"/>
                  <a:pt x="6186180" y="2811850"/>
                  <a:pt x="6344604" y="2537051"/>
                </a:cubicBezTo>
                <a:cubicBezTo>
                  <a:pt x="6354275" y="2519562"/>
                  <a:pt x="6373253" y="2508605"/>
                  <a:pt x="6393234" y="2508974"/>
                </a:cubicBezTo>
                <a:close/>
                <a:moveTo>
                  <a:pt x="7097611" y="923368"/>
                </a:moveTo>
                <a:cubicBezTo>
                  <a:pt x="7097611" y="923368"/>
                  <a:pt x="7097611" y="923368"/>
                  <a:pt x="7989180" y="923932"/>
                </a:cubicBezTo>
                <a:cubicBezTo>
                  <a:pt x="8047009" y="924007"/>
                  <a:pt x="8099761" y="953781"/>
                  <a:pt x="8128740" y="1003975"/>
                </a:cubicBezTo>
                <a:cubicBezTo>
                  <a:pt x="8128740" y="1003975"/>
                  <a:pt x="8128740" y="1003975"/>
                  <a:pt x="8575979" y="1778616"/>
                </a:cubicBezTo>
                <a:cubicBezTo>
                  <a:pt x="8603992" y="1827135"/>
                  <a:pt x="8604367" y="1889380"/>
                  <a:pt x="8574552" y="1937826"/>
                </a:cubicBezTo>
                <a:cubicBezTo>
                  <a:pt x="8574552" y="1937826"/>
                  <a:pt x="8574552" y="1937826"/>
                  <a:pt x="8130222" y="2711903"/>
                </a:cubicBezTo>
                <a:cubicBezTo>
                  <a:pt x="8103038" y="2761059"/>
                  <a:pt x="8049698" y="2791855"/>
                  <a:pt x="7993536" y="2790819"/>
                </a:cubicBezTo>
                <a:cubicBezTo>
                  <a:pt x="7993536" y="2790819"/>
                  <a:pt x="7993536" y="2790819"/>
                  <a:pt x="7101000" y="2788581"/>
                </a:cubicBezTo>
                <a:cubicBezTo>
                  <a:pt x="7044137" y="2790179"/>
                  <a:pt x="6990420" y="2758731"/>
                  <a:pt x="6962407" y="2710212"/>
                </a:cubicBezTo>
                <a:cubicBezTo>
                  <a:pt x="6962407" y="2710212"/>
                  <a:pt x="6962407" y="2710212"/>
                  <a:pt x="6515168" y="1935570"/>
                </a:cubicBezTo>
                <a:cubicBezTo>
                  <a:pt x="6486189" y="1885378"/>
                  <a:pt x="6486779" y="1824806"/>
                  <a:pt x="6515628" y="1774688"/>
                </a:cubicBezTo>
                <a:cubicBezTo>
                  <a:pt x="6515628" y="1774688"/>
                  <a:pt x="6515628" y="1774688"/>
                  <a:pt x="6960925" y="1002284"/>
                </a:cubicBezTo>
                <a:cubicBezTo>
                  <a:pt x="6988108" y="953127"/>
                  <a:pt x="7041448" y="922332"/>
                  <a:pt x="7097611" y="923368"/>
                </a:cubicBezTo>
                <a:close/>
                <a:moveTo>
                  <a:pt x="6548358" y="0"/>
                </a:moveTo>
                <a:lnTo>
                  <a:pt x="8687357" y="0"/>
                </a:lnTo>
                <a:lnTo>
                  <a:pt x="8687357" y="844465"/>
                </a:lnTo>
                <a:lnTo>
                  <a:pt x="8501061" y="843998"/>
                </a:lnTo>
                <a:cubicBezTo>
                  <a:pt x="8177202" y="843186"/>
                  <a:pt x="7793370" y="842224"/>
                  <a:pt x="7338457" y="841084"/>
                </a:cubicBezTo>
                <a:cubicBezTo>
                  <a:pt x="7152970" y="846300"/>
                  <a:pt x="6977743" y="743716"/>
                  <a:pt x="6886366" y="585445"/>
                </a:cubicBezTo>
                <a:cubicBezTo>
                  <a:pt x="6886366" y="585445"/>
                  <a:pt x="6886366" y="585445"/>
                  <a:pt x="6580991" y="56520"/>
                </a:cubicBezTo>
                <a:close/>
                <a:moveTo>
                  <a:pt x="405083" y="0"/>
                </a:moveTo>
                <a:lnTo>
                  <a:pt x="6450872" y="0"/>
                </a:lnTo>
                <a:lnTo>
                  <a:pt x="6535542" y="146650"/>
                </a:lnTo>
                <a:cubicBezTo>
                  <a:pt x="6615681" y="285455"/>
                  <a:pt x="6701163" y="433514"/>
                  <a:pt x="6792344" y="591444"/>
                </a:cubicBezTo>
                <a:cubicBezTo>
                  <a:pt x="6883721" y="749715"/>
                  <a:pt x="6884949" y="952757"/>
                  <a:pt x="6787688" y="1110786"/>
                </a:cubicBezTo>
                <a:cubicBezTo>
                  <a:pt x="6787688" y="1110786"/>
                  <a:pt x="6787688" y="1110786"/>
                  <a:pt x="5338288" y="3635817"/>
                </a:cubicBezTo>
                <a:cubicBezTo>
                  <a:pt x="5249615" y="3796165"/>
                  <a:pt x="5075616" y="3896623"/>
                  <a:pt x="4892415" y="3893242"/>
                </a:cubicBezTo>
                <a:cubicBezTo>
                  <a:pt x="4892415" y="3893242"/>
                  <a:pt x="4892415" y="3893242"/>
                  <a:pt x="1980974" y="3885943"/>
                </a:cubicBezTo>
                <a:cubicBezTo>
                  <a:pt x="1795486" y="3891159"/>
                  <a:pt x="1620261" y="3788575"/>
                  <a:pt x="1528883" y="3630305"/>
                </a:cubicBezTo>
                <a:cubicBezTo>
                  <a:pt x="1528883" y="3630305"/>
                  <a:pt x="1528883" y="3630305"/>
                  <a:pt x="69993" y="1103432"/>
                </a:cubicBezTo>
                <a:cubicBezTo>
                  <a:pt x="-24536" y="939704"/>
                  <a:pt x="-22612" y="742120"/>
                  <a:pt x="71498" y="578633"/>
                </a:cubicBezTo>
                <a:cubicBezTo>
                  <a:pt x="71498" y="578633"/>
                  <a:pt x="71498" y="578633"/>
                  <a:pt x="375546" y="51235"/>
                </a:cubicBezTo>
                <a:close/>
              </a:path>
            </a:pathLst>
          </a:custGeom>
        </p:spPr>
      </p:pic>
      <p:sp>
        <p:nvSpPr>
          <p:cNvPr id="7" name="Ondertitel 2">
            <a:extLst>
              <a:ext uri="{FF2B5EF4-FFF2-40B4-BE49-F238E27FC236}">
                <a16:creationId xmlns:a16="http://schemas.microsoft.com/office/drawing/2014/main" id="{68A766BB-AFB0-E140-82D6-83F3880C6634}"/>
              </a:ext>
            </a:extLst>
          </p:cNvPr>
          <p:cNvSpPr txBox="1">
            <a:spLocks/>
          </p:cNvSpPr>
          <p:nvPr/>
        </p:nvSpPr>
        <p:spPr>
          <a:xfrm>
            <a:off x="543965" y="4781384"/>
            <a:ext cx="9844140" cy="16557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6600" dirty="0" err="1">
                <a:solidFill>
                  <a:srgbClr val="7EA1D3"/>
                </a:solidFill>
                <a:cs typeface="Calibri"/>
              </a:rPr>
              <a:t>Vereinte</a:t>
            </a:r>
            <a:r>
              <a:rPr lang="en-GB" sz="6600" dirty="0">
                <a:solidFill>
                  <a:srgbClr val="7EA1D3"/>
                </a:solidFill>
                <a:cs typeface="Calibri"/>
              </a:rPr>
              <a:t> </a:t>
            </a:r>
            <a:r>
              <a:rPr lang="en-GB" sz="6600" dirty="0" err="1">
                <a:solidFill>
                  <a:srgbClr val="7EA1D3"/>
                </a:solidFill>
                <a:cs typeface="Calibri"/>
              </a:rPr>
              <a:t>Kräfte</a:t>
            </a:r>
            <a:endParaRPr lang="en-GB" sz="6600" dirty="0">
              <a:solidFill>
                <a:srgbClr val="7EA1D3"/>
              </a:solidFill>
              <a:cs typeface="Calibri"/>
            </a:endParaRPr>
          </a:p>
          <a:p>
            <a:pPr marL="0" indent="0">
              <a:buNone/>
            </a:pPr>
            <a:endParaRPr lang="en-GB" sz="4800" dirty="0">
              <a:solidFill>
                <a:srgbClr val="E76721"/>
              </a:solidFill>
              <a:cs typeface="Calibri"/>
            </a:endParaRPr>
          </a:p>
        </p:txBody>
      </p:sp>
    </p:spTree>
    <p:extLst>
      <p:ext uri="{BB962C8B-B14F-4D97-AF65-F5344CB8AC3E}">
        <p14:creationId xmlns:p14="http://schemas.microsoft.com/office/powerpoint/2010/main" val="2591095851"/>
      </p:ext>
    </p:extLst>
  </p:cSld>
  <p:clrMapOvr>
    <a:masterClrMapping/>
  </p:clrMapOvr>
  <mc:AlternateContent xmlns:mc="http://schemas.openxmlformats.org/markup-compatibility/2006" xmlns:p14="http://schemas.microsoft.com/office/powerpoint/2010/main">
    <mc:Choice Requires="p14">
      <p:transition spd="slow" p14:dur="2000" advTm="7663"/>
    </mc:Choice>
    <mc:Fallback xmlns="">
      <p:transition spd="slow" advTm="766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ndertitel 2">
            <a:extLst>
              <a:ext uri="{FF2B5EF4-FFF2-40B4-BE49-F238E27FC236}">
                <a16:creationId xmlns:a16="http://schemas.microsoft.com/office/drawing/2014/main" id="{B4471325-A877-7E4E-82AF-5887A54E0BB4}"/>
              </a:ext>
            </a:extLst>
          </p:cNvPr>
          <p:cNvSpPr txBox="1">
            <a:spLocks/>
          </p:cNvSpPr>
          <p:nvPr/>
        </p:nvSpPr>
        <p:spPr>
          <a:xfrm>
            <a:off x="1318665" y="748514"/>
            <a:ext cx="9844140" cy="16557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4800" dirty="0" err="1">
                <a:solidFill>
                  <a:srgbClr val="7EA1D3"/>
                </a:solidFill>
                <a:cs typeface="Calibri"/>
              </a:rPr>
              <a:t>Vereinte</a:t>
            </a:r>
            <a:r>
              <a:rPr lang="en-GB" sz="4800" dirty="0">
                <a:solidFill>
                  <a:srgbClr val="7EA1D3"/>
                </a:solidFill>
                <a:cs typeface="Calibri"/>
              </a:rPr>
              <a:t> </a:t>
            </a:r>
            <a:r>
              <a:rPr lang="en-GB" sz="4800" dirty="0" err="1">
                <a:solidFill>
                  <a:srgbClr val="7EA1D3"/>
                </a:solidFill>
                <a:cs typeface="Calibri"/>
              </a:rPr>
              <a:t>Kräfte</a:t>
            </a:r>
            <a:endParaRPr lang="en-GB" sz="4800" dirty="0">
              <a:solidFill>
                <a:srgbClr val="7EA1D3"/>
              </a:solidFill>
              <a:cs typeface="Calibri"/>
            </a:endParaRPr>
          </a:p>
          <a:p>
            <a:pPr marL="0" indent="0">
              <a:buNone/>
            </a:pPr>
            <a:endParaRPr lang="en-GB" sz="4800" dirty="0">
              <a:solidFill>
                <a:srgbClr val="E76721"/>
              </a:solidFill>
              <a:cs typeface="Calibri"/>
            </a:endParaRPr>
          </a:p>
        </p:txBody>
      </p:sp>
      <p:graphicFrame>
        <p:nvGraphicFramePr>
          <p:cNvPr id="9" name="Tijdelijke aanduiding voor inhoud 8">
            <a:extLst>
              <a:ext uri="{FF2B5EF4-FFF2-40B4-BE49-F238E27FC236}">
                <a16:creationId xmlns:a16="http://schemas.microsoft.com/office/drawing/2014/main" id="{B03B1884-EFDA-454E-9737-26E8E5C9ABF9}"/>
              </a:ext>
            </a:extLst>
          </p:cNvPr>
          <p:cNvGraphicFramePr>
            <a:graphicFrameLocks noGrp="1"/>
          </p:cNvGraphicFramePr>
          <p:nvPr>
            <p:ph idx="1"/>
            <p:extLst>
              <p:ext uri="{D42A27DB-BD31-4B8C-83A1-F6EECF244321}">
                <p14:modId xmlns:p14="http://schemas.microsoft.com/office/powerpoint/2010/main" val="1048200300"/>
              </p:ext>
            </p:extLst>
          </p:nvPr>
        </p:nvGraphicFramePr>
        <p:xfrm>
          <a:off x="838200" y="1825625"/>
          <a:ext cx="9541343" cy="3792846"/>
        </p:xfrm>
        <a:graphic>
          <a:graphicData uri="http://schemas.openxmlformats.org/drawingml/2006/table">
            <a:tbl>
              <a:tblPr firstRow="1" bandRow="1"/>
              <a:tblGrid>
                <a:gridCol w="2287755">
                  <a:extLst>
                    <a:ext uri="{9D8B030D-6E8A-4147-A177-3AD203B41FA5}">
                      <a16:colId xmlns:a16="http://schemas.microsoft.com/office/drawing/2014/main" val="1050341897"/>
                    </a:ext>
                  </a:extLst>
                </a:gridCol>
                <a:gridCol w="3486800">
                  <a:extLst>
                    <a:ext uri="{9D8B030D-6E8A-4147-A177-3AD203B41FA5}">
                      <a16:colId xmlns:a16="http://schemas.microsoft.com/office/drawing/2014/main" val="3529040681"/>
                    </a:ext>
                  </a:extLst>
                </a:gridCol>
                <a:gridCol w="3766788">
                  <a:extLst>
                    <a:ext uri="{9D8B030D-6E8A-4147-A177-3AD203B41FA5}">
                      <a16:colId xmlns:a16="http://schemas.microsoft.com/office/drawing/2014/main" val="319226571"/>
                    </a:ext>
                  </a:extLst>
                </a:gridCol>
              </a:tblGrid>
              <a:tr h="513175">
                <a:tc>
                  <a:txBody>
                    <a:bodyPr/>
                    <a:lstStyle/>
                    <a:p>
                      <a:pPr algn="l" fontAlgn="t">
                        <a:spcBef>
                          <a:spcPts val="0"/>
                        </a:spcBef>
                        <a:spcAft>
                          <a:spcPts val="0"/>
                        </a:spcAft>
                      </a:pPr>
                      <a:endParaRPr lang="en-US" sz="3500" b="1" i="0" u="none" strike="noStrike" dirty="0">
                        <a:solidFill>
                          <a:schemeClr val="tx1"/>
                        </a:solidFill>
                        <a:effectLst/>
                        <a:latin typeface="Arial" panose="020B0604020202020204" pitchFamily="34" charset="0"/>
                      </a:endParaRPr>
                    </a:p>
                  </a:txBody>
                  <a:tcPr marL="180395" marR="180395" marT="90198" marB="9019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EA1D3"/>
                    </a:solidFill>
                  </a:tcPr>
                </a:tc>
                <a:tc>
                  <a:txBody>
                    <a:bodyPr/>
                    <a:lstStyle/>
                    <a:p>
                      <a:pPr algn="ctr" fontAlgn="ctr">
                        <a:spcBef>
                          <a:spcPts val="0"/>
                        </a:spcBef>
                        <a:spcAft>
                          <a:spcPts val="0"/>
                        </a:spcAft>
                      </a:pPr>
                      <a:r>
                        <a:rPr lang="nl-NL" sz="2400" b="1" i="0" u="none" strike="noStrike"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Assoziierte Partner</a:t>
                      </a:r>
                      <a:endParaRPr lang="nl-NL" sz="4000" b="1" i="0" u="none" strike="noStrike" dirty="0">
                        <a:solidFill>
                          <a:schemeClr val="tx1"/>
                        </a:solidFill>
                        <a:effectLst/>
                        <a:latin typeface="Arial" panose="020B0604020202020204" pitchFamily="34" charset="0"/>
                      </a:endParaRPr>
                    </a:p>
                  </a:txBody>
                  <a:tcPr marL="180395" marR="180395" marT="90198" marB="9019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EA1D3"/>
                    </a:solidFill>
                  </a:tcPr>
                </a:tc>
                <a:tc>
                  <a:txBody>
                    <a:bodyPr/>
                    <a:lstStyle/>
                    <a:p>
                      <a:pPr algn="ctr" fontAlgn="ctr">
                        <a:spcBef>
                          <a:spcPts val="0"/>
                        </a:spcBef>
                        <a:spcAft>
                          <a:spcPts val="0"/>
                        </a:spcAft>
                      </a:pPr>
                      <a:r>
                        <a:rPr lang="en-US" sz="2400" b="1" i="0" u="none" strike="noStrike" dirty="0" err="1">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Konsortium</a:t>
                      </a:r>
                      <a:r>
                        <a:rPr lang="en-US" sz="2400" b="1" i="0" u="none" strike="noStrike"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 Partner</a:t>
                      </a:r>
                      <a:endParaRPr lang="en-US" sz="4000" b="1" i="0" u="none" strike="noStrike" dirty="0">
                        <a:solidFill>
                          <a:schemeClr val="tx1"/>
                        </a:solidFill>
                        <a:effectLst/>
                        <a:latin typeface="Arial" panose="020B0604020202020204" pitchFamily="34" charset="0"/>
                      </a:endParaRPr>
                    </a:p>
                  </a:txBody>
                  <a:tcPr marL="18792" marR="18792" marT="187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EA1D3"/>
                    </a:solidFill>
                  </a:tcPr>
                </a:tc>
                <a:extLst>
                  <a:ext uri="{0D108BD9-81ED-4DB2-BD59-A6C34878D82A}">
                    <a16:rowId xmlns:a16="http://schemas.microsoft.com/office/drawing/2014/main" val="1746153715"/>
                  </a:ext>
                </a:extLst>
              </a:tr>
              <a:tr h="513175">
                <a:tc>
                  <a:txBody>
                    <a:bodyPr/>
                    <a:lstStyle/>
                    <a:p>
                      <a:pPr algn="just" fontAlgn="t">
                        <a:spcBef>
                          <a:spcPts val="0"/>
                        </a:spcBef>
                        <a:spcAft>
                          <a:spcPts val="0"/>
                        </a:spcAft>
                      </a:pPr>
                      <a:r>
                        <a:rPr lang="nl-NL" sz="1900" b="1"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Niederlande</a:t>
                      </a:r>
                      <a:endParaRPr lang="nl-NL" sz="3500" b="1" i="0" u="none" strike="noStrike" dirty="0">
                        <a:effectLst/>
                        <a:latin typeface="Arial" panose="020B0604020202020204" pitchFamily="34" charset="0"/>
                      </a:endParaRPr>
                    </a:p>
                  </a:txBody>
                  <a:tcPr marL="180395" marR="180395" marT="90198" marB="9019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tc>
                  <a:txBody>
                    <a:bodyPr/>
                    <a:lstStyle/>
                    <a:p>
                      <a:pPr algn="l" fontAlgn="ctr">
                        <a:spcBef>
                          <a:spcPts val="0"/>
                        </a:spcBef>
                        <a:spcAft>
                          <a:spcPts val="0"/>
                        </a:spcAft>
                      </a:pPr>
                      <a:r>
                        <a:rPr lang="nl-NL" sz="1900" b="0" i="0" u="none" strike="noStrike"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Compartijn</a:t>
                      </a:r>
                      <a:r>
                        <a:rPr lang="nl-NL" sz="1900" b="0"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/September Care</a:t>
                      </a:r>
                      <a:endParaRPr lang="nl-NL" sz="3500" b="0" i="0" u="none" strike="noStrike" dirty="0">
                        <a:effectLst/>
                        <a:latin typeface="Arial" panose="020B0604020202020204" pitchFamily="34" charset="0"/>
                      </a:endParaRPr>
                    </a:p>
                  </a:txBody>
                  <a:tcPr marL="180395" marR="180395" marT="90198" marB="9019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tc>
                  <a:txBody>
                    <a:bodyPr/>
                    <a:lstStyle/>
                    <a:p>
                      <a:pPr algn="ctr" fontAlgn="ctr">
                        <a:spcBef>
                          <a:spcPts val="0"/>
                        </a:spcBef>
                        <a:spcAft>
                          <a:spcPts val="0"/>
                        </a:spcAft>
                      </a:pPr>
                      <a:r>
                        <a:rPr lang="nl-NL" sz="1900" b="0"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Stichting Active </a:t>
                      </a:r>
                      <a:r>
                        <a:rPr lang="nl-NL" sz="1900" b="0" i="0" u="none" strike="noStrike"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Ageing</a:t>
                      </a:r>
                      <a:endParaRPr lang="nl-NL" sz="3500" b="0" i="0" u="none" strike="noStrike" dirty="0">
                        <a:effectLst/>
                        <a:latin typeface="Arial" panose="020B0604020202020204" pitchFamily="34" charset="0"/>
                      </a:endParaRPr>
                    </a:p>
                  </a:txBody>
                  <a:tcPr marL="18792" marR="18792" marT="187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extLst>
                  <a:ext uri="{0D108BD9-81ED-4DB2-BD59-A6C34878D82A}">
                    <a16:rowId xmlns:a16="http://schemas.microsoft.com/office/drawing/2014/main" val="4272205819"/>
                  </a:ext>
                </a:extLst>
              </a:tr>
              <a:tr h="513175">
                <a:tc>
                  <a:txBody>
                    <a:bodyPr/>
                    <a:lstStyle/>
                    <a:p>
                      <a:pPr algn="just" fontAlgn="t">
                        <a:spcBef>
                          <a:spcPts val="0"/>
                        </a:spcBef>
                        <a:spcAft>
                          <a:spcPts val="0"/>
                        </a:spcAft>
                      </a:pPr>
                      <a:r>
                        <a:rPr lang="nl-NL" sz="1900" b="1"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Italien</a:t>
                      </a:r>
                      <a:endParaRPr lang="nl-NL" sz="3500" b="1" i="0" u="none" strike="noStrike" dirty="0">
                        <a:effectLst/>
                        <a:latin typeface="Arial" panose="020B0604020202020204" pitchFamily="34" charset="0"/>
                      </a:endParaRPr>
                    </a:p>
                  </a:txBody>
                  <a:tcPr marL="180395" marR="180395" marT="90198" marB="9019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tc>
                  <a:txBody>
                    <a:bodyPr/>
                    <a:lstStyle/>
                    <a:p>
                      <a:pPr algn="l" fontAlgn="ctr">
                        <a:spcBef>
                          <a:spcPts val="0"/>
                        </a:spcBef>
                        <a:spcAft>
                          <a:spcPts val="0"/>
                        </a:spcAft>
                      </a:pPr>
                      <a:r>
                        <a:rPr lang="en-US" sz="1900" b="0"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Don Carlo </a:t>
                      </a:r>
                      <a:r>
                        <a:rPr lang="en-US" sz="1900" b="0" i="0" u="none" strike="noStrike"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Pistilli</a:t>
                      </a:r>
                      <a:endParaRPr lang="en-US" sz="3500" b="0" i="0" u="none" strike="noStrike" dirty="0">
                        <a:effectLst/>
                        <a:latin typeface="Arial" panose="020B0604020202020204" pitchFamily="34" charset="0"/>
                      </a:endParaRPr>
                    </a:p>
                  </a:txBody>
                  <a:tcPr marL="180395" marR="180395" marT="90198" marB="9019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tc>
                  <a:txBody>
                    <a:bodyPr/>
                    <a:lstStyle/>
                    <a:p>
                      <a:pPr algn="ctr" fontAlgn="ctr">
                        <a:spcBef>
                          <a:spcPts val="0"/>
                        </a:spcBef>
                        <a:spcAft>
                          <a:spcPts val="0"/>
                        </a:spcAft>
                      </a:pPr>
                      <a:r>
                        <a:rPr lang="nl-NL" sz="1900" b="0"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University of </a:t>
                      </a:r>
                      <a:r>
                        <a:rPr lang="nl-NL" sz="1900" b="0" i="0" u="none" strike="noStrike"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Molise</a:t>
                      </a:r>
                      <a:endParaRPr lang="nl-NL" sz="3500" b="0" i="0" u="none" strike="noStrike" dirty="0">
                        <a:effectLst/>
                        <a:latin typeface="Arial" panose="020B0604020202020204" pitchFamily="34" charset="0"/>
                      </a:endParaRPr>
                    </a:p>
                  </a:txBody>
                  <a:tcPr marL="18792" marR="18792" marT="187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extLst>
                  <a:ext uri="{0D108BD9-81ED-4DB2-BD59-A6C34878D82A}">
                    <a16:rowId xmlns:a16="http://schemas.microsoft.com/office/drawing/2014/main" val="4287158432"/>
                  </a:ext>
                </a:extLst>
              </a:tr>
              <a:tr h="513175">
                <a:tc>
                  <a:txBody>
                    <a:bodyPr/>
                    <a:lstStyle/>
                    <a:p>
                      <a:pPr algn="just" fontAlgn="t">
                        <a:spcBef>
                          <a:spcPts val="0"/>
                        </a:spcBef>
                        <a:spcAft>
                          <a:spcPts val="0"/>
                        </a:spcAft>
                      </a:pPr>
                      <a:r>
                        <a:rPr lang="nl-NL" sz="1900" b="1"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Belgien</a:t>
                      </a:r>
                      <a:endParaRPr lang="nl-NL" sz="3500" b="1" i="0" u="none" strike="noStrike" dirty="0">
                        <a:effectLst/>
                        <a:latin typeface="Arial" panose="020B0604020202020204" pitchFamily="34" charset="0"/>
                      </a:endParaRPr>
                    </a:p>
                  </a:txBody>
                  <a:tcPr marL="180395" marR="180395" marT="90198" marB="9019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tc>
                  <a:txBody>
                    <a:bodyPr/>
                    <a:lstStyle/>
                    <a:p>
                      <a:pPr algn="l" fontAlgn="ctr">
                        <a:spcBef>
                          <a:spcPts val="0"/>
                        </a:spcBef>
                        <a:spcAft>
                          <a:spcPts val="0"/>
                        </a:spcAft>
                      </a:pPr>
                      <a:r>
                        <a:rPr lang="nl-NL" sz="1900" b="0" i="0" u="none" strike="noStrike"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BuurtPensioen</a:t>
                      </a:r>
                      <a:endParaRPr lang="nl-NL" sz="3500" b="0" i="0" u="none" strike="noStrike" dirty="0">
                        <a:effectLst/>
                        <a:latin typeface="Arial" panose="020B0604020202020204" pitchFamily="34" charset="0"/>
                      </a:endParaRPr>
                    </a:p>
                  </a:txBody>
                  <a:tcPr marL="180395" marR="180395" marT="90198" marB="9019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tc>
                  <a:txBody>
                    <a:bodyPr/>
                    <a:lstStyle/>
                    <a:p>
                      <a:pPr algn="ctr" fontAlgn="ctr">
                        <a:spcBef>
                          <a:spcPts val="0"/>
                        </a:spcBef>
                        <a:spcAft>
                          <a:spcPts val="0"/>
                        </a:spcAft>
                      </a:pPr>
                      <a:r>
                        <a:rPr lang="nl-NL" sz="1900" b="0"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Vrije Universiteit Brussel</a:t>
                      </a:r>
                      <a:endParaRPr lang="nl-NL" sz="3500" b="0" i="0" u="none" strike="noStrike" dirty="0">
                        <a:effectLst/>
                        <a:latin typeface="Arial" panose="020B0604020202020204" pitchFamily="34" charset="0"/>
                      </a:endParaRPr>
                    </a:p>
                  </a:txBody>
                  <a:tcPr marL="18792" marR="18792" marT="187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extLst>
                  <a:ext uri="{0D108BD9-81ED-4DB2-BD59-A6C34878D82A}">
                    <a16:rowId xmlns:a16="http://schemas.microsoft.com/office/drawing/2014/main" val="3729257668"/>
                  </a:ext>
                </a:extLst>
              </a:tr>
              <a:tr h="513175">
                <a:tc>
                  <a:txBody>
                    <a:bodyPr/>
                    <a:lstStyle/>
                    <a:p>
                      <a:pPr algn="just" fontAlgn="t">
                        <a:spcBef>
                          <a:spcPts val="0"/>
                        </a:spcBef>
                        <a:spcAft>
                          <a:spcPts val="0"/>
                        </a:spcAft>
                      </a:pPr>
                      <a:r>
                        <a:rPr lang="nl-NL" sz="1900" b="1"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Deutschland</a:t>
                      </a:r>
                      <a:endParaRPr lang="nl-NL" sz="3500" b="1" i="0" u="none" strike="noStrike" dirty="0">
                        <a:effectLst/>
                        <a:latin typeface="Arial" panose="020B0604020202020204" pitchFamily="34" charset="0"/>
                      </a:endParaRPr>
                    </a:p>
                  </a:txBody>
                  <a:tcPr marL="180395" marR="180395" marT="90198" marB="9019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tc>
                  <a:txBody>
                    <a:bodyPr/>
                    <a:lstStyle/>
                    <a:p>
                      <a:pPr algn="l" fontAlgn="ctr">
                        <a:spcBef>
                          <a:spcPts val="0"/>
                        </a:spcBef>
                        <a:spcAft>
                          <a:spcPts val="0"/>
                        </a:spcAft>
                      </a:pPr>
                      <a:r>
                        <a:rPr lang="nl-NL" sz="1900" b="0" i="0" u="none" strike="noStrike"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Grafschafter</a:t>
                      </a:r>
                      <a:r>
                        <a:rPr lang="nl-NL" sz="1900" b="0"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r>
                        <a:rPr lang="nl-NL" sz="1900" b="0" i="0" u="none" strike="noStrike"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Diakonie</a:t>
                      </a:r>
                      <a:endParaRPr lang="nl-NL" sz="3500" b="0" i="0" u="none" strike="noStrike" dirty="0">
                        <a:effectLst/>
                        <a:latin typeface="Arial" panose="020B0604020202020204" pitchFamily="34" charset="0"/>
                      </a:endParaRPr>
                    </a:p>
                  </a:txBody>
                  <a:tcPr marL="180395" marR="180395" marT="90198" marB="9019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tc>
                  <a:txBody>
                    <a:bodyPr/>
                    <a:lstStyle/>
                    <a:p>
                      <a:pPr algn="ctr" fontAlgn="ctr">
                        <a:spcBef>
                          <a:spcPts val="0"/>
                        </a:spcBef>
                        <a:spcAft>
                          <a:spcPts val="0"/>
                        </a:spcAft>
                      </a:pPr>
                      <a:r>
                        <a:rPr lang="en-GB" sz="1900" b="0" i="0" kern="1200" dirty="0">
                          <a:solidFill>
                            <a:schemeClr val="tx1"/>
                          </a:solidFill>
                          <a:effectLst/>
                          <a:latin typeface="Calibri Light" panose="020F0302020204030204" pitchFamily="34" charset="0"/>
                          <a:ea typeface="+mn-ea"/>
                          <a:cs typeface="Calibri Light" panose="020F0302020204030204" pitchFamily="34" charset="0"/>
                        </a:rPr>
                        <a:t>B</a:t>
                      </a:r>
                      <a:r>
                        <a:rPr lang="en-US" sz="1900" b="0" i="0" kern="1200" dirty="0" err="1">
                          <a:solidFill>
                            <a:schemeClr val="tx1"/>
                          </a:solidFill>
                          <a:effectLst/>
                          <a:latin typeface="Calibri Light" panose="020F0302020204030204" pitchFamily="34" charset="0"/>
                          <a:ea typeface="+mn-ea"/>
                          <a:cs typeface="Calibri Light" panose="020F0302020204030204" pitchFamily="34" charset="0"/>
                        </a:rPr>
                        <a:t>ü</a:t>
                      </a:r>
                      <a:r>
                        <a:rPr lang="en-GB" sz="1900" b="0" i="0" kern="1200" dirty="0" err="1">
                          <a:solidFill>
                            <a:schemeClr val="tx1"/>
                          </a:solidFill>
                          <a:effectLst/>
                          <a:latin typeface="Calibri Light" panose="020F0302020204030204" pitchFamily="34" charset="0"/>
                          <a:ea typeface="+mn-ea"/>
                          <a:cs typeface="Calibri Light" panose="020F0302020204030204" pitchFamily="34" charset="0"/>
                        </a:rPr>
                        <a:t>ro</a:t>
                      </a:r>
                      <a:r>
                        <a:rPr lang="en-GB" sz="1900" b="0" i="0" kern="1200" dirty="0">
                          <a:solidFill>
                            <a:schemeClr val="tx1"/>
                          </a:solidFill>
                          <a:effectLst/>
                          <a:latin typeface="Calibri Light" panose="020F0302020204030204" pitchFamily="34" charset="0"/>
                          <a:ea typeface="+mn-ea"/>
                          <a:cs typeface="Calibri Light" panose="020F0302020204030204" pitchFamily="34" charset="0"/>
                        </a:rPr>
                        <a:t> </a:t>
                      </a:r>
                      <a:r>
                        <a:rPr lang="en-GB" sz="1900" b="0" i="0" kern="1200" dirty="0" err="1">
                          <a:solidFill>
                            <a:schemeClr val="tx1"/>
                          </a:solidFill>
                          <a:effectLst/>
                          <a:latin typeface="Calibri Light" panose="020F0302020204030204" pitchFamily="34" charset="0"/>
                          <a:ea typeface="+mn-ea"/>
                          <a:cs typeface="Calibri Light" panose="020F0302020204030204" pitchFamily="34" charset="0"/>
                        </a:rPr>
                        <a:t>für</a:t>
                      </a:r>
                      <a:r>
                        <a:rPr lang="en-GB" sz="1900" b="0" i="0" kern="1200" dirty="0">
                          <a:solidFill>
                            <a:schemeClr val="tx1"/>
                          </a:solidFill>
                          <a:effectLst/>
                          <a:latin typeface="Calibri Light" panose="020F0302020204030204" pitchFamily="34" charset="0"/>
                          <a:ea typeface="+mn-ea"/>
                          <a:cs typeface="Calibri Light" panose="020F0302020204030204" pitchFamily="34" charset="0"/>
                        </a:rPr>
                        <a:t> </a:t>
                      </a:r>
                      <a:r>
                        <a:rPr lang="en-GB" sz="1900" b="0" i="0" kern="1200" dirty="0" err="1">
                          <a:solidFill>
                            <a:schemeClr val="tx1"/>
                          </a:solidFill>
                          <a:effectLst/>
                          <a:latin typeface="Calibri Light" panose="020F0302020204030204" pitchFamily="34" charset="0"/>
                          <a:ea typeface="+mn-ea"/>
                          <a:cs typeface="Calibri Light" panose="020F0302020204030204" pitchFamily="34" charset="0"/>
                        </a:rPr>
                        <a:t>berufliche</a:t>
                      </a:r>
                      <a:r>
                        <a:rPr lang="en-GB" sz="1900" b="0" i="0" kern="1200" dirty="0">
                          <a:solidFill>
                            <a:schemeClr val="tx1"/>
                          </a:solidFill>
                          <a:effectLst/>
                          <a:latin typeface="Calibri Light" panose="020F0302020204030204" pitchFamily="34" charset="0"/>
                          <a:ea typeface="+mn-ea"/>
                          <a:cs typeface="Calibri Light" panose="020F0302020204030204" pitchFamily="34" charset="0"/>
                        </a:rPr>
                        <a:t> </a:t>
                      </a:r>
                      <a:r>
                        <a:rPr lang="en-GB" sz="1900" b="0" i="0" kern="1200" dirty="0" err="1">
                          <a:solidFill>
                            <a:schemeClr val="tx1"/>
                          </a:solidFill>
                          <a:effectLst/>
                          <a:latin typeface="Calibri Light" panose="020F0302020204030204" pitchFamily="34" charset="0"/>
                          <a:ea typeface="+mn-ea"/>
                          <a:cs typeface="Calibri Light" panose="020F0302020204030204" pitchFamily="34" charset="0"/>
                        </a:rPr>
                        <a:t>Bildungsplanung</a:t>
                      </a:r>
                      <a:r>
                        <a:rPr lang="aa-ET" sz="1900" b="0" i="0" dirty="0">
                          <a:effectLst/>
                          <a:latin typeface="Calibri Light" panose="020F0302020204030204" pitchFamily="34" charset="0"/>
                          <a:cs typeface="Calibri Light" panose="020F0302020204030204" pitchFamily="34" charset="0"/>
                        </a:rPr>
                        <a:t> </a:t>
                      </a:r>
                      <a:endParaRPr lang="nl-NL" sz="3500" b="0" i="0" u="none" strike="noStrike" dirty="0">
                        <a:effectLst/>
                        <a:latin typeface="Calibri Light" panose="020F0302020204030204" pitchFamily="34" charset="0"/>
                        <a:cs typeface="Calibri Light" panose="020F0302020204030204" pitchFamily="34" charset="0"/>
                      </a:endParaRPr>
                    </a:p>
                  </a:txBody>
                  <a:tcPr marL="18792" marR="18792" marT="187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extLst>
                  <a:ext uri="{0D108BD9-81ED-4DB2-BD59-A6C34878D82A}">
                    <a16:rowId xmlns:a16="http://schemas.microsoft.com/office/drawing/2014/main" val="1959839829"/>
                  </a:ext>
                </a:extLst>
              </a:tr>
              <a:tr h="513175">
                <a:tc>
                  <a:txBody>
                    <a:bodyPr/>
                    <a:lstStyle/>
                    <a:p>
                      <a:pPr algn="just" fontAlgn="t">
                        <a:spcBef>
                          <a:spcPts val="0"/>
                        </a:spcBef>
                        <a:spcAft>
                          <a:spcPts val="0"/>
                        </a:spcAft>
                      </a:pPr>
                      <a:r>
                        <a:rPr lang="nl-NL" sz="1900" b="1"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Spanien</a:t>
                      </a:r>
                      <a:endParaRPr lang="nl-NL" sz="3500" b="1" i="0" u="none" strike="noStrike" dirty="0">
                        <a:effectLst/>
                        <a:latin typeface="Arial" panose="020B0604020202020204" pitchFamily="34" charset="0"/>
                      </a:endParaRPr>
                    </a:p>
                  </a:txBody>
                  <a:tcPr marL="180395" marR="180395" marT="90198" marB="9019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tc>
                  <a:txBody>
                    <a:bodyPr/>
                    <a:lstStyle/>
                    <a:p>
                      <a:pPr algn="l" fontAlgn="ctr">
                        <a:spcBef>
                          <a:spcPts val="0"/>
                        </a:spcBef>
                        <a:spcAft>
                          <a:spcPts val="0"/>
                        </a:spcAft>
                      </a:pPr>
                      <a:r>
                        <a:rPr lang="en-US" sz="1900" b="0"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Grandes Amigos</a:t>
                      </a:r>
                      <a:endParaRPr lang="en-US" sz="3500" b="0" i="0" u="none" strike="noStrike" dirty="0">
                        <a:effectLst/>
                        <a:latin typeface="Arial" panose="020B0604020202020204" pitchFamily="34" charset="0"/>
                      </a:endParaRPr>
                    </a:p>
                  </a:txBody>
                  <a:tcPr marL="180395" marR="180395" marT="90198" marB="9019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tc>
                  <a:txBody>
                    <a:bodyPr/>
                    <a:lstStyle/>
                    <a:p>
                      <a:pPr algn="ctr" fontAlgn="ctr">
                        <a:spcBef>
                          <a:spcPts val="0"/>
                        </a:spcBef>
                        <a:spcAft>
                          <a:spcPts val="0"/>
                        </a:spcAft>
                      </a:pPr>
                      <a:r>
                        <a:rPr lang="en-US" sz="1900" b="0" i="0" u="none" strike="noStrike"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Matia</a:t>
                      </a:r>
                      <a:r>
                        <a:rPr lang="en-US" sz="1900" b="0"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foundation</a:t>
                      </a:r>
                      <a:endParaRPr lang="en-US" sz="3500" b="0" i="0" u="none" strike="noStrike" dirty="0">
                        <a:effectLst/>
                        <a:latin typeface="Arial" panose="020B0604020202020204" pitchFamily="34" charset="0"/>
                      </a:endParaRPr>
                    </a:p>
                  </a:txBody>
                  <a:tcPr marL="18792" marR="18792" marT="187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extLst>
                  <a:ext uri="{0D108BD9-81ED-4DB2-BD59-A6C34878D82A}">
                    <a16:rowId xmlns:a16="http://schemas.microsoft.com/office/drawing/2014/main" val="1586653619"/>
                  </a:ext>
                </a:extLst>
              </a:tr>
              <a:tr h="513175">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nl-NL" sz="1900" b="1"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Niederlande</a:t>
                      </a:r>
                      <a:endParaRPr lang="nl-NL" sz="3500" b="1" i="0" u="none" strike="noStrike" dirty="0">
                        <a:effectLst/>
                        <a:latin typeface="Arial" panose="020B0604020202020204" pitchFamily="34" charset="0"/>
                      </a:endParaRPr>
                    </a:p>
                  </a:txBody>
                  <a:tcPr marL="180395" marR="180395" marT="90198" marB="9019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tc>
                  <a:txBody>
                    <a:bodyPr/>
                    <a:lstStyle/>
                    <a:p>
                      <a:pPr algn="l" fontAlgn="ctr">
                        <a:spcBef>
                          <a:spcPts val="0"/>
                        </a:spcBef>
                        <a:spcAft>
                          <a:spcPts val="0"/>
                        </a:spcAft>
                      </a:pPr>
                      <a:r>
                        <a:rPr lang="nl-NL" sz="1900" b="0" i="0" u="none" strike="noStrike"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Stg</a:t>
                      </a:r>
                      <a:r>
                        <a:rPr lang="nl-NL" sz="1900" b="0"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r>
                        <a:rPr lang="nl-NL" sz="1900" b="0" i="0" u="none" strike="noStrike"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Humanitas</a:t>
                      </a:r>
                      <a:endParaRPr lang="nl-NL" sz="3500" b="0" i="0" u="none" strike="noStrike" dirty="0">
                        <a:effectLst/>
                        <a:latin typeface="Arial" panose="020B0604020202020204" pitchFamily="34" charset="0"/>
                      </a:endParaRPr>
                    </a:p>
                  </a:txBody>
                  <a:tcPr marL="180395" marR="180395" marT="90198" marB="9019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tc>
                  <a:txBody>
                    <a:bodyPr/>
                    <a:lstStyle/>
                    <a:p>
                      <a:pPr algn="ctr" fontAlgn="ctr">
                        <a:spcBef>
                          <a:spcPts val="0"/>
                        </a:spcBef>
                        <a:spcAft>
                          <a:spcPts val="0"/>
                        </a:spcAft>
                      </a:pPr>
                      <a:r>
                        <a:rPr lang="nl-NL" sz="1900" b="0"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Universiteit voor Humanistiek, Utrecht</a:t>
                      </a:r>
                      <a:endParaRPr lang="nl-NL" sz="3500" b="0" i="0" u="none" strike="noStrike" dirty="0">
                        <a:effectLst/>
                        <a:latin typeface="Arial" panose="020B0604020202020204" pitchFamily="34" charset="0"/>
                      </a:endParaRPr>
                    </a:p>
                  </a:txBody>
                  <a:tcPr marL="18792" marR="18792" marT="187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extLst>
                  <a:ext uri="{0D108BD9-81ED-4DB2-BD59-A6C34878D82A}">
                    <a16:rowId xmlns:a16="http://schemas.microsoft.com/office/drawing/2014/main" val="453424101"/>
                  </a:ext>
                </a:extLst>
              </a:tr>
            </a:tbl>
          </a:graphicData>
        </a:graphic>
      </p:graphicFrame>
      <p:sp>
        <p:nvSpPr>
          <p:cNvPr id="2" name="Ovaal 1">
            <a:extLst>
              <a:ext uri="{FF2B5EF4-FFF2-40B4-BE49-F238E27FC236}">
                <a16:creationId xmlns:a16="http://schemas.microsoft.com/office/drawing/2014/main" id="{EBA0EB7E-48A0-5D41-B0EE-7C4D346108AE}"/>
              </a:ext>
            </a:extLst>
          </p:cNvPr>
          <p:cNvSpPr/>
          <p:nvPr/>
        </p:nvSpPr>
        <p:spPr>
          <a:xfrm>
            <a:off x="6429375" y="1243006"/>
            <a:ext cx="4286250" cy="5243512"/>
          </a:xfrm>
          <a:prstGeom prst="ellipse">
            <a:avLst/>
          </a:prstGeom>
          <a:noFill/>
          <a:ln w="3810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Ovaal 4">
            <a:extLst>
              <a:ext uri="{FF2B5EF4-FFF2-40B4-BE49-F238E27FC236}">
                <a16:creationId xmlns:a16="http://schemas.microsoft.com/office/drawing/2014/main" id="{69DD0B8E-C2A9-0341-95D4-183B1854A771}"/>
              </a:ext>
            </a:extLst>
          </p:cNvPr>
          <p:cNvSpPr/>
          <p:nvPr/>
        </p:nvSpPr>
        <p:spPr>
          <a:xfrm>
            <a:off x="2538412" y="1239529"/>
            <a:ext cx="4286250" cy="5243512"/>
          </a:xfrm>
          <a:prstGeom prst="ellipse">
            <a:avLst/>
          </a:prstGeom>
          <a:noFill/>
          <a:ln w="3810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ustDataLst>
      <p:tags r:id="rId1"/>
    </p:custDataLst>
    <p:extLst>
      <p:ext uri="{BB962C8B-B14F-4D97-AF65-F5344CB8AC3E}">
        <p14:creationId xmlns:p14="http://schemas.microsoft.com/office/powerpoint/2010/main" val="1572017358"/>
      </p:ext>
    </p:extLst>
  </p:cSld>
  <p:clrMapOvr>
    <a:masterClrMapping/>
  </p:clrMapOvr>
  <mc:AlternateContent xmlns:mc="http://schemas.openxmlformats.org/markup-compatibility/2006" xmlns:p14="http://schemas.microsoft.com/office/powerpoint/2010/main">
    <mc:Choice Requires="p14">
      <p:transition spd="slow" p14:dur="2000" advTm="30754"/>
    </mc:Choice>
    <mc:Fallback xmlns="">
      <p:transition spd="slow" advTm="307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5.2"/>
</p:tagLst>
</file>

<file path=ppt/tags/tag10.xml><?xml version="1.0" encoding="utf-8"?>
<p:tagLst xmlns:a="http://schemas.openxmlformats.org/drawingml/2006/main" xmlns:r="http://schemas.openxmlformats.org/officeDocument/2006/relationships" xmlns:p="http://schemas.openxmlformats.org/presentationml/2006/main">
  <p:tag name="TIMING" val="|10.4|1.2|1.8|1.7"/>
</p:tagLst>
</file>

<file path=ppt/tags/tag11.xml><?xml version="1.0" encoding="utf-8"?>
<p:tagLst xmlns:a="http://schemas.openxmlformats.org/drawingml/2006/main" xmlns:r="http://schemas.openxmlformats.org/officeDocument/2006/relationships" xmlns:p="http://schemas.openxmlformats.org/presentationml/2006/main">
  <p:tag name="TIMING" val="|5.6|1.6|1.1|1.4|1.3"/>
</p:tagLst>
</file>

<file path=ppt/tags/tag12.xml><?xml version="1.0" encoding="utf-8"?>
<p:tagLst xmlns:a="http://schemas.openxmlformats.org/drawingml/2006/main" xmlns:r="http://schemas.openxmlformats.org/officeDocument/2006/relationships" xmlns:p="http://schemas.openxmlformats.org/presentationml/2006/main">
  <p:tag name="TIMING" val="|13.7|2|2.5|1.4|1.7"/>
</p:tagLst>
</file>

<file path=ppt/tags/tag13.xml><?xml version="1.0" encoding="utf-8"?>
<p:tagLst xmlns:a="http://schemas.openxmlformats.org/drawingml/2006/main" xmlns:r="http://schemas.openxmlformats.org/officeDocument/2006/relationships" xmlns:p="http://schemas.openxmlformats.org/presentationml/2006/main">
  <p:tag name="TIMING" val="|2.1|7.5|18.2"/>
</p:tagLst>
</file>

<file path=ppt/tags/tag14.xml><?xml version="1.0" encoding="utf-8"?>
<p:tagLst xmlns:a="http://schemas.openxmlformats.org/drawingml/2006/main" xmlns:r="http://schemas.openxmlformats.org/officeDocument/2006/relationships" xmlns:p="http://schemas.openxmlformats.org/presentationml/2006/main">
  <p:tag name="TIMING" val="|0.9|3.9"/>
</p:tagLst>
</file>

<file path=ppt/tags/tag2.xml><?xml version="1.0" encoding="utf-8"?>
<p:tagLst xmlns:a="http://schemas.openxmlformats.org/drawingml/2006/main" xmlns:r="http://schemas.openxmlformats.org/officeDocument/2006/relationships" xmlns:p="http://schemas.openxmlformats.org/presentationml/2006/main">
  <p:tag name="TIMING" val="|0.7|20.3|1.6"/>
</p:tagLst>
</file>

<file path=ppt/tags/tag3.xml><?xml version="1.0" encoding="utf-8"?>
<p:tagLst xmlns:a="http://schemas.openxmlformats.org/drawingml/2006/main" xmlns:r="http://schemas.openxmlformats.org/officeDocument/2006/relationships" xmlns:p="http://schemas.openxmlformats.org/presentationml/2006/main">
  <p:tag name="TIMING" val="|11.1|9.1"/>
</p:tagLst>
</file>

<file path=ppt/tags/tag4.xml><?xml version="1.0" encoding="utf-8"?>
<p:tagLst xmlns:a="http://schemas.openxmlformats.org/drawingml/2006/main" xmlns:r="http://schemas.openxmlformats.org/officeDocument/2006/relationships" xmlns:p="http://schemas.openxmlformats.org/presentationml/2006/main">
  <p:tag name="TIMING" val="|13.3|18.6|15.8|13.6"/>
</p:tagLst>
</file>

<file path=ppt/tags/tag5.xml><?xml version="1.0" encoding="utf-8"?>
<p:tagLst xmlns:a="http://schemas.openxmlformats.org/drawingml/2006/main" xmlns:r="http://schemas.openxmlformats.org/officeDocument/2006/relationships" xmlns:p="http://schemas.openxmlformats.org/presentationml/2006/main">
  <p:tag name="TIMING" val="|13|4.4|1.2|2.4|4.3"/>
</p:tagLst>
</file>

<file path=ppt/tags/tag6.xml><?xml version="1.0" encoding="utf-8"?>
<p:tagLst xmlns:a="http://schemas.openxmlformats.org/drawingml/2006/main" xmlns:r="http://schemas.openxmlformats.org/officeDocument/2006/relationships" xmlns:p="http://schemas.openxmlformats.org/presentationml/2006/main">
  <p:tag name="TIMING" val="|0.4|2.1|5.2|8.1|5.7"/>
</p:tagLst>
</file>

<file path=ppt/tags/tag7.xml><?xml version="1.0" encoding="utf-8"?>
<p:tagLst xmlns:a="http://schemas.openxmlformats.org/drawingml/2006/main" xmlns:r="http://schemas.openxmlformats.org/officeDocument/2006/relationships" xmlns:p="http://schemas.openxmlformats.org/presentationml/2006/main">
  <p:tag name="TIMING" val="|8.9|12|10.3|9.4|14.3"/>
</p:tagLst>
</file>

<file path=ppt/tags/tag8.xml><?xml version="1.0" encoding="utf-8"?>
<p:tagLst xmlns:a="http://schemas.openxmlformats.org/drawingml/2006/main" xmlns:r="http://schemas.openxmlformats.org/officeDocument/2006/relationships" xmlns:p="http://schemas.openxmlformats.org/presentationml/2006/main">
  <p:tag name="TIMING" val="|22.3|7.8|7.8"/>
</p:tagLst>
</file>

<file path=ppt/tags/tag9.xml><?xml version="1.0" encoding="utf-8"?>
<p:tagLst xmlns:a="http://schemas.openxmlformats.org/drawingml/2006/main" xmlns:r="http://schemas.openxmlformats.org/officeDocument/2006/relationships" xmlns:p="http://schemas.openxmlformats.org/presentationml/2006/main">
  <p:tag name="TIMING" val="|27.3|1.1|0.1"/>
</p:tagLst>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EACE65595C6B42B83427BC65DAC2F0" ma:contentTypeVersion="18" ma:contentTypeDescription="Create a new document." ma:contentTypeScope="" ma:versionID="f4cdf55deba09a297d258372a186aa37">
  <xsd:schema xmlns:xsd="http://www.w3.org/2001/XMLSchema" xmlns:xs="http://www.w3.org/2001/XMLSchema" xmlns:p="http://schemas.microsoft.com/office/2006/metadata/properties" xmlns:ns2="f8519517-0d52-40f3-ae5d-d1065bcddacb" xmlns:ns3="73e74770-0ae9-49d7-b610-e785af03d61b" targetNamespace="http://schemas.microsoft.com/office/2006/metadata/properties" ma:root="true" ma:fieldsID="bacf099d61afa4db7be6cd758d354ac3" ns2:_="" ns3:_="">
    <xsd:import namespace="f8519517-0d52-40f3-ae5d-d1065bcddacb"/>
    <xsd:import namespace="73e74770-0ae9-49d7-b610-e785af03d61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519517-0d52-40f3-ae5d-d1065bcdda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0a49bc4-c9e0-412a-b7e2-852193553bd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e74770-0ae9-49d7-b610-e785af03d61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5c73388-9f44-45ee-a891-5ac1e9de906d}" ma:internalName="TaxCatchAll" ma:showField="CatchAllData" ma:web="73e74770-0ae9-49d7-b610-e785af03d6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3e74770-0ae9-49d7-b610-e785af03d61b" xsi:nil="true"/>
    <lcf76f155ced4ddcb4097134ff3c332f xmlns="f8519517-0d52-40f3-ae5d-d1065bcddac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3C9CA7F-3388-4020-AC08-71EB6B19DCAC}">
  <ds:schemaRefs>
    <ds:schemaRef ds:uri="http://schemas.microsoft.com/sharepoint/v3/contenttype/forms"/>
  </ds:schemaRefs>
</ds:datastoreItem>
</file>

<file path=customXml/itemProps2.xml><?xml version="1.0" encoding="utf-8"?>
<ds:datastoreItem xmlns:ds="http://schemas.openxmlformats.org/officeDocument/2006/customXml" ds:itemID="{0FFE24DA-FA3E-4D95-BF96-2DA475D0B81E}"/>
</file>

<file path=customXml/itemProps3.xml><?xml version="1.0" encoding="utf-8"?>
<ds:datastoreItem xmlns:ds="http://schemas.openxmlformats.org/officeDocument/2006/customXml" ds:itemID="{D3D61E68-3CBA-42C3-A4F0-B015E634A2F4}">
  <ds:schemaRefs>
    <ds:schemaRef ds:uri="http://www.w3.org/XML/1998/namespace"/>
    <ds:schemaRef ds:uri="http://schemas.microsoft.com/office/2006/documentManagement/types"/>
    <ds:schemaRef ds:uri="http://purl.org/dc/dcmitype/"/>
    <ds:schemaRef ds:uri="73e74770-0ae9-49d7-b610-e785af03d61b"/>
    <ds:schemaRef ds:uri="http://purl.org/dc/term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f8519517-0d52-40f3-ae5d-d1065bcddacb"/>
  </ds:schemaRefs>
</ds:datastoreItem>
</file>

<file path=docProps/app.xml><?xml version="1.0" encoding="utf-8"?>
<Properties xmlns="http://schemas.openxmlformats.org/officeDocument/2006/extended-properties" xmlns:vt="http://schemas.openxmlformats.org/officeDocument/2006/docPropsVTypes">
  <TotalTime>0</TotalTime>
  <Words>2519</Words>
  <Application>Microsoft Office PowerPoint</Application>
  <PresentationFormat>Breitbild</PresentationFormat>
  <Paragraphs>274</Paragraphs>
  <Slides>38</Slides>
  <Notes>38</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38</vt:i4>
      </vt:variant>
    </vt:vector>
  </HeadingPairs>
  <TitlesOfParts>
    <vt:vector size="44" baseType="lpstr">
      <vt:lpstr>Arial</vt:lpstr>
      <vt:lpstr>Calibri</vt:lpstr>
      <vt:lpstr>Calibri Light</vt:lpstr>
      <vt:lpstr>Symbol</vt:lpstr>
      <vt:lpstr>Times New Roman</vt:lpstr>
      <vt:lpstr>Kantoorthema</vt:lpstr>
      <vt:lpstr>PowerPoint-Präsentation</vt:lpstr>
      <vt:lpstr>PowerPoint-Präsentation</vt:lpstr>
      <vt:lpstr>PowerPoint-Präsentation</vt:lpstr>
      <vt:lpstr>PowerPoint-Präsentation</vt:lpstr>
      <vt:lpstr>PowerPoint-Präsentation</vt:lpstr>
      <vt:lpstr>PowerPoint-Präsentation</vt:lpstr>
      <vt:lpstr>SEE ME: Social inclusion through Meaningful ageing Soziale Teilhabe durch Berücksichtigung des Bedürfnis nach einem sinnerfüllten Leben im Alter</vt:lpstr>
      <vt:lpstr>PowerPoint-Präsentation</vt:lpstr>
      <vt:lpstr>PowerPoint-Präsentation</vt:lpstr>
      <vt:lpstr>PowerPoint-Präsentation</vt:lpstr>
      <vt:lpstr>PowerPoint-Präsentation</vt:lpstr>
      <vt:lpstr>Eine ganzheitliche Sichtweise auf ältere Menschen und Pflege</vt:lpstr>
      <vt:lpstr>PowerPoint-Präsentation</vt:lpstr>
      <vt:lpstr>Entwicklungen in den Pflegesystemen in europäischen Ländern</vt:lpstr>
      <vt:lpstr>Potentiale älterer Menschen</vt:lpstr>
      <vt:lpstr>Potentiale älterer Menschen</vt:lpstr>
      <vt:lpstr>Potentiale älterer Menschen</vt:lpstr>
      <vt:lpstr>Potentiale älterer Menschen</vt:lpstr>
      <vt:lpstr>Soziale Bedürfnisse</vt:lpstr>
      <vt:lpstr>Persönliche Beziehungen</vt:lpstr>
      <vt:lpstr>Soziale Teilhabe</vt:lpstr>
      <vt:lpstr>Soziale Unterstützung</vt:lpstr>
      <vt:lpstr>PowerPoint-Präsentation</vt:lpstr>
      <vt:lpstr>Sinnbedürfnisse</vt:lpstr>
      <vt:lpstr>Zweck</vt:lpstr>
      <vt:lpstr>Werte</vt:lpstr>
      <vt:lpstr>Wirksamkeit</vt:lpstr>
      <vt:lpstr>Selbstwert</vt:lpstr>
      <vt:lpstr>Sinn-bedürfnisse</vt:lpstr>
      <vt:lpstr>Wie kann zwischen sozialen und sinnerfüllten Bedürfnissen unterschieden werden?</vt:lpstr>
      <vt:lpstr>PowerPoint-Präsentation</vt:lpstr>
      <vt:lpstr>PowerPoint-Präsentation</vt:lpstr>
      <vt:lpstr>PowerPoint-Präsentation</vt:lpstr>
      <vt:lpstr>PowerPoint-Präsentation</vt:lpstr>
      <vt:lpstr>PowerPoint-Präsentation</vt:lpstr>
      <vt:lpstr>Wie erfüllt man soziale und andere Bedürfnisse?</vt:lpstr>
      <vt:lpstr>Erfüllen sozialer und anderer Bedürfnisse</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Daan DUPPEN</dc:creator>
  <cp:lastModifiedBy>Thissen, Julia</cp:lastModifiedBy>
  <cp:revision>24</cp:revision>
  <dcterms:created xsi:type="dcterms:W3CDTF">2022-03-08T15:20:24Z</dcterms:created>
  <dcterms:modified xsi:type="dcterms:W3CDTF">2023-03-30T22:34:47Z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0x010100AAEACE65595C6B42B83427BC65DAC2F0</vt:lpwstr>
  </property>
</Properties>
</file>