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2.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3.xml" ContentType="application/vnd.openxmlformats-officedocument.presentationml.tags+xml"/>
  <Override PartName="/ppt/notesSlides/notesSlide9.xml" ContentType="application/vnd.openxmlformats-officedocument.presentationml.notesSlide+xml"/>
  <Override PartName="/ppt/tags/tag4.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5.xml" ContentType="application/vnd.openxmlformats-officedocument.presentationml.tags+xml"/>
  <Override PartName="/ppt/notesSlides/notesSlide12.xml" ContentType="application/vnd.openxmlformats-officedocument.presentationml.notesSlide+xml"/>
  <Override PartName="/ppt/tags/tag6.xml" ContentType="application/vnd.openxmlformats-officedocument.presentationml.tags+xml"/>
  <Override PartName="/ppt/notesSlides/notesSlide13.xml" ContentType="application/vnd.openxmlformats-officedocument.presentationml.notesSlide+xml"/>
  <Override PartName="/ppt/tags/tag7.xml" ContentType="application/vnd.openxmlformats-officedocument.presentationml.tags+xml"/>
  <Override PartName="/ppt/notesSlides/notesSlide14.xml" ContentType="application/vnd.openxmlformats-officedocument.presentationml.notesSlide+xml"/>
  <Override PartName="/ppt/tags/tag8.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ags/tag9.xml" ContentType="application/vnd.openxmlformats-officedocument.presentationml.tag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tags/tag10.xml" ContentType="application/vnd.openxmlformats-officedocument.presentationml.tag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tags/tag11.xml" ContentType="application/vnd.openxmlformats-officedocument.presentationml.tags+xml"/>
  <Override PartName="/ppt/notesSlides/notesSlide31.xml" ContentType="application/vnd.openxmlformats-officedocument.presentationml.notesSlide+xml"/>
  <Override PartName="/ppt/tags/tag12.xml" ContentType="application/vnd.openxmlformats-officedocument.presentationml.tags+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tags/tag13.xml" ContentType="application/vnd.openxmlformats-officedocument.presentationml.tags+xml"/>
  <Override PartName="/ppt/notesSlides/notesSlide37.xml" ContentType="application/vnd.openxmlformats-officedocument.presentationml.notesSlide+xml"/>
  <Override PartName="/ppt/tags/tag14.xml" ContentType="application/vnd.openxmlformats-officedocument.presentationml.tags+xml"/>
  <Override PartName="/ppt/notesSlides/notesSlide3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43"/>
  </p:notesMasterIdLst>
  <p:sldIdLst>
    <p:sldId id="256" r:id="rId5"/>
    <p:sldId id="414" r:id="rId6"/>
    <p:sldId id="415" r:id="rId7"/>
    <p:sldId id="439" r:id="rId8"/>
    <p:sldId id="440" r:id="rId9"/>
    <p:sldId id="402" r:id="rId10"/>
    <p:sldId id="387" r:id="rId11"/>
    <p:sldId id="386" r:id="rId12"/>
    <p:sldId id="318" r:id="rId13"/>
    <p:sldId id="444" r:id="rId14"/>
    <p:sldId id="442" r:id="rId15"/>
    <p:sldId id="257" r:id="rId16"/>
    <p:sldId id="258" r:id="rId17"/>
    <p:sldId id="259" r:id="rId18"/>
    <p:sldId id="260" r:id="rId19"/>
    <p:sldId id="261" r:id="rId20"/>
    <p:sldId id="262" r:id="rId21"/>
    <p:sldId id="263" r:id="rId22"/>
    <p:sldId id="265" r:id="rId23"/>
    <p:sldId id="267" r:id="rId24"/>
    <p:sldId id="268" r:id="rId25"/>
    <p:sldId id="269" r:id="rId26"/>
    <p:sldId id="451" r:id="rId27"/>
    <p:sldId id="270" r:id="rId28"/>
    <p:sldId id="272" r:id="rId29"/>
    <p:sldId id="273" r:id="rId30"/>
    <p:sldId id="274" r:id="rId31"/>
    <p:sldId id="275" r:id="rId32"/>
    <p:sldId id="452" r:id="rId33"/>
    <p:sldId id="445" r:id="rId34"/>
    <p:sldId id="446" r:id="rId35"/>
    <p:sldId id="447" r:id="rId36"/>
    <p:sldId id="453" r:id="rId37"/>
    <p:sldId id="454" r:id="rId38"/>
    <p:sldId id="450" r:id="rId39"/>
    <p:sldId id="271" r:id="rId40"/>
    <p:sldId id="278" r:id="rId41"/>
    <p:sldId id="279" r:id="rId42"/>
  </p:sldIdLst>
  <p:sldSz cx="12192000" cy="6858000"/>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7D48F"/>
    <a:srgbClr val="7EA1D3"/>
    <a:srgbClr val="C2D85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798"/>
    <p:restoredTop sz="79660"/>
  </p:normalViewPr>
  <p:slideViewPr>
    <p:cSldViewPr snapToGrid="0" snapToObjects="1">
      <p:cViewPr varScale="1">
        <p:scale>
          <a:sx n="79" d="100"/>
          <a:sy n="79" d="100"/>
        </p:scale>
        <p:origin x="1864"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an DUPPEN" userId="e3876d67-cb63-469c-bc09-7a0349882010" providerId="ADAL" clId="{1ACB0974-AFCC-7B49-81B0-8CBEEF068399}"/>
    <pc:docChg chg="modSld">
      <pc:chgData name="Daan DUPPEN" userId="e3876d67-cb63-469c-bc09-7a0349882010" providerId="ADAL" clId="{1ACB0974-AFCC-7B49-81B0-8CBEEF068399}" dt="2023-07-04T09:07:55.734" v="0"/>
      <pc:docMkLst>
        <pc:docMk/>
      </pc:docMkLst>
      <pc:sldChg chg="modNotesTx">
        <pc:chgData name="Daan DUPPEN" userId="e3876d67-cb63-469c-bc09-7a0349882010" providerId="ADAL" clId="{1ACB0974-AFCC-7B49-81B0-8CBEEF068399}" dt="2023-07-04T09:07:55.734" v="0"/>
        <pc:sldMkLst>
          <pc:docMk/>
          <pc:sldMk cId="2591095851" sldId="386"/>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BE"/>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519796-9300-6141-ACD0-915A8C8DBDFB}" type="datetimeFigureOut">
              <a:rPr lang="nl-BE" smtClean="0"/>
              <a:t>4/07/2023</a:t>
            </a:fld>
            <a:endParaRPr lang="nl-BE"/>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BE"/>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BE"/>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2D563F-2DF6-634C-BA0A-94208AD80659}" type="slidenum">
              <a:rPr lang="nl-BE" smtClean="0"/>
              <a:t>‹nr.›</a:t>
            </a:fld>
            <a:endParaRPr lang="nl-BE"/>
          </a:p>
        </p:txBody>
      </p:sp>
    </p:spTree>
    <p:extLst>
      <p:ext uri="{BB962C8B-B14F-4D97-AF65-F5344CB8AC3E}">
        <p14:creationId xmlns:p14="http://schemas.microsoft.com/office/powerpoint/2010/main" val="36305880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dirty="0"/>
              <a:t>Hallo iedereen, Dit is een presentatie van SEE ME (1sec pauze)</a:t>
            </a:r>
          </a:p>
          <a:p>
            <a:pPr marL="0" marR="0" lvl="0" indent="0" algn="l" defTabSz="914400" rtl="0" eaLnBrk="1" fontAlgn="auto" latinLnBrk="0" hangingPunct="1">
              <a:lnSpc>
                <a:spcPct val="100000"/>
              </a:lnSpc>
              <a:spcBef>
                <a:spcPts val="0"/>
              </a:spcBef>
              <a:spcAft>
                <a:spcPts val="0"/>
              </a:spcAft>
              <a:buClrTx/>
              <a:buSzTx/>
              <a:buFontTx/>
              <a:buNone/>
              <a:tabLst/>
              <a:defRPr/>
            </a:pPr>
            <a:r>
              <a:rPr lang="nl-BE" dirty="0"/>
              <a:t>In het SEE ME project, ZIEN we de mogelijkheden, de sociale noden en de zingevingsnoden van oudere volwassenen die zorg ontvangen</a:t>
            </a:r>
            <a:endParaRPr lang="nl-BE" sz="1200" kern="1200" dirty="0">
              <a:solidFill>
                <a:schemeClr val="tx1"/>
              </a:solidFill>
              <a:effectLst/>
              <a:latin typeface="+mn-lt"/>
              <a:ea typeface="+mn-ea"/>
              <a:cs typeface="+mn-cs"/>
            </a:endParaRPr>
          </a:p>
          <a:p>
            <a:endParaRPr lang="nl-BE" dirty="0"/>
          </a:p>
        </p:txBody>
      </p:sp>
      <p:sp>
        <p:nvSpPr>
          <p:cNvPr id="4" name="Tijdelijke aanduiding voor dianummer 3"/>
          <p:cNvSpPr>
            <a:spLocks noGrp="1"/>
          </p:cNvSpPr>
          <p:nvPr>
            <p:ph type="sldNum" sz="quarter" idx="5"/>
          </p:nvPr>
        </p:nvSpPr>
        <p:spPr/>
        <p:txBody>
          <a:bodyPr/>
          <a:lstStyle/>
          <a:p>
            <a:fld id="{0C2D563F-2DF6-634C-BA0A-94208AD80659}" type="slidenum">
              <a:rPr lang="nl-BE" smtClean="0"/>
              <a:t>1</a:t>
            </a:fld>
            <a:endParaRPr lang="nl-BE"/>
          </a:p>
        </p:txBody>
      </p:sp>
    </p:spTree>
    <p:extLst>
      <p:ext uri="{BB962C8B-B14F-4D97-AF65-F5344CB8AC3E}">
        <p14:creationId xmlns:p14="http://schemas.microsoft.com/office/powerpoint/2010/main" val="28448847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De partners van het consortium die </a:t>
            </a:r>
            <a:r>
              <a:rPr lang="en-GB" sz="1200" kern="1200" dirty="0" err="1">
                <a:solidFill>
                  <a:schemeClr val="tx1"/>
                </a:solidFill>
                <a:effectLst/>
                <a:latin typeface="+mn-lt"/>
                <a:ea typeface="+mn-ea"/>
                <a:cs typeface="+mn-cs"/>
              </a:rPr>
              <a:t>deze</a:t>
            </a:r>
            <a:r>
              <a:rPr lang="en-GB" sz="1200" kern="1200" dirty="0">
                <a:solidFill>
                  <a:schemeClr val="tx1"/>
                </a:solidFill>
                <a:effectLst/>
                <a:latin typeface="+mn-lt"/>
                <a:ea typeface="+mn-ea"/>
                <a:cs typeface="+mn-cs"/>
              </a:rPr>
              <a:t> training </a:t>
            </a:r>
            <a:r>
              <a:rPr lang="en-GB" sz="1200" kern="1200" dirty="0" err="1">
                <a:solidFill>
                  <a:schemeClr val="tx1"/>
                </a:solidFill>
                <a:effectLst/>
                <a:latin typeface="+mn-lt"/>
                <a:ea typeface="+mn-ea"/>
                <a:cs typeface="+mn-cs"/>
              </a:rPr>
              <a:t>hebben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ontwikkeld</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hebben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verschillende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doelstellingen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geformuleerd</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voor</a:t>
            </a:r>
            <a:r>
              <a:rPr lang="en-GB" sz="1200" kern="1200" dirty="0">
                <a:solidFill>
                  <a:schemeClr val="tx1"/>
                </a:solidFill>
                <a:effectLst/>
                <a:latin typeface="+mn-lt"/>
                <a:ea typeface="+mn-ea"/>
                <a:cs typeface="+mn-cs"/>
              </a:rPr>
              <a:t> de </a:t>
            </a:r>
            <a:r>
              <a:rPr lang="en-GB" sz="1200" kern="1200" dirty="0" err="1">
                <a:solidFill>
                  <a:schemeClr val="tx1"/>
                </a:solidFill>
                <a:effectLst/>
                <a:latin typeface="+mn-lt"/>
                <a:ea typeface="+mn-ea"/>
                <a:cs typeface="+mn-cs"/>
              </a:rPr>
              <a:t>deelnemers</a:t>
            </a:r>
            <a:r>
              <a:rPr lang="en-GB" sz="1200" kern="1200" dirty="0">
                <a:solidFill>
                  <a:schemeClr val="tx1"/>
                </a:solidFill>
                <a:effectLst/>
                <a:latin typeface="+mn-lt"/>
                <a:ea typeface="+mn-ea"/>
                <a:cs typeface="+mn-cs"/>
              </a:rPr>
              <a:t>. Zij </a:t>
            </a:r>
            <a:r>
              <a:rPr lang="en-GB" sz="1200" kern="1200" dirty="0" err="1">
                <a:solidFill>
                  <a:schemeClr val="tx1"/>
                </a:solidFill>
                <a:effectLst/>
                <a:latin typeface="+mn-lt"/>
                <a:ea typeface="+mn-ea"/>
                <a:cs typeface="+mn-cs"/>
              </a:rPr>
              <a:t>hopen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dat</a:t>
            </a:r>
            <a:r>
              <a:rPr lang="en-GB" sz="1200" kern="1200" dirty="0">
                <a:solidFill>
                  <a:schemeClr val="tx1"/>
                </a:solidFill>
                <a:effectLst/>
                <a:latin typeface="+mn-lt"/>
                <a:ea typeface="+mn-ea"/>
                <a:cs typeface="+mn-cs"/>
              </a:rPr>
              <a:t> de </a:t>
            </a:r>
            <a:r>
              <a:rPr lang="en-GB" sz="1200" kern="1200" dirty="0" err="1">
                <a:solidFill>
                  <a:schemeClr val="tx1"/>
                </a:solidFill>
                <a:effectLst/>
                <a:latin typeface="+mn-lt"/>
                <a:ea typeface="+mn-ea"/>
                <a:cs typeface="+mn-cs"/>
              </a:rPr>
              <a:t>zorgverleners</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zullen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zien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leren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voelen</a:t>
            </a:r>
            <a:r>
              <a:rPr lang="en-GB" sz="1200" kern="1200" dirty="0">
                <a:solidFill>
                  <a:schemeClr val="tx1"/>
                </a:solidFill>
                <a:effectLst/>
                <a:latin typeface="+mn-lt"/>
                <a:ea typeface="+mn-ea"/>
                <a:cs typeface="+mn-cs"/>
              </a:rPr>
              <a:t> &amp; </a:t>
            </a:r>
            <a:r>
              <a:rPr lang="en-GB" sz="1200" kern="1200" dirty="0" err="1">
                <a:solidFill>
                  <a:schemeClr val="tx1"/>
                </a:solidFill>
                <a:effectLst/>
                <a:latin typeface="+mn-lt"/>
                <a:ea typeface="+mn-ea"/>
                <a:cs typeface="+mn-cs"/>
              </a:rPr>
              <a:t>werken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als</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volgt</a:t>
            </a:r>
            <a:r>
              <a:rPr lang="en-GB" sz="1200" kern="1200" dirty="0">
                <a:solidFill>
                  <a:schemeClr val="tx1"/>
                </a:solidFill>
                <a:effectLst/>
                <a:latin typeface="+mn-lt"/>
                <a:ea typeface="+mn-ea"/>
                <a:cs typeface="+mn-cs"/>
              </a:rPr>
              <a:t>: (1 sec </a:t>
            </a:r>
            <a:r>
              <a:rPr lang="en-GB" sz="1200" kern="1200" dirty="0" err="1">
                <a:solidFill>
                  <a:schemeClr val="tx1"/>
                </a:solidFill>
                <a:effectLst/>
                <a:latin typeface="+mn-lt"/>
                <a:ea typeface="+mn-ea"/>
                <a:cs typeface="+mn-cs"/>
              </a:rPr>
              <a:t>pauze</a:t>
            </a:r>
            <a:r>
              <a:rPr lang="en-GB" sz="1200" kern="1200" dirty="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(1. ZIEN: ) We </a:t>
            </a:r>
            <a:r>
              <a:rPr lang="en-GB" sz="1200" kern="1200" dirty="0" err="1">
                <a:solidFill>
                  <a:schemeClr val="tx1"/>
                </a:solidFill>
                <a:effectLst/>
                <a:latin typeface="+mn-lt"/>
                <a:ea typeface="+mn-ea"/>
                <a:cs typeface="+mn-cs"/>
              </a:rPr>
              <a:t>willen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dat</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deelnemers</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zien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dat</a:t>
            </a:r>
            <a:r>
              <a:rPr lang="en-GB" sz="1200" kern="1200" dirty="0">
                <a:solidFill>
                  <a:schemeClr val="tx1"/>
                </a:solidFill>
                <a:effectLst/>
                <a:latin typeface="+mn-lt"/>
                <a:ea typeface="+mn-ea"/>
                <a:cs typeface="+mn-cs"/>
              </a:rPr>
              <a:t> er </a:t>
            </a:r>
            <a:r>
              <a:rPr lang="en-GB" sz="1200" kern="1200" dirty="0" err="1">
                <a:solidFill>
                  <a:schemeClr val="tx1"/>
                </a:solidFill>
                <a:effectLst/>
                <a:latin typeface="+mn-lt"/>
                <a:ea typeface="+mn-ea"/>
                <a:cs typeface="+mn-cs"/>
              </a:rPr>
              <a:t>veel</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onder</a:t>
            </a:r>
            <a:r>
              <a:rPr lang="en-GB" sz="1200" kern="1200" dirty="0">
                <a:solidFill>
                  <a:schemeClr val="tx1"/>
                </a:solidFill>
                <a:effectLst/>
                <a:latin typeface="+mn-lt"/>
                <a:ea typeface="+mn-ea"/>
                <a:cs typeface="+mn-cs"/>
              </a:rPr>
              <a:t> de </a:t>
            </a:r>
            <a:r>
              <a:rPr lang="en-GB" sz="1200" kern="1200" dirty="0" err="1">
                <a:solidFill>
                  <a:schemeClr val="tx1"/>
                </a:solidFill>
                <a:effectLst/>
                <a:latin typeface="+mn-lt"/>
                <a:ea typeface="+mn-ea"/>
                <a:cs typeface="+mn-cs"/>
              </a:rPr>
              <a:t>oppervlakte</a:t>
            </a:r>
            <a:r>
              <a:rPr lang="en-GB" sz="1200" kern="1200" dirty="0">
                <a:solidFill>
                  <a:schemeClr val="tx1"/>
                </a:solidFill>
                <a:effectLst/>
                <a:latin typeface="+mn-lt"/>
                <a:ea typeface="+mn-ea"/>
                <a:cs typeface="+mn-cs"/>
              </a:rPr>
              <a:t> van </a:t>
            </a:r>
            <a:r>
              <a:rPr lang="en-GB" sz="1200" kern="1200" dirty="0" err="1">
                <a:solidFill>
                  <a:schemeClr val="tx1"/>
                </a:solidFill>
                <a:effectLst/>
                <a:latin typeface="+mn-lt"/>
                <a:ea typeface="+mn-ea"/>
                <a:cs typeface="+mn-cs"/>
              </a:rPr>
              <a:t>ouderen</a:t>
            </a:r>
            <a:r>
              <a:rPr lang="en-GB" sz="1200" kern="1200" dirty="0">
                <a:solidFill>
                  <a:schemeClr val="tx1"/>
                </a:solidFill>
                <a:effectLst/>
                <a:latin typeface="+mn-lt"/>
                <a:ea typeface="+mn-ea"/>
                <a:cs typeface="+mn-cs"/>
              </a:rPr>
              <a:t> zit, </a:t>
            </a:r>
            <a:r>
              <a:rPr lang="en-GB" sz="1200" kern="1200" dirty="0" err="1">
                <a:solidFill>
                  <a:schemeClr val="tx1"/>
                </a:solidFill>
                <a:effectLst/>
                <a:latin typeface="+mn-lt"/>
                <a:ea typeface="+mn-ea"/>
                <a:cs typeface="+mn-cs"/>
              </a:rPr>
              <a:t>dat</a:t>
            </a:r>
            <a:r>
              <a:rPr lang="en-GB" sz="1200" kern="1200" dirty="0">
                <a:solidFill>
                  <a:schemeClr val="tx1"/>
                </a:solidFill>
                <a:effectLst/>
                <a:latin typeface="+mn-lt"/>
                <a:ea typeface="+mn-ea"/>
                <a:cs typeface="+mn-cs"/>
              </a:rPr>
              <a:t> ze </a:t>
            </a:r>
            <a:r>
              <a:rPr lang="en-GB" sz="1200" kern="1200" dirty="0" err="1">
                <a:solidFill>
                  <a:schemeClr val="tx1"/>
                </a:solidFill>
                <a:effectLst/>
                <a:latin typeface="+mn-lt"/>
                <a:ea typeface="+mn-ea"/>
                <a:cs typeface="+mn-cs"/>
              </a:rPr>
              <a:t>meer</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hun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sociale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zingevingsbehoeften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zien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ouderen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zien</a:t>
            </a:r>
            <a:r>
              <a:rPr lang="en-GB" sz="1200" kern="1200" dirty="0">
                <a:solidFill>
                  <a:schemeClr val="tx1"/>
                </a:solidFill>
                <a:effectLst/>
                <a:latin typeface="+mn-lt"/>
                <a:ea typeface="+mn-ea"/>
                <a:cs typeface="+mn-cs"/>
              </a:rPr>
              <a:t> met </a:t>
            </a:r>
            <a:r>
              <a:rPr lang="en-GB" sz="1200" kern="1200" dirty="0" err="1">
                <a:solidFill>
                  <a:schemeClr val="tx1"/>
                </a:solidFill>
                <a:effectLst/>
                <a:latin typeface="+mn-lt"/>
                <a:ea typeface="+mn-ea"/>
                <a:cs typeface="+mn-cs"/>
              </a:rPr>
              <a:t>een</a:t>
            </a:r>
            <a:r>
              <a:rPr lang="en-GB" sz="1200" kern="1200" dirty="0">
                <a:solidFill>
                  <a:schemeClr val="tx1"/>
                </a:solidFill>
                <a:effectLst/>
                <a:latin typeface="+mn-lt"/>
                <a:ea typeface="+mn-ea"/>
                <a:cs typeface="+mn-cs"/>
              </a:rPr>
              <a:t> open </a:t>
            </a:r>
            <a:r>
              <a:rPr lang="en-GB" sz="1200" kern="1200" dirty="0" err="1">
                <a:solidFill>
                  <a:schemeClr val="tx1"/>
                </a:solidFill>
                <a:effectLst/>
                <a:latin typeface="+mn-lt"/>
                <a:ea typeface="+mn-ea"/>
                <a:cs typeface="+mn-cs"/>
              </a:rPr>
              <a:t>blik</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zonder</a:t>
            </a:r>
            <a:r>
              <a:rPr lang="en-GB" sz="1200" kern="1200" dirty="0">
                <a:solidFill>
                  <a:schemeClr val="tx1"/>
                </a:solidFill>
                <a:effectLst/>
                <a:latin typeface="+mn-lt"/>
                <a:ea typeface="+mn-ea"/>
                <a:cs typeface="+mn-cs"/>
              </a:rPr>
              <a:t> dogma's </a:t>
            </a:r>
            <a:r>
              <a:rPr lang="en-GB" sz="1200" kern="1200" dirty="0" err="1">
                <a:solidFill>
                  <a:schemeClr val="tx1"/>
                </a:solidFill>
                <a:effectLst/>
                <a:latin typeface="+mn-lt"/>
                <a:ea typeface="+mn-ea"/>
                <a:cs typeface="+mn-cs"/>
              </a:rPr>
              <a:t>en</a:t>
            </a:r>
            <a:r>
              <a:rPr lang="en-GB" sz="1200" kern="1200" dirty="0">
                <a:solidFill>
                  <a:schemeClr val="tx1"/>
                </a:solidFill>
                <a:effectLst/>
                <a:latin typeface="+mn-lt"/>
                <a:ea typeface="+mn-ea"/>
                <a:cs typeface="+mn-cs"/>
              </a:rPr>
              <a:t> met </a:t>
            </a:r>
            <a:r>
              <a:rPr lang="en-GB" sz="1200" kern="1200" dirty="0" err="1">
                <a:solidFill>
                  <a:schemeClr val="tx1"/>
                </a:solidFill>
                <a:effectLst/>
                <a:latin typeface="+mn-lt"/>
                <a:ea typeface="+mn-ea"/>
                <a:cs typeface="+mn-cs"/>
              </a:rPr>
              <a:t>ruimte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voor</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interpretatie</a:t>
            </a:r>
            <a:r>
              <a:rPr lang="en-GB" sz="1200" kern="1200" dirty="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(2. LEER: ) We </a:t>
            </a:r>
            <a:r>
              <a:rPr lang="en-GB" sz="1200" kern="1200" dirty="0" err="1">
                <a:solidFill>
                  <a:schemeClr val="tx1"/>
                </a:solidFill>
                <a:effectLst/>
                <a:latin typeface="+mn-lt"/>
                <a:ea typeface="+mn-ea"/>
                <a:cs typeface="+mn-cs"/>
              </a:rPr>
              <a:t>willen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dat</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deelnemers</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leren</a:t>
            </a:r>
            <a:r>
              <a:rPr lang="en-GB" sz="1200" kern="1200" dirty="0">
                <a:solidFill>
                  <a:schemeClr val="tx1"/>
                </a:solidFill>
                <a:effectLst/>
                <a:latin typeface="+mn-lt"/>
                <a:ea typeface="+mn-ea"/>
                <a:cs typeface="+mn-cs"/>
              </a:rPr>
              <a:t> over </a:t>
            </a:r>
            <a:r>
              <a:rPr lang="en-GB" sz="1200" kern="1200" dirty="0" err="1">
                <a:solidFill>
                  <a:schemeClr val="tx1"/>
                </a:solidFill>
                <a:effectLst/>
                <a:latin typeface="+mn-lt"/>
                <a:ea typeface="+mn-ea"/>
                <a:cs typeface="+mn-cs"/>
              </a:rPr>
              <a:t>mogelijkheden</a:t>
            </a:r>
            <a:r>
              <a:rPr lang="en-GB" sz="1200" kern="1200" dirty="0">
                <a:solidFill>
                  <a:schemeClr val="tx1"/>
                </a:solidFill>
                <a:effectLst/>
                <a:latin typeface="+mn-lt"/>
                <a:ea typeface="+mn-ea"/>
                <a:cs typeface="+mn-cs"/>
              </a:rPr>
              <a:t> om </a:t>
            </a:r>
            <a:r>
              <a:rPr lang="en-GB" sz="1200" kern="1200" dirty="0" err="1">
                <a:solidFill>
                  <a:schemeClr val="tx1"/>
                </a:solidFill>
                <a:effectLst/>
                <a:latin typeface="+mn-lt"/>
                <a:ea typeface="+mn-ea"/>
                <a:cs typeface="+mn-cs"/>
              </a:rPr>
              <a:t>sociale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zingevingsbehoeften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te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herkennen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daarop</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af</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te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stemmen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Dat</a:t>
            </a:r>
            <a:r>
              <a:rPr lang="en-GB" sz="1200" kern="1200" dirty="0">
                <a:solidFill>
                  <a:schemeClr val="tx1"/>
                </a:solidFill>
                <a:effectLst/>
                <a:latin typeface="+mn-lt"/>
                <a:ea typeface="+mn-ea"/>
                <a:cs typeface="+mn-cs"/>
              </a:rPr>
              <a:t> ze </a:t>
            </a:r>
            <a:r>
              <a:rPr lang="en-GB" sz="1200" kern="1200" dirty="0" err="1">
                <a:solidFill>
                  <a:schemeClr val="tx1"/>
                </a:solidFill>
                <a:effectLst/>
                <a:latin typeface="+mn-lt"/>
                <a:ea typeface="+mn-ea"/>
                <a:cs typeface="+mn-cs"/>
              </a:rPr>
              <a:t>leren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zich</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anders</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te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richten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verbetering</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verandering</a:t>
            </a:r>
            <a:r>
              <a:rPr lang="en-GB" sz="1200" kern="1200" dirty="0">
                <a:solidFill>
                  <a:schemeClr val="tx1"/>
                </a:solidFill>
                <a:effectLst/>
                <a:latin typeface="+mn-lt"/>
                <a:ea typeface="+mn-ea"/>
                <a:cs typeface="+mn-cs"/>
              </a:rPr>
              <a:t> van focus/</a:t>
            </a:r>
            <a:r>
              <a:rPr lang="en-GB" sz="1200" kern="1200" dirty="0" err="1">
                <a:solidFill>
                  <a:schemeClr val="tx1"/>
                </a:solidFill>
                <a:effectLst/>
                <a:latin typeface="+mn-lt"/>
                <a:ea typeface="+mn-ea"/>
                <a:cs typeface="+mn-cs"/>
              </a:rPr>
              <a:t>achtergrond</a:t>
            </a:r>
            <a:r>
              <a:rPr lang="en-GB" sz="1200" kern="1200" dirty="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(3. VOELEN: ) We </a:t>
            </a:r>
            <a:r>
              <a:rPr lang="en-GB" sz="1200" kern="1200" dirty="0" err="1">
                <a:solidFill>
                  <a:schemeClr val="tx1"/>
                </a:solidFill>
                <a:effectLst/>
                <a:latin typeface="+mn-lt"/>
                <a:ea typeface="+mn-ea"/>
                <a:cs typeface="+mn-cs"/>
              </a:rPr>
              <a:t>willen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dat</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deelnemers</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voelen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dat</a:t>
            </a:r>
            <a:r>
              <a:rPr lang="en-GB" sz="1200" kern="1200" dirty="0">
                <a:solidFill>
                  <a:schemeClr val="tx1"/>
                </a:solidFill>
                <a:effectLst/>
                <a:latin typeface="+mn-lt"/>
                <a:ea typeface="+mn-ea"/>
                <a:cs typeface="+mn-cs"/>
              </a:rPr>
              <a:t> ze changemakers </a:t>
            </a:r>
            <a:r>
              <a:rPr lang="en-GB" sz="1200" kern="1200" dirty="0" err="1">
                <a:solidFill>
                  <a:schemeClr val="tx1"/>
                </a:solidFill>
                <a:effectLst/>
                <a:latin typeface="+mn-lt"/>
                <a:ea typeface="+mn-ea"/>
                <a:cs typeface="+mn-cs"/>
              </a:rPr>
              <a:t>kunnen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zijn</a:t>
            </a:r>
            <a:r>
              <a:rPr lang="en-GB" sz="1200" kern="1200" dirty="0">
                <a:solidFill>
                  <a:schemeClr val="tx1"/>
                </a:solidFill>
                <a:effectLst/>
                <a:latin typeface="+mn-lt"/>
                <a:ea typeface="+mn-ea"/>
                <a:cs typeface="+mn-cs"/>
              </a:rPr>
              <a:t> in het </a:t>
            </a:r>
            <a:r>
              <a:rPr lang="en-GB" sz="1200" kern="1200" dirty="0" err="1">
                <a:solidFill>
                  <a:schemeClr val="tx1"/>
                </a:solidFill>
                <a:effectLst/>
                <a:latin typeface="+mn-lt"/>
                <a:ea typeface="+mn-ea"/>
                <a:cs typeface="+mn-cs"/>
              </a:rPr>
              <a:t>herkennen</a:t>
            </a:r>
            <a:r>
              <a:rPr lang="en-GB" sz="1200" kern="1200" dirty="0">
                <a:solidFill>
                  <a:schemeClr val="tx1"/>
                </a:solidFill>
                <a:effectLst/>
                <a:latin typeface="+mn-lt"/>
                <a:ea typeface="+mn-ea"/>
                <a:cs typeface="+mn-cs"/>
              </a:rPr>
              <a:t> van </a:t>
            </a:r>
            <a:r>
              <a:rPr lang="en-GB" sz="1200" kern="1200" dirty="0" err="1">
                <a:solidFill>
                  <a:schemeClr val="tx1"/>
                </a:solidFill>
                <a:effectLst/>
                <a:latin typeface="+mn-lt"/>
                <a:ea typeface="+mn-ea"/>
                <a:cs typeface="+mn-cs"/>
              </a:rPr>
              <a:t>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afstemmen</a:t>
            </a:r>
            <a:r>
              <a:rPr lang="en-GB" sz="1200" kern="1200" dirty="0">
                <a:solidFill>
                  <a:schemeClr val="tx1"/>
                </a:solidFill>
                <a:effectLst/>
                <a:latin typeface="+mn-lt"/>
                <a:ea typeface="+mn-ea"/>
                <a:cs typeface="+mn-cs"/>
              </a:rPr>
              <a:t> op </a:t>
            </a:r>
            <a:r>
              <a:rPr lang="en-GB" sz="1200" kern="1200" dirty="0" err="1">
                <a:solidFill>
                  <a:schemeClr val="tx1"/>
                </a:solidFill>
                <a:effectLst/>
                <a:latin typeface="+mn-lt"/>
                <a:ea typeface="+mn-ea"/>
                <a:cs typeface="+mn-cs"/>
              </a:rPr>
              <a:t>sociale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zingevingsbehoeften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Dat</a:t>
            </a:r>
            <a:r>
              <a:rPr lang="en-GB" sz="1200" kern="1200" dirty="0">
                <a:solidFill>
                  <a:schemeClr val="tx1"/>
                </a:solidFill>
                <a:effectLst/>
                <a:latin typeface="+mn-lt"/>
                <a:ea typeface="+mn-ea"/>
                <a:cs typeface="+mn-cs"/>
              </a:rPr>
              <a:t> ze </a:t>
            </a:r>
            <a:r>
              <a:rPr lang="en-GB" sz="1200" kern="1200" dirty="0" err="1">
                <a:solidFill>
                  <a:schemeClr val="tx1"/>
                </a:solidFill>
                <a:effectLst/>
                <a:latin typeface="+mn-lt"/>
                <a:ea typeface="+mn-ea"/>
                <a:cs typeface="+mn-cs"/>
              </a:rPr>
              <a:t>voelen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dat</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deze</a:t>
            </a:r>
            <a:r>
              <a:rPr lang="en-GB" sz="1200" kern="1200" dirty="0">
                <a:solidFill>
                  <a:schemeClr val="tx1"/>
                </a:solidFill>
                <a:effectLst/>
                <a:latin typeface="+mn-lt"/>
                <a:ea typeface="+mn-ea"/>
                <a:cs typeface="+mn-cs"/>
              </a:rPr>
              <a:t> training </a:t>
            </a:r>
            <a:r>
              <a:rPr lang="en-GB" sz="1200" kern="1200" dirty="0" err="1">
                <a:solidFill>
                  <a:schemeClr val="tx1"/>
                </a:solidFill>
                <a:effectLst/>
                <a:latin typeface="+mn-lt"/>
                <a:ea typeface="+mn-ea"/>
                <a:cs typeface="+mn-cs"/>
              </a:rPr>
              <a:t>geen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tijdverspilling</a:t>
            </a:r>
            <a:r>
              <a:rPr lang="en-GB" sz="1200" kern="1200" dirty="0">
                <a:solidFill>
                  <a:schemeClr val="tx1"/>
                </a:solidFill>
                <a:effectLst/>
                <a:latin typeface="+mn-lt"/>
                <a:ea typeface="+mn-ea"/>
                <a:cs typeface="+mn-cs"/>
              </a:rPr>
              <a:t> is.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(4. WERKEN: ) We </a:t>
            </a:r>
            <a:r>
              <a:rPr lang="en-GB" sz="1200" kern="1200" dirty="0" err="1">
                <a:solidFill>
                  <a:schemeClr val="tx1"/>
                </a:solidFill>
                <a:effectLst/>
                <a:latin typeface="+mn-lt"/>
                <a:ea typeface="+mn-ea"/>
                <a:cs typeface="+mn-cs"/>
              </a:rPr>
              <a:t>willen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dat</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deelnemers</a:t>
            </a:r>
            <a:r>
              <a:rPr lang="en-GB" sz="1200" kern="1200" dirty="0">
                <a:solidFill>
                  <a:schemeClr val="tx1"/>
                </a:solidFill>
                <a:effectLst/>
                <a:latin typeface="+mn-lt"/>
                <a:ea typeface="+mn-ea"/>
                <a:cs typeface="+mn-cs"/>
              </a:rPr>
              <a:t> in </a:t>
            </a:r>
            <a:r>
              <a:rPr lang="en-GB" sz="1200" kern="1200" dirty="0" err="1">
                <a:solidFill>
                  <a:schemeClr val="tx1"/>
                </a:solidFill>
                <a:effectLst/>
                <a:latin typeface="+mn-lt"/>
                <a:ea typeface="+mn-ea"/>
                <a:cs typeface="+mn-cs"/>
              </a:rPr>
              <a:t>een</a:t>
            </a:r>
            <a:r>
              <a:rPr lang="en-GB" sz="1200" kern="1200" dirty="0">
                <a:solidFill>
                  <a:schemeClr val="tx1"/>
                </a:solidFill>
                <a:effectLst/>
                <a:latin typeface="+mn-lt"/>
                <a:ea typeface="+mn-ea"/>
                <a:cs typeface="+mn-cs"/>
              </a:rPr>
              <a:t> team </a:t>
            </a:r>
            <a:r>
              <a:rPr lang="en-GB" sz="1200" kern="1200" dirty="0" err="1">
                <a:solidFill>
                  <a:schemeClr val="tx1"/>
                </a:solidFill>
                <a:effectLst/>
                <a:latin typeface="+mn-lt"/>
                <a:ea typeface="+mn-ea"/>
                <a:cs typeface="+mn-cs"/>
              </a:rPr>
              <a:t>samenwerken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aan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duurzame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verandering</a:t>
            </a:r>
            <a:r>
              <a:rPr lang="en-GB" sz="1200" kern="1200" dirty="0">
                <a:solidFill>
                  <a:schemeClr val="tx1"/>
                </a:solidFill>
                <a:effectLst/>
                <a:latin typeface="+mn-lt"/>
                <a:ea typeface="+mn-ea"/>
                <a:cs typeface="+mn-cs"/>
              </a:rPr>
              <a:t> in de </a:t>
            </a:r>
            <a:r>
              <a:rPr lang="en-GB" sz="1200" kern="1200" dirty="0" err="1">
                <a:solidFill>
                  <a:schemeClr val="tx1"/>
                </a:solidFill>
                <a:effectLst/>
                <a:latin typeface="+mn-lt"/>
                <a:ea typeface="+mn-ea"/>
                <a:cs typeface="+mn-cs"/>
              </a:rPr>
              <a:t>organisatie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Dat</a:t>
            </a:r>
            <a:r>
              <a:rPr lang="en-GB" sz="1200" kern="1200" dirty="0">
                <a:solidFill>
                  <a:schemeClr val="tx1"/>
                </a:solidFill>
                <a:effectLst/>
                <a:latin typeface="+mn-lt"/>
                <a:ea typeface="+mn-ea"/>
                <a:cs typeface="+mn-cs"/>
              </a:rPr>
              <a:t> ze </a:t>
            </a:r>
            <a:r>
              <a:rPr lang="en-GB" sz="1200" kern="1200" dirty="0" err="1">
                <a:solidFill>
                  <a:schemeClr val="tx1"/>
                </a:solidFill>
                <a:effectLst/>
                <a:latin typeface="+mn-lt"/>
                <a:ea typeface="+mn-ea"/>
                <a:cs typeface="+mn-cs"/>
              </a:rPr>
              <a:t>werken</a:t>
            </a:r>
            <a:r>
              <a:rPr lang="en-GB" sz="1200" kern="1200" dirty="0">
                <a:solidFill>
                  <a:schemeClr val="tx1"/>
                </a:solidFill>
                <a:effectLst/>
                <a:latin typeface="+mn-lt"/>
                <a:ea typeface="+mn-ea"/>
                <a:cs typeface="+mn-cs"/>
              </a:rPr>
              <a:t> in </a:t>
            </a:r>
            <a:r>
              <a:rPr lang="en-GB" sz="1200" kern="1200" dirty="0" err="1">
                <a:solidFill>
                  <a:schemeClr val="tx1"/>
                </a:solidFill>
                <a:effectLst/>
                <a:latin typeface="+mn-lt"/>
                <a:ea typeface="+mn-ea"/>
                <a:cs typeface="+mn-cs"/>
              </a:rPr>
              <a:t>een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organisatie</a:t>
            </a:r>
            <a:r>
              <a:rPr lang="en-GB" sz="1200" kern="1200" dirty="0">
                <a:solidFill>
                  <a:schemeClr val="tx1"/>
                </a:solidFill>
                <a:effectLst/>
                <a:latin typeface="+mn-lt"/>
                <a:ea typeface="+mn-ea"/>
                <a:cs typeface="+mn-cs"/>
              </a:rPr>
              <a:t> die de SEE ME </a:t>
            </a:r>
            <a:r>
              <a:rPr lang="en-GB" sz="1200" kern="1200" dirty="0" err="1">
                <a:solidFill>
                  <a:schemeClr val="tx1"/>
                </a:solidFill>
                <a:effectLst/>
                <a:latin typeface="+mn-lt"/>
                <a:ea typeface="+mn-ea"/>
                <a:cs typeface="+mn-cs"/>
              </a:rPr>
              <a:t>doelstellingen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omarmt</a:t>
            </a:r>
            <a:r>
              <a:rPr lang="en-GB" sz="1200" kern="1200" dirty="0">
                <a:solidFill>
                  <a:schemeClr val="tx1"/>
                </a:solidFill>
                <a:effectLst/>
                <a:latin typeface="+mn-lt"/>
                <a:ea typeface="+mn-ea"/>
                <a:cs typeface="+mn-cs"/>
              </a:rPr>
              <a:t>.</a:t>
            </a:r>
            <a:endParaRPr lang="nl-BE" sz="1200" kern="1200" dirty="0">
              <a:solidFill>
                <a:schemeClr val="tx1"/>
              </a:solidFill>
              <a:effectLst/>
              <a:latin typeface="+mn-lt"/>
              <a:ea typeface="+mn-ea"/>
              <a:cs typeface="+mn-cs"/>
            </a:endParaRPr>
          </a:p>
        </p:txBody>
      </p:sp>
      <p:sp>
        <p:nvSpPr>
          <p:cNvPr id="4" name="Tijdelijke aanduiding voor dianummer 3"/>
          <p:cNvSpPr>
            <a:spLocks noGrp="1"/>
          </p:cNvSpPr>
          <p:nvPr>
            <p:ph type="sldNum" sz="quarter" idx="5"/>
          </p:nvPr>
        </p:nvSpPr>
        <p:spPr/>
        <p:txBody>
          <a:bodyPr/>
          <a:lstStyle/>
          <a:p>
            <a:fld id="{BA71912A-863A-814D-8591-9CA9C8CDFA7B}" type="slidenum">
              <a:rPr lang="nl-NL" smtClean="0"/>
              <a:t>10</a:t>
            </a:fld>
            <a:endParaRPr lang="nl-NL"/>
          </a:p>
        </p:txBody>
      </p:sp>
    </p:spTree>
    <p:extLst>
      <p:ext uri="{BB962C8B-B14F-4D97-AF65-F5344CB8AC3E}">
        <p14:creationId xmlns:p14="http://schemas.microsoft.com/office/powerpoint/2010/main" val="35211105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Belangrijk om te vermelden is dat dit project werd gefinancierd door Erasmus plus van de Europese Unie</a:t>
            </a:r>
          </a:p>
        </p:txBody>
      </p:sp>
      <p:sp>
        <p:nvSpPr>
          <p:cNvPr id="4" name="Tijdelijke aanduiding voor dianummer 3"/>
          <p:cNvSpPr>
            <a:spLocks noGrp="1"/>
          </p:cNvSpPr>
          <p:nvPr>
            <p:ph type="sldNum" sz="quarter" idx="5"/>
          </p:nvPr>
        </p:nvSpPr>
        <p:spPr/>
        <p:txBody>
          <a:bodyPr/>
          <a:lstStyle/>
          <a:p>
            <a:fld id="{BA71912A-863A-814D-8591-9CA9C8CDFA7B}" type="slidenum">
              <a:rPr lang="nl-NL" smtClean="0"/>
              <a:t>11</a:t>
            </a:fld>
            <a:endParaRPr lang="nl-NL"/>
          </a:p>
        </p:txBody>
      </p:sp>
    </p:spTree>
    <p:extLst>
      <p:ext uri="{BB962C8B-B14F-4D97-AF65-F5344CB8AC3E}">
        <p14:creationId xmlns:p14="http://schemas.microsoft.com/office/powerpoint/2010/main" val="40583957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kern="1200" dirty="0">
                <a:solidFill>
                  <a:schemeClr val="tx1"/>
                </a:solidFill>
                <a:effectLst/>
                <a:latin typeface="+mn-lt"/>
                <a:ea typeface="+mn-ea"/>
                <a:cs typeface="+mn-cs"/>
              </a:rPr>
              <a:t>Waarom zijn we met ZIE ME begonnen?</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kern="1200" dirty="0">
                <a:solidFill>
                  <a:schemeClr val="tx1"/>
                </a:solidFill>
                <a:effectLst/>
                <a:latin typeface="+mn-lt"/>
                <a:ea typeface="+mn-ea"/>
                <a:cs typeface="+mn-cs"/>
              </a:rPr>
              <a:t>Zorg is vaak gericht op medische en lichamelijke aspecten (klik en 1sec pauze), maar ouder worden omvat ook veranderingen in sociaal, (klik)</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kern="1200" dirty="0">
                <a:solidFill>
                  <a:schemeClr val="tx1"/>
                </a:solidFill>
                <a:effectLst/>
                <a:latin typeface="+mn-lt"/>
                <a:ea typeface="+mn-ea"/>
                <a:cs typeface="+mn-cs"/>
              </a:rPr>
              <a:t>culturele (klik)</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kern="1200" dirty="0">
                <a:solidFill>
                  <a:schemeClr val="tx1"/>
                </a:solidFill>
                <a:effectLst/>
                <a:latin typeface="+mn-lt"/>
                <a:ea typeface="+mn-ea"/>
                <a:cs typeface="+mn-cs"/>
              </a:rPr>
              <a:t>en spirituele aspecten van het leven (1 sec pauze, dan klik)</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kern="1200" dirty="0">
                <a:solidFill>
                  <a:schemeClr val="tx1"/>
                </a:solidFill>
                <a:effectLst/>
                <a:latin typeface="+mn-lt"/>
                <a:ea typeface="+mn-ea"/>
                <a:cs typeface="+mn-cs"/>
              </a:rPr>
              <a:t>Een brede kijk op ouder worden is nodig, met aandacht voor de capaciteiten, talenten en behoeften van oudere volwassenen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BE" sz="1200" kern="1200" dirty="0">
              <a:solidFill>
                <a:schemeClr val="tx1"/>
              </a:solidFill>
              <a:effectLst/>
              <a:latin typeface="+mn-lt"/>
              <a:ea typeface="+mn-ea"/>
              <a:cs typeface="+mn-cs"/>
            </a:endParaRPr>
          </a:p>
          <a:p>
            <a:endParaRPr lang="nl-BE" dirty="0"/>
          </a:p>
        </p:txBody>
      </p:sp>
      <p:sp>
        <p:nvSpPr>
          <p:cNvPr id="4" name="Tijdelijke aanduiding voor dianummer 3"/>
          <p:cNvSpPr>
            <a:spLocks noGrp="1"/>
          </p:cNvSpPr>
          <p:nvPr>
            <p:ph type="sldNum" sz="quarter" idx="5"/>
          </p:nvPr>
        </p:nvSpPr>
        <p:spPr/>
        <p:txBody>
          <a:bodyPr/>
          <a:lstStyle/>
          <a:p>
            <a:fld id="{0C2D563F-2DF6-634C-BA0A-94208AD80659}" type="slidenum">
              <a:rPr lang="nl-BE" smtClean="0"/>
              <a:t>12</a:t>
            </a:fld>
            <a:endParaRPr lang="nl-BE"/>
          </a:p>
        </p:txBody>
      </p:sp>
    </p:spTree>
    <p:extLst>
      <p:ext uri="{BB962C8B-B14F-4D97-AF65-F5344CB8AC3E}">
        <p14:creationId xmlns:p14="http://schemas.microsoft.com/office/powerpoint/2010/main" val="40611787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kern="1200" dirty="0">
                <a:solidFill>
                  <a:schemeClr val="tx1"/>
                </a:solidFill>
                <a:effectLst/>
                <a:latin typeface="+mn-lt"/>
                <a:ea typeface="+mn-ea"/>
                <a:cs typeface="+mn-cs"/>
              </a:rPr>
              <a:t>Het SEE ME project wil kennis en inzicht bieden in de behoeften van oudere volwassenen. Door veel activiteiten te doen, zullen zorgverleners echt weten hoe ze individuele behoeften van oudere volwassenen kunnen vinden. We willen de competenties en vaardigheden van zorgverleners vergroten om de persoon achter de oudere volwassene te ZIEN.</a:t>
            </a:r>
          </a:p>
          <a:p>
            <a:endParaRPr lang="nl-BE" dirty="0"/>
          </a:p>
        </p:txBody>
      </p:sp>
      <p:sp>
        <p:nvSpPr>
          <p:cNvPr id="4" name="Tijdelijke aanduiding voor dianummer 3"/>
          <p:cNvSpPr>
            <a:spLocks noGrp="1"/>
          </p:cNvSpPr>
          <p:nvPr>
            <p:ph type="sldNum" sz="quarter" idx="5"/>
          </p:nvPr>
        </p:nvSpPr>
        <p:spPr/>
        <p:txBody>
          <a:bodyPr/>
          <a:lstStyle/>
          <a:p>
            <a:fld id="{0C2D563F-2DF6-634C-BA0A-94208AD80659}" type="slidenum">
              <a:rPr lang="nl-BE" smtClean="0"/>
              <a:t>13</a:t>
            </a:fld>
            <a:endParaRPr lang="nl-BE"/>
          </a:p>
        </p:txBody>
      </p:sp>
    </p:spTree>
    <p:extLst>
      <p:ext uri="{BB962C8B-B14F-4D97-AF65-F5344CB8AC3E}">
        <p14:creationId xmlns:p14="http://schemas.microsoft.com/office/powerpoint/2010/main" val="13463164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Door de </a:t>
            </a:r>
            <a:r>
              <a:rPr lang="en-US" sz="1200" kern="1200" dirty="0" err="1">
                <a:solidFill>
                  <a:schemeClr val="tx1"/>
                </a:solidFill>
                <a:effectLst/>
                <a:latin typeface="+mn-lt"/>
                <a:ea typeface="+mn-ea"/>
                <a:cs typeface="+mn-cs"/>
              </a:rPr>
              <a:t>verschuiving</a:t>
            </a:r>
            <a:r>
              <a:rPr lang="en-US" sz="1200" kern="1200" dirty="0">
                <a:solidFill>
                  <a:schemeClr val="tx1"/>
                </a:solidFill>
                <a:effectLst/>
                <a:latin typeface="+mn-lt"/>
                <a:ea typeface="+mn-ea"/>
                <a:cs typeface="+mn-cs"/>
              </a:rPr>
              <a:t> van </a:t>
            </a:r>
            <a:r>
              <a:rPr lang="en-US" sz="1200" kern="1200" dirty="0" err="1">
                <a:solidFill>
                  <a:schemeClr val="tx1"/>
                </a:solidFill>
                <a:effectLst/>
                <a:latin typeface="+mn-lt"/>
                <a:ea typeface="+mn-ea"/>
                <a:cs typeface="+mn-cs"/>
              </a:rPr>
              <a:t>institutionele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zorg</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naar</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thuiszorg</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blijven</a:t>
            </a:r>
            <a:r>
              <a:rPr lang="en-US" sz="1200" kern="1200" dirty="0">
                <a:solidFill>
                  <a:schemeClr val="tx1"/>
                </a:solidFill>
                <a:effectLst/>
                <a:latin typeface="+mn-lt"/>
                <a:ea typeface="+mn-ea"/>
                <a:cs typeface="+mn-cs"/>
              </a:rPr>
              <a:t> steeds </a:t>
            </a:r>
            <a:r>
              <a:rPr lang="en-US" sz="1200" kern="1200" dirty="0" err="1">
                <a:solidFill>
                  <a:schemeClr val="tx1"/>
                </a:solidFill>
                <a:effectLst/>
                <a:latin typeface="+mn-lt"/>
                <a:ea typeface="+mn-ea"/>
                <a:cs typeface="+mn-cs"/>
              </a:rPr>
              <a:t>meer</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ouderen</a:t>
            </a:r>
            <a:r>
              <a:rPr lang="en-US" sz="1200" kern="1200" dirty="0">
                <a:solidFill>
                  <a:schemeClr val="tx1"/>
                </a:solidFill>
                <a:effectLst/>
                <a:latin typeface="+mn-lt"/>
                <a:ea typeface="+mn-ea"/>
                <a:cs typeface="+mn-cs"/>
              </a:rPr>
              <a:t> zo lang </a:t>
            </a:r>
            <a:r>
              <a:rPr lang="en-US" sz="1200" kern="1200" dirty="0" err="1">
                <a:solidFill>
                  <a:schemeClr val="tx1"/>
                </a:solidFill>
                <a:effectLst/>
                <a:latin typeface="+mn-lt"/>
                <a:ea typeface="+mn-ea"/>
                <a:cs typeface="+mn-cs"/>
              </a:rPr>
              <a:t>mogelijk</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zelfstandig</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wonen</a:t>
            </a:r>
            <a:r>
              <a:rPr lang="en-US" sz="1200" kern="1200" dirty="0">
                <a:solidFill>
                  <a:schemeClr val="tx1"/>
                </a:solidFill>
                <a:effectLst/>
                <a:latin typeface="+mn-lt"/>
                <a:ea typeface="+mn-ea"/>
                <a:cs typeface="+mn-cs"/>
              </a:rPr>
              <a:t> in </a:t>
            </a:r>
            <a:r>
              <a:rPr lang="en-US" sz="1200" kern="1200" dirty="0" err="1">
                <a:solidFill>
                  <a:schemeClr val="tx1"/>
                </a:solidFill>
                <a:effectLst/>
                <a:latin typeface="+mn-lt"/>
                <a:ea typeface="+mn-ea"/>
                <a:cs typeface="+mn-cs"/>
              </a:rPr>
              <a:t>hun</a:t>
            </a:r>
            <a:r>
              <a:rPr lang="en-US" sz="1200" kern="1200" dirty="0">
                <a:solidFill>
                  <a:schemeClr val="tx1"/>
                </a:solidFill>
                <a:effectLst/>
                <a:latin typeface="+mn-lt"/>
                <a:ea typeface="+mn-ea"/>
                <a:cs typeface="+mn-cs"/>
              </a:rPr>
              <a:t> eigen huis, </a:t>
            </a:r>
            <a:r>
              <a:rPr lang="en-US" sz="1200" kern="1200" dirty="0" err="1">
                <a:solidFill>
                  <a:schemeClr val="tx1"/>
                </a:solidFill>
                <a:effectLst/>
                <a:latin typeface="+mn-lt"/>
                <a:ea typeface="+mn-ea"/>
                <a:cs typeface="+mn-cs"/>
              </a:rPr>
              <a:t>ook</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als</a:t>
            </a:r>
            <a:r>
              <a:rPr lang="en-US" sz="1200" kern="1200" dirty="0">
                <a:solidFill>
                  <a:schemeClr val="tx1"/>
                </a:solidFill>
                <a:effectLst/>
                <a:latin typeface="+mn-lt"/>
                <a:ea typeface="+mn-ea"/>
                <a:cs typeface="+mn-cs"/>
              </a:rPr>
              <a:t> ze </a:t>
            </a:r>
            <a:r>
              <a:rPr lang="en-US" sz="1200" kern="1200" dirty="0" err="1">
                <a:solidFill>
                  <a:schemeClr val="tx1"/>
                </a:solidFill>
                <a:effectLst/>
                <a:latin typeface="+mn-lt"/>
                <a:ea typeface="+mn-ea"/>
                <a:cs typeface="+mn-cs"/>
              </a:rPr>
              <a:t>gezondheidsproblemen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krijgen</a:t>
            </a:r>
            <a:r>
              <a:rPr lang="en-US" sz="1200" kern="1200" dirty="0">
                <a:solidFill>
                  <a:schemeClr val="tx1"/>
                </a:solidFill>
                <a:effectLst/>
                <a:latin typeface="+mn-lt"/>
                <a:ea typeface="+mn-ea"/>
                <a:cs typeface="+mn-cs"/>
              </a:rPr>
              <a:t> (2 sec </a:t>
            </a:r>
            <a:r>
              <a:rPr lang="en-US" sz="1200" kern="1200" dirty="0" err="1">
                <a:solidFill>
                  <a:schemeClr val="tx1"/>
                </a:solidFill>
                <a:effectLst/>
                <a:latin typeface="+mn-lt"/>
                <a:ea typeface="+mn-ea"/>
                <a:cs typeface="+mn-cs"/>
              </a:rPr>
              <a:t>pauze</a:t>
            </a:r>
            <a:r>
              <a:rPr lang="en-US" sz="1200" kern="1200" dirty="0">
                <a:solidFill>
                  <a:schemeClr val="tx1"/>
                </a:solidFill>
                <a:effectLst/>
                <a:latin typeface="+mn-lt"/>
                <a:ea typeface="+mn-ea"/>
                <a:cs typeface="+mn-cs"/>
              </a:rPr>
              <a:t>, dan </a:t>
            </a:r>
            <a:r>
              <a:rPr lang="en-US" sz="1200" kern="1200" dirty="0" err="1">
                <a:solidFill>
                  <a:schemeClr val="tx1"/>
                </a:solidFill>
                <a:effectLst/>
                <a:latin typeface="+mn-lt"/>
                <a:ea typeface="+mn-ea"/>
                <a:cs typeface="+mn-cs"/>
              </a:rPr>
              <a:t>klikken</a:t>
            </a:r>
            <a:r>
              <a:rPr lang="en-US" sz="1200" kern="1200" dirty="0">
                <a:solidFill>
                  <a:schemeClr val="tx1"/>
                </a:solidFill>
                <a:effectLst/>
                <a:latin typeface="+mn-lt"/>
                <a:ea typeface="+mn-ea"/>
                <a:cs typeface="+mn-cs"/>
              </a:rPr>
              <a:t>)</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er </a:t>
            </a:r>
            <a:r>
              <a:rPr lang="en-US" sz="1200" kern="1200" dirty="0" err="1">
                <a:solidFill>
                  <a:schemeClr val="tx1"/>
                </a:solidFill>
                <a:effectLst/>
                <a:latin typeface="+mn-lt"/>
                <a:ea typeface="+mn-ea"/>
                <a:cs typeface="+mn-cs"/>
              </a:rPr>
              <a:t>zijn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verschillende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concepten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modellen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ontwikkeld</a:t>
            </a:r>
            <a:r>
              <a:rPr lang="en-US" sz="1200" kern="1200" dirty="0">
                <a:solidFill>
                  <a:schemeClr val="tx1"/>
                </a:solidFill>
                <a:effectLst/>
                <a:latin typeface="+mn-lt"/>
                <a:ea typeface="+mn-ea"/>
                <a:cs typeface="+mn-cs"/>
              </a:rPr>
              <a:t> om </a:t>
            </a:r>
            <a:r>
              <a:rPr lang="en-US" sz="1200" kern="1200" dirty="0" err="1">
                <a:solidFill>
                  <a:schemeClr val="tx1"/>
                </a:solidFill>
                <a:effectLst/>
                <a:latin typeface="+mn-lt"/>
                <a:ea typeface="+mn-ea"/>
                <a:cs typeface="+mn-cs"/>
              </a:rPr>
              <a:t>ervoor</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zorgen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dat</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ouderen</a:t>
            </a:r>
            <a:r>
              <a:rPr lang="en-US" sz="1200" kern="1200" dirty="0">
                <a:solidFill>
                  <a:schemeClr val="tx1"/>
                </a:solidFill>
                <a:effectLst/>
                <a:latin typeface="+mn-lt"/>
                <a:ea typeface="+mn-ea"/>
                <a:cs typeface="+mn-cs"/>
              </a:rPr>
              <a:t> in </a:t>
            </a:r>
            <a:r>
              <a:rPr lang="en-US" sz="1200" kern="1200" dirty="0" err="1">
                <a:solidFill>
                  <a:schemeClr val="tx1"/>
                </a:solidFill>
                <a:effectLst/>
                <a:latin typeface="+mn-lt"/>
                <a:ea typeface="+mn-ea"/>
                <a:cs typeface="+mn-cs"/>
              </a:rPr>
              <a:t>hun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vertrouwde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woonomgeving</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kunnen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blijven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wonen</a:t>
            </a:r>
            <a:r>
              <a:rPr lang="en-US" sz="1200" kern="1200" dirty="0">
                <a:solidFill>
                  <a:schemeClr val="tx1"/>
                </a:solidFill>
                <a:effectLst/>
                <a:latin typeface="+mn-lt"/>
                <a:ea typeface="+mn-ea"/>
                <a:cs typeface="+mn-cs"/>
              </a:rPr>
              <a:t> (2 sec </a:t>
            </a:r>
            <a:r>
              <a:rPr lang="en-US" sz="1200" kern="1200" dirty="0" err="1">
                <a:solidFill>
                  <a:schemeClr val="tx1"/>
                </a:solidFill>
                <a:effectLst/>
                <a:latin typeface="+mn-lt"/>
                <a:ea typeface="+mn-ea"/>
                <a:cs typeface="+mn-cs"/>
              </a:rPr>
              <a:t>pauze</a:t>
            </a:r>
            <a:r>
              <a:rPr lang="en-US" sz="1200" kern="1200" dirty="0">
                <a:solidFill>
                  <a:schemeClr val="tx1"/>
                </a:solidFill>
                <a:effectLst/>
                <a:latin typeface="+mn-lt"/>
                <a:ea typeface="+mn-ea"/>
                <a:cs typeface="+mn-cs"/>
              </a:rPr>
              <a:t>, dan </a:t>
            </a:r>
            <a:r>
              <a:rPr lang="en-US" sz="1200" kern="1200" dirty="0" err="1">
                <a:solidFill>
                  <a:schemeClr val="tx1"/>
                </a:solidFill>
                <a:effectLst/>
                <a:latin typeface="+mn-lt"/>
                <a:ea typeface="+mn-ea"/>
                <a:cs typeface="+mn-cs"/>
              </a:rPr>
              <a:t>klikken</a:t>
            </a:r>
            <a:r>
              <a:rPr lang="en-US" sz="1200" kern="1200" dirty="0">
                <a:solidFill>
                  <a:schemeClr val="tx1"/>
                </a:solidFill>
                <a:effectLst/>
                <a:latin typeface="+mn-lt"/>
                <a:ea typeface="+mn-ea"/>
                <a:cs typeface="+mn-cs"/>
              </a:rPr>
              <a:t>)</a:t>
            </a:r>
          </a:p>
          <a:p>
            <a:pPr marL="171450" indent="-171450">
              <a:buFont typeface="Arial" panose="020B0604020202020204" pitchFamily="34" charset="0"/>
              <a:buChar char="•"/>
            </a:pPr>
            <a:r>
              <a:rPr lang="en-US" sz="1200" kern="1200" dirty="0" err="1">
                <a:solidFill>
                  <a:schemeClr val="tx1"/>
                </a:solidFill>
                <a:effectLst/>
                <a:latin typeface="+mn-lt"/>
                <a:ea typeface="+mn-ea"/>
                <a:cs typeface="+mn-cs"/>
              </a:rPr>
              <a:t>meer</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nadruk</a:t>
            </a:r>
            <a:r>
              <a:rPr lang="en-US" sz="1200" kern="1200" dirty="0">
                <a:solidFill>
                  <a:schemeClr val="tx1"/>
                </a:solidFill>
                <a:effectLst/>
                <a:latin typeface="+mn-lt"/>
                <a:ea typeface="+mn-ea"/>
                <a:cs typeface="+mn-cs"/>
              </a:rPr>
              <a:t> op het </a:t>
            </a:r>
            <a:r>
              <a:rPr lang="en-US" sz="1200" kern="1200" dirty="0" err="1">
                <a:solidFill>
                  <a:schemeClr val="tx1"/>
                </a:solidFill>
                <a:effectLst/>
                <a:latin typeface="+mn-lt"/>
                <a:ea typeface="+mn-ea"/>
                <a:cs typeface="+mn-cs"/>
              </a:rPr>
              <a:t>sociale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netwerk</a:t>
            </a:r>
            <a:r>
              <a:rPr lang="en-US" sz="1200" kern="1200" dirty="0">
                <a:solidFill>
                  <a:schemeClr val="tx1"/>
                </a:solidFill>
                <a:effectLst/>
                <a:latin typeface="+mn-lt"/>
                <a:ea typeface="+mn-ea"/>
                <a:cs typeface="+mn-cs"/>
              </a:rPr>
              <a:t> van de </a:t>
            </a:r>
            <a:r>
              <a:rPr lang="en-US" sz="1200" kern="1200" dirty="0" err="1">
                <a:solidFill>
                  <a:schemeClr val="tx1"/>
                </a:solidFill>
                <a:effectLst/>
                <a:latin typeface="+mn-lt"/>
                <a:ea typeface="+mn-ea"/>
                <a:cs typeface="+mn-cs"/>
              </a:rPr>
              <a:t>oudere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volwassenen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Professionele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zorg</a:t>
            </a:r>
            <a:r>
              <a:rPr lang="en-US" sz="1200" kern="1200" dirty="0">
                <a:solidFill>
                  <a:schemeClr val="tx1"/>
                </a:solidFill>
                <a:effectLst/>
                <a:latin typeface="+mn-lt"/>
                <a:ea typeface="+mn-ea"/>
                <a:cs typeface="+mn-cs"/>
              </a:rPr>
              <a:t> is </a:t>
            </a:r>
            <a:r>
              <a:rPr lang="en-US" sz="1200" kern="1200" dirty="0" err="1">
                <a:solidFill>
                  <a:schemeClr val="tx1"/>
                </a:solidFill>
                <a:effectLst/>
                <a:latin typeface="+mn-lt"/>
                <a:ea typeface="+mn-ea"/>
                <a:cs typeface="+mn-cs"/>
              </a:rPr>
              <a:t>ondersteunend</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aanvullend</a:t>
            </a:r>
            <a:r>
              <a:rPr lang="en-US" sz="1200" kern="1200" dirty="0">
                <a:solidFill>
                  <a:schemeClr val="tx1"/>
                </a:solidFill>
                <a:effectLst/>
                <a:latin typeface="+mn-lt"/>
                <a:ea typeface="+mn-ea"/>
                <a:cs typeface="+mn-cs"/>
              </a:rPr>
              <a:t> (2 sec </a:t>
            </a:r>
            <a:r>
              <a:rPr lang="en-US" sz="1200" kern="1200" dirty="0" err="1">
                <a:solidFill>
                  <a:schemeClr val="tx1"/>
                </a:solidFill>
                <a:effectLst/>
                <a:latin typeface="+mn-lt"/>
                <a:ea typeface="+mn-ea"/>
                <a:cs typeface="+mn-cs"/>
              </a:rPr>
              <a:t>pauze</a:t>
            </a:r>
            <a:r>
              <a:rPr lang="en-US" sz="1200" kern="1200" dirty="0">
                <a:solidFill>
                  <a:schemeClr val="tx1"/>
                </a:solidFill>
                <a:effectLst/>
                <a:latin typeface="+mn-lt"/>
                <a:ea typeface="+mn-ea"/>
                <a:cs typeface="+mn-cs"/>
              </a:rPr>
              <a:t>, dan </a:t>
            </a:r>
            <a:r>
              <a:rPr lang="en-US" sz="1200" kern="1200" dirty="0" err="1">
                <a:solidFill>
                  <a:schemeClr val="tx1"/>
                </a:solidFill>
                <a:effectLst/>
                <a:latin typeface="+mn-lt"/>
                <a:ea typeface="+mn-ea"/>
                <a:cs typeface="+mn-cs"/>
              </a:rPr>
              <a:t>klikken</a:t>
            </a:r>
            <a:r>
              <a:rPr lang="en-US" sz="1200" kern="1200" dirty="0">
                <a:solidFill>
                  <a:schemeClr val="tx1"/>
                </a:solidFill>
                <a:effectLst/>
                <a:latin typeface="+mn-lt"/>
                <a:ea typeface="+mn-ea"/>
                <a:cs typeface="+mn-cs"/>
              </a:rPr>
              <a:t>)</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Alle </a:t>
            </a:r>
            <a:r>
              <a:rPr lang="en-US" sz="1200" kern="1200" dirty="0" err="1">
                <a:solidFill>
                  <a:schemeClr val="tx1"/>
                </a:solidFill>
                <a:effectLst/>
                <a:latin typeface="+mn-lt"/>
                <a:ea typeface="+mn-ea"/>
                <a:cs typeface="+mn-cs"/>
              </a:rPr>
              <a:t>landen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ontwikkelen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aan</a:t>
            </a:r>
            <a:r>
              <a:rPr lang="en-US" sz="1200" kern="1200" dirty="0">
                <a:solidFill>
                  <a:schemeClr val="tx1"/>
                </a:solidFill>
                <a:effectLst/>
                <a:latin typeface="+mn-lt"/>
                <a:ea typeface="+mn-ea"/>
                <a:cs typeface="+mn-cs"/>
              </a:rPr>
              <a:t> de </a:t>
            </a:r>
            <a:r>
              <a:rPr lang="en-US" sz="1200" kern="1200" dirty="0" err="1">
                <a:solidFill>
                  <a:schemeClr val="tx1"/>
                </a:solidFill>
                <a:effectLst/>
                <a:latin typeface="+mn-lt"/>
                <a:ea typeface="+mn-ea"/>
                <a:cs typeface="+mn-cs"/>
              </a:rPr>
              <a:t>leeftijd</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aangepaste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buurten</a:t>
            </a:r>
            <a:r>
              <a:rPr lang="en-US" sz="1200" kern="1200" dirty="0">
                <a:solidFill>
                  <a:schemeClr val="tx1"/>
                </a:solidFill>
                <a:effectLst/>
                <a:latin typeface="+mn-lt"/>
                <a:ea typeface="+mn-ea"/>
                <a:cs typeface="+mn-cs"/>
              </a:rPr>
              <a:t>. Zij </a:t>
            </a:r>
            <a:r>
              <a:rPr lang="en-US" sz="1200" kern="1200" dirty="0" err="1">
                <a:solidFill>
                  <a:schemeClr val="tx1"/>
                </a:solidFill>
                <a:effectLst/>
                <a:latin typeface="+mn-lt"/>
                <a:ea typeface="+mn-ea"/>
                <a:cs typeface="+mn-cs"/>
              </a:rPr>
              <a:t>beogen</a:t>
            </a:r>
            <a:r>
              <a:rPr lang="en-US" sz="1200" kern="1200" dirty="0">
                <a:solidFill>
                  <a:schemeClr val="tx1"/>
                </a:solidFill>
                <a:effectLst/>
                <a:latin typeface="+mn-lt"/>
                <a:ea typeface="+mn-ea"/>
                <a:cs typeface="+mn-cs"/>
              </a:rPr>
              <a:t> de </a:t>
            </a:r>
            <a:r>
              <a:rPr lang="en-US" sz="1200" kern="1200" dirty="0" err="1">
                <a:solidFill>
                  <a:schemeClr val="tx1"/>
                </a:solidFill>
                <a:effectLst/>
                <a:latin typeface="+mn-lt"/>
                <a:ea typeface="+mn-ea"/>
                <a:cs typeface="+mn-cs"/>
              </a:rPr>
              <a:t>noodzakelijke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infrastructuur</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voor</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een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goed</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leven</a:t>
            </a:r>
            <a:r>
              <a:rPr lang="en-US" sz="1200" kern="1200" dirty="0">
                <a:solidFill>
                  <a:schemeClr val="tx1"/>
                </a:solidFill>
                <a:effectLst/>
                <a:latin typeface="+mn-lt"/>
                <a:ea typeface="+mn-ea"/>
                <a:cs typeface="+mn-cs"/>
              </a:rPr>
              <a:t> op </a:t>
            </a:r>
            <a:r>
              <a:rPr lang="en-US" sz="1200" kern="1200" dirty="0" err="1">
                <a:solidFill>
                  <a:schemeClr val="tx1"/>
                </a:solidFill>
                <a:effectLst/>
                <a:latin typeface="+mn-lt"/>
                <a:ea typeface="+mn-ea"/>
                <a:cs typeface="+mn-cs"/>
              </a:rPr>
              <a:t>oudere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leeftijd</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ondersteunen</a:t>
            </a:r>
            <a:r>
              <a:rPr lang="en-US" sz="1200" kern="1200" dirty="0">
                <a:solidFill>
                  <a:schemeClr val="tx1"/>
                </a:solidFill>
                <a:effectLst/>
                <a:latin typeface="+mn-lt"/>
                <a:ea typeface="+mn-ea"/>
                <a:cs typeface="+mn-cs"/>
              </a:rPr>
              <a:t> de </a:t>
            </a:r>
            <a:r>
              <a:rPr lang="en-US" sz="1200" kern="1200" dirty="0" err="1">
                <a:solidFill>
                  <a:schemeClr val="tx1"/>
                </a:solidFill>
                <a:effectLst/>
                <a:latin typeface="+mn-lt"/>
                <a:ea typeface="+mn-ea"/>
                <a:cs typeface="+mn-cs"/>
              </a:rPr>
              <a:t>ontwikkeling</a:t>
            </a:r>
            <a:r>
              <a:rPr lang="en-US" sz="1200" kern="1200" dirty="0">
                <a:solidFill>
                  <a:schemeClr val="tx1"/>
                </a:solidFill>
                <a:effectLst/>
                <a:latin typeface="+mn-lt"/>
                <a:ea typeface="+mn-ea"/>
                <a:cs typeface="+mn-cs"/>
              </a:rPr>
              <a:t> van </a:t>
            </a:r>
            <a:r>
              <a:rPr lang="en-US" sz="1200" kern="1200" dirty="0" err="1">
                <a:solidFill>
                  <a:schemeClr val="tx1"/>
                </a:solidFill>
                <a:effectLst/>
                <a:latin typeface="+mn-lt"/>
                <a:ea typeface="+mn-ea"/>
                <a:cs typeface="+mn-cs"/>
              </a:rPr>
              <a:t>ondersteunende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netwerken</a:t>
            </a:r>
            <a:r>
              <a:rPr lang="en-US" sz="1200" kern="1200" dirty="0">
                <a:solidFill>
                  <a:schemeClr val="tx1"/>
                </a:solidFill>
                <a:effectLst/>
                <a:latin typeface="+mn-lt"/>
                <a:ea typeface="+mn-ea"/>
                <a:cs typeface="+mn-cs"/>
              </a:rPr>
              <a:t> (2 sec </a:t>
            </a:r>
            <a:r>
              <a:rPr lang="en-US" sz="1200" kern="1200" dirty="0" err="1">
                <a:solidFill>
                  <a:schemeClr val="tx1"/>
                </a:solidFill>
                <a:effectLst/>
                <a:latin typeface="+mn-lt"/>
                <a:ea typeface="+mn-ea"/>
                <a:cs typeface="+mn-cs"/>
              </a:rPr>
              <a:t>pauze</a:t>
            </a:r>
            <a:r>
              <a:rPr lang="en-US" sz="1200" kern="1200" dirty="0">
                <a:solidFill>
                  <a:schemeClr val="tx1"/>
                </a:solidFill>
                <a:effectLst/>
                <a:latin typeface="+mn-lt"/>
                <a:ea typeface="+mn-ea"/>
                <a:cs typeface="+mn-cs"/>
              </a:rPr>
              <a:t>, dan </a:t>
            </a:r>
            <a:r>
              <a:rPr lang="en-US" sz="1200" kern="1200" dirty="0" err="1">
                <a:solidFill>
                  <a:schemeClr val="tx1"/>
                </a:solidFill>
                <a:effectLst/>
                <a:latin typeface="+mn-lt"/>
                <a:ea typeface="+mn-ea"/>
                <a:cs typeface="+mn-cs"/>
              </a:rPr>
              <a:t>klikken</a:t>
            </a:r>
            <a:r>
              <a:rPr lang="en-US" sz="1200" kern="1200" dirty="0">
                <a:solidFill>
                  <a:schemeClr val="tx1"/>
                </a:solidFill>
                <a:effectLst/>
                <a:latin typeface="+mn-lt"/>
                <a:ea typeface="+mn-ea"/>
                <a:cs typeface="+mn-cs"/>
              </a:rPr>
              <a:t>)</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er </a:t>
            </a:r>
            <a:r>
              <a:rPr lang="en-US" sz="1200" kern="1200" dirty="0" err="1">
                <a:solidFill>
                  <a:schemeClr val="tx1"/>
                </a:solidFill>
                <a:effectLst/>
                <a:latin typeface="+mn-lt"/>
                <a:ea typeface="+mn-ea"/>
                <a:cs typeface="+mn-cs"/>
              </a:rPr>
              <a:t>worden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alternatieve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woonvormen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ontwikkeld</a:t>
            </a:r>
            <a:r>
              <a:rPr lang="en-US" sz="1200" kern="1200" dirty="0">
                <a:solidFill>
                  <a:schemeClr val="tx1"/>
                </a:solidFill>
                <a:effectLst/>
                <a:latin typeface="+mn-lt"/>
                <a:ea typeface="+mn-ea"/>
                <a:cs typeface="+mn-cs"/>
              </a:rPr>
              <a:t> om </a:t>
            </a:r>
            <a:r>
              <a:rPr lang="en-US" sz="1200" kern="1200" dirty="0" err="1">
                <a:solidFill>
                  <a:schemeClr val="tx1"/>
                </a:solidFill>
                <a:effectLst/>
                <a:latin typeface="+mn-lt"/>
                <a:ea typeface="+mn-ea"/>
                <a:cs typeface="+mn-cs"/>
              </a:rPr>
              <a:t>een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combinatie</a:t>
            </a:r>
            <a:r>
              <a:rPr lang="en-US" sz="1200" kern="1200" dirty="0">
                <a:solidFill>
                  <a:schemeClr val="tx1"/>
                </a:solidFill>
                <a:effectLst/>
                <a:latin typeface="+mn-lt"/>
                <a:ea typeface="+mn-ea"/>
                <a:cs typeface="+mn-cs"/>
              </a:rPr>
              <a:t> van </a:t>
            </a:r>
            <a:r>
              <a:rPr lang="en-US" sz="1200" kern="1200" dirty="0" err="1">
                <a:solidFill>
                  <a:schemeClr val="tx1"/>
                </a:solidFill>
                <a:effectLst/>
                <a:latin typeface="+mn-lt"/>
                <a:ea typeface="+mn-ea"/>
                <a:cs typeface="+mn-cs"/>
              </a:rPr>
              <a:t>professionele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informele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zorg</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mogelijk</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maken</a:t>
            </a:r>
            <a:r>
              <a:rPr lang="en-US" sz="1200" kern="1200" dirty="0">
                <a:solidFill>
                  <a:schemeClr val="tx1"/>
                </a:solidFill>
                <a:effectLst/>
                <a:latin typeface="+mn-lt"/>
                <a:ea typeface="+mn-ea"/>
                <a:cs typeface="+mn-cs"/>
              </a:rPr>
              <a:t> (2 sec </a:t>
            </a:r>
            <a:r>
              <a:rPr lang="en-US" sz="1200" kern="1200" dirty="0" err="1">
                <a:solidFill>
                  <a:schemeClr val="tx1"/>
                </a:solidFill>
                <a:effectLst/>
                <a:latin typeface="+mn-lt"/>
                <a:ea typeface="+mn-ea"/>
                <a:cs typeface="+mn-cs"/>
              </a:rPr>
              <a:t>pauze</a:t>
            </a:r>
            <a:r>
              <a:rPr lang="en-US" sz="1200" kern="1200" dirty="0">
                <a:solidFill>
                  <a:schemeClr val="tx1"/>
                </a:solidFill>
                <a:effectLst/>
                <a:latin typeface="+mn-lt"/>
                <a:ea typeface="+mn-ea"/>
                <a:cs typeface="+mn-cs"/>
              </a:rPr>
              <a:t>, dan </a:t>
            </a:r>
            <a:r>
              <a:rPr lang="en-US" sz="1200" kern="1200" dirty="0" err="1">
                <a:solidFill>
                  <a:schemeClr val="tx1"/>
                </a:solidFill>
                <a:effectLst/>
                <a:latin typeface="+mn-lt"/>
                <a:ea typeface="+mn-ea"/>
                <a:cs typeface="+mn-cs"/>
              </a:rPr>
              <a:t>klikken</a:t>
            </a:r>
            <a:r>
              <a:rPr lang="en-US" sz="1200" kern="1200" dirty="0">
                <a:solidFill>
                  <a:schemeClr val="tx1"/>
                </a:solidFill>
                <a:effectLst/>
                <a:latin typeface="+mn-lt"/>
                <a:ea typeface="+mn-ea"/>
                <a:cs typeface="+mn-cs"/>
              </a:rPr>
              <a:t>)</a:t>
            </a:r>
          </a:p>
        </p:txBody>
      </p:sp>
      <p:sp>
        <p:nvSpPr>
          <p:cNvPr id="4" name="Tijdelijke aanduiding voor dianummer 3"/>
          <p:cNvSpPr>
            <a:spLocks noGrp="1"/>
          </p:cNvSpPr>
          <p:nvPr>
            <p:ph type="sldNum" sz="quarter" idx="5"/>
          </p:nvPr>
        </p:nvSpPr>
        <p:spPr/>
        <p:txBody>
          <a:bodyPr/>
          <a:lstStyle/>
          <a:p>
            <a:fld id="{0C2D563F-2DF6-634C-BA0A-94208AD80659}" type="slidenum">
              <a:rPr lang="nl-BE" smtClean="0"/>
              <a:t>14</a:t>
            </a:fld>
            <a:endParaRPr lang="nl-BE"/>
          </a:p>
        </p:txBody>
      </p:sp>
    </p:spTree>
    <p:extLst>
      <p:ext uri="{BB962C8B-B14F-4D97-AF65-F5344CB8AC3E}">
        <p14:creationId xmlns:p14="http://schemas.microsoft.com/office/powerpoint/2010/main" val="14521076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het mentale en fysieke welzijn van ouderen neemt toe als hun talenten worden gezien en benut. ouderen willen erkenning voor wie ze zijn, voor hun doelen, drijfveren en waarden. We verdelen het potentieel van ouderen in 3 concepten</a:t>
            </a:r>
          </a:p>
          <a:p>
            <a:pPr marL="171450" indent="-171450">
              <a:buFont typeface="Arial" panose="020B0604020202020204" pitchFamily="34" charset="0"/>
              <a:buChar char="•"/>
            </a:pPr>
            <a:r>
              <a:rPr lang="nl-BE" b="1" dirty="0"/>
              <a:t>Generativiteit</a:t>
            </a:r>
            <a:r>
              <a:rPr lang="nl-BE" dirty="0"/>
              <a:t> verwijst naar de wens en het vermogen van oudere volwassenen om bij te dragen aan de volgende generatie. (2 sec pauze, klik dan)</a:t>
            </a:r>
          </a:p>
          <a:p>
            <a:pPr marL="171450" indent="-171450">
              <a:buFont typeface="Arial" panose="020B0604020202020204" pitchFamily="34" charset="0"/>
              <a:buChar char="•"/>
            </a:pPr>
            <a:r>
              <a:rPr lang="nl-BE" b="1" dirty="0"/>
              <a:t>Ego-integrteit</a:t>
            </a:r>
            <a:r>
              <a:rPr lang="nl-BE" dirty="0"/>
              <a:t> betreft het in het reine komen met iemands leven in terugblik. (2 sec pauze, dan klikken)</a:t>
            </a:r>
          </a:p>
          <a:p>
            <a:pPr marL="171450" indent="-171450">
              <a:buFont typeface="Arial" panose="020B0604020202020204" pitchFamily="34" charset="0"/>
              <a:buChar char="•"/>
            </a:pPr>
            <a:r>
              <a:rPr lang="nl-BE" b="1" dirty="0"/>
              <a:t>Gerotranscendentie</a:t>
            </a:r>
            <a:r>
              <a:rPr lang="nl-BE" dirty="0"/>
              <a:t> verwijst naar spirituele ontwikkeling in het latere leven. </a:t>
            </a:r>
            <a:endParaRPr lang="nl-BE" dirty="0">
              <a:effectLst/>
            </a:endParaRPr>
          </a:p>
        </p:txBody>
      </p:sp>
      <p:sp>
        <p:nvSpPr>
          <p:cNvPr id="4" name="Tijdelijke aanduiding voor dianummer 3"/>
          <p:cNvSpPr>
            <a:spLocks noGrp="1"/>
          </p:cNvSpPr>
          <p:nvPr>
            <p:ph type="sldNum" sz="quarter" idx="5"/>
          </p:nvPr>
        </p:nvSpPr>
        <p:spPr/>
        <p:txBody>
          <a:bodyPr/>
          <a:lstStyle/>
          <a:p>
            <a:fld id="{0C2D563F-2DF6-634C-BA0A-94208AD80659}" type="slidenum">
              <a:rPr lang="nl-BE" smtClean="0"/>
              <a:t>15</a:t>
            </a:fld>
            <a:endParaRPr lang="nl-BE"/>
          </a:p>
        </p:txBody>
      </p:sp>
    </p:spTree>
    <p:extLst>
      <p:ext uri="{BB962C8B-B14F-4D97-AF65-F5344CB8AC3E}">
        <p14:creationId xmlns:p14="http://schemas.microsoft.com/office/powerpoint/2010/main" val="31720040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171450" indent="-171450">
              <a:buFont typeface="Arial" panose="020B0604020202020204" pitchFamily="34" charset="0"/>
              <a:buChar char="•"/>
            </a:pPr>
            <a:r>
              <a:rPr lang="en-US" sz="1200" b="1" i="0" u="none" strike="noStrike" kern="1200" dirty="0">
                <a:solidFill>
                  <a:schemeClr val="tx1"/>
                </a:solidFill>
                <a:effectLst/>
                <a:latin typeface="+mn-lt"/>
                <a:ea typeface="+mn-ea"/>
                <a:cs typeface="+mn-cs"/>
              </a:rPr>
              <a:t>We </a:t>
            </a:r>
            <a:r>
              <a:rPr lang="en-US" sz="1200" b="1" i="0" u="none" strike="noStrike" kern="1200" dirty="0" err="1">
                <a:solidFill>
                  <a:schemeClr val="tx1"/>
                </a:solidFill>
                <a:effectLst/>
                <a:latin typeface="+mn-lt"/>
                <a:ea typeface="+mn-ea"/>
                <a:cs typeface="+mn-cs"/>
              </a:rPr>
              <a:t>zullen</a:t>
            </a:r>
            <a:r>
              <a:rPr lang="en-US" sz="1200" b="1" i="0" u="none" strike="noStrike" kern="1200" dirty="0">
                <a:solidFill>
                  <a:schemeClr val="tx1"/>
                </a:solidFill>
                <a:effectLst/>
                <a:latin typeface="+mn-lt"/>
                <a:ea typeface="+mn-ea"/>
                <a:cs typeface="+mn-cs"/>
              </a:rPr>
              <a:t> </a:t>
            </a:r>
            <a:r>
              <a:rPr lang="en-US" sz="1200" b="1" i="0" u="none" strike="noStrike" kern="1200" dirty="0" err="1">
                <a:solidFill>
                  <a:schemeClr val="tx1"/>
                </a:solidFill>
                <a:effectLst/>
                <a:latin typeface="+mn-lt"/>
                <a:ea typeface="+mn-ea"/>
                <a:cs typeface="+mn-cs"/>
              </a:rPr>
              <a:t>deze</a:t>
            </a:r>
            <a:r>
              <a:rPr lang="en-US" sz="1200" b="1" i="0" u="none" strike="noStrike" kern="1200" dirty="0">
                <a:solidFill>
                  <a:schemeClr val="tx1"/>
                </a:solidFill>
                <a:effectLst/>
                <a:latin typeface="+mn-lt"/>
                <a:ea typeface="+mn-ea"/>
                <a:cs typeface="+mn-cs"/>
              </a:rPr>
              <a:t> </a:t>
            </a:r>
            <a:r>
              <a:rPr lang="en-US" sz="1200" b="1" i="0" u="none" strike="noStrike" kern="1200" dirty="0" err="1">
                <a:solidFill>
                  <a:schemeClr val="tx1"/>
                </a:solidFill>
                <a:effectLst/>
                <a:latin typeface="+mn-lt"/>
                <a:ea typeface="+mn-ea"/>
                <a:cs typeface="+mn-cs"/>
              </a:rPr>
              <a:t>capaciteiten</a:t>
            </a:r>
            <a:r>
              <a:rPr lang="en-US" sz="1200" b="1" i="0" u="none" strike="noStrike" kern="1200" dirty="0">
                <a:solidFill>
                  <a:schemeClr val="tx1"/>
                </a:solidFill>
                <a:effectLst/>
                <a:latin typeface="+mn-lt"/>
                <a:ea typeface="+mn-ea"/>
                <a:cs typeface="+mn-cs"/>
              </a:rPr>
              <a:t> wat </a:t>
            </a:r>
            <a:r>
              <a:rPr lang="en-US" sz="1200" b="1" i="0" u="none" strike="noStrike" kern="1200" dirty="0" err="1">
                <a:solidFill>
                  <a:schemeClr val="tx1"/>
                </a:solidFill>
                <a:effectLst/>
                <a:latin typeface="+mn-lt"/>
                <a:ea typeface="+mn-ea"/>
                <a:cs typeface="+mn-cs"/>
              </a:rPr>
              <a:t>nader</a:t>
            </a:r>
            <a:r>
              <a:rPr lang="en-US" sz="1200" b="1" i="0" u="none" strike="noStrike" kern="1200" dirty="0">
                <a:solidFill>
                  <a:schemeClr val="tx1"/>
                </a:solidFill>
                <a:effectLst/>
                <a:latin typeface="+mn-lt"/>
                <a:ea typeface="+mn-ea"/>
                <a:cs typeface="+mn-cs"/>
              </a:rPr>
              <a:t> </a:t>
            </a:r>
            <a:r>
              <a:rPr lang="en-US" sz="1200" b="1" i="0" u="none" strike="noStrike" kern="1200" dirty="0" err="1">
                <a:solidFill>
                  <a:schemeClr val="tx1"/>
                </a:solidFill>
                <a:effectLst/>
                <a:latin typeface="+mn-lt"/>
                <a:ea typeface="+mn-ea"/>
                <a:cs typeface="+mn-cs"/>
              </a:rPr>
              <a:t>toelichten</a:t>
            </a:r>
            <a:endParaRPr lang="en-US" sz="1200" b="1" i="0" u="none" strike="noStrike"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b="1" i="0" u="none" strike="noStrike" kern="1200" dirty="0" err="1">
                <a:solidFill>
                  <a:schemeClr val="tx1"/>
                </a:solidFill>
                <a:effectLst/>
                <a:latin typeface="+mn-lt"/>
                <a:ea typeface="+mn-ea"/>
                <a:cs typeface="+mn-cs"/>
              </a:rPr>
              <a:t>Generativiteits</a:t>
            </a:r>
            <a:r>
              <a:rPr lang="en-US" sz="1200" b="1"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capaciteiten</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kunnen</a:t>
            </a:r>
            <a:r>
              <a:rPr lang="en-US" sz="1200" b="0" i="0" u="none" strike="noStrike" kern="1200" dirty="0">
                <a:solidFill>
                  <a:schemeClr val="tx1"/>
                </a:solidFill>
                <a:effectLst/>
                <a:latin typeface="+mn-lt"/>
                <a:ea typeface="+mn-ea"/>
                <a:cs typeface="+mn-cs"/>
              </a:rPr>
              <a:t> de </a:t>
            </a:r>
            <a:r>
              <a:rPr lang="en-US" sz="1200" b="0" i="0" u="none" strike="noStrike" kern="1200" dirty="0" err="1">
                <a:solidFill>
                  <a:schemeClr val="tx1"/>
                </a:solidFill>
                <a:effectLst/>
                <a:latin typeface="+mn-lt"/>
                <a:ea typeface="+mn-ea"/>
                <a:cs typeface="+mn-cs"/>
              </a:rPr>
              <a:t>vorm</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aannemen</a:t>
            </a:r>
            <a:r>
              <a:rPr lang="en-US" sz="1200" b="0" i="0" u="none" strike="noStrike" kern="1200" dirty="0">
                <a:solidFill>
                  <a:schemeClr val="tx1"/>
                </a:solidFill>
                <a:effectLst/>
                <a:latin typeface="+mn-lt"/>
                <a:ea typeface="+mn-ea"/>
                <a:cs typeface="+mn-cs"/>
              </a:rPr>
              <a:t> van het </a:t>
            </a:r>
            <a:r>
              <a:rPr lang="en-US" sz="1200" b="0" i="0" u="none" strike="noStrike" kern="1200" dirty="0" err="1">
                <a:solidFill>
                  <a:schemeClr val="tx1"/>
                </a:solidFill>
                <a:effectLst/>
                <a:latin typeface="+mn-lt"/>
                <a:ea typeface="+mn-ea"/>
                <a:cs typeface="+mn-cs"/>
              </a:rPr>
              <a:t>opvoeden</a:t>
            </a:r>
            <a:r>
              <a:rPr lang="en-US" sz="1200" b="0" i="0" u="none" strike="noStrike" kern="1200" dirty="0">
                <a:solidFill>
                  <a:schemeClr val="tx1"/>
                </a:solidFill>
                <a:effectLst/>
                <a:latin typeface="+mn-lt"/>
                <a:ea typeface="+mn-ea"/>
                <a:cs typeface="+mn-cs"/>
              </a:rPr>
              <a:t> van </a:t>
            </a:r>
            <a:r>
              <a:rPr lang="en-US" sz="1200" b="0" i="0" u="none" strike="noStrike" kern="1200" dirty="0" err="1">
                <a:solidFill>
                  <a:schemeClr val="tx1"/>
                </a:solidFill>
                <a:effectLst/>
                <a:latin typeface="+mn-lt"/>
                <a:ea typeface="+mn-ea"/>
                <a:cs typeface="+mn-cs"/>
              </a:rPr>
              <a:t>kinderen</a:t>
            </a:r>
            <a:r>
              <a:rPr lang="en-US" sz="1200" b="0" i="0" u="none" strike="noStrike" kern="1200" dirty="0">
                <a:solidFill>
                  <a:schemeClr val="tx1"/>
                </a:solidFill>
                <a:effectLst/>
                <a:latin typeface="+mn-lt"/>
                <a:ea typeface="+mn-ea"/>
                <a:cs typeface="+mn-cs"/>
              </a:rPr>
              <a:t>, het </a:t>
            </a:r>
            <a:r>
              <a:rPr lang="en-US" sz="1200" b="0" i="0" u="none" strike="noStrike" kern="1200" dirty="0" err="1">
                <a:solidFill>
                  <a:schemeClr val="tx1"/>
                </a:solidFill>
                <a:effectLst/>
                <a:latin typeface="+mn-lt"/>
                <a:ea typeface="+mn-ea"/>
                <a:cs typeface="+mn-cs"/>
              </a:rPr>
              <a:t>begeleiden</a:t>
            </a:r>
            <a:r>
              <a:rPr lang="en-US" sz="1200" b="0" i="0" u="none" strike="noStrike" kern="1200" dirty="0">
                <a:solidFill>
                  <a:schemeClr val="tx1"/>
                </a:solidFill>
                <a:effectLst/>
                <a:latin typeface="+mn-lt"/>
                <a:ea typeface="+mn-ea"/>
                <a:cs typeface="+mn-cs"/>
              </a:rPr>
              <a:t> van </a:t>
            </a:r>
            <a:r>
              <a:rPr lang="en-US" sz="1200" b="0" i="0" u="none" strike="noStrike" kern="1200" dirty="0" err="1">
                <a:solidFill>
                  <a:schemeClr val="tx1"/>
                </a:solidFill>
                <a:effectLst/>
                <a:latin typeface="+mn-lt"/>
                <a:ea typeface="+mn-ea"/>
                <a:cs typeface="+mn-cs"/>
              </a:rPr>
              <a:t>jongere</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mensen</a:t>
            </a:r>
            <a:r>
              <a:rPr lang="en-US" sz="1200" b="0" i="0" u="none" strike="noStrike" kern="1200" dirty="0">
                <a:solidFill>
                  <a:schemeClr val="tx1"/>
                </a:solidFill>
                <a:effectLst/>
                <a:latin typeface="+mn-lt"/>
                <a:ea typeface="+mn-ea"/>
                <a:cs typeface="+mn-cs"/>
              </a:rPr>
              <a:t>, het </a:t>
            </a:r>
            <a:r>
              <a:rPr lang="en-US" sz="1200" b="0" i="0" u="none" strike="noStrike" kern="1200" dirty="0" err="1">
                <a:solidFill>
                  <a:schemeClr val="tx1"/>
                </a:solidFill>
                <a:effectLst/>
                <a:latin typeface="+mn-lt"/>
                <a:ea typeface="+mn-ea"/>
                <a:cs typeface="+mn-cs"/>
              </a:rPr>
              <a:t>doorgeven</a:t>
            </a:r>
            <a:r>
              <a:rPr lang="en-US" sz="1200" b="0" i="0" u="none" strike="noStrike" kern="1200" dirty="0">
                <a:solidFill>
                  <a:schemeClr val="tx1"/>
                </a:solidFill>
                <a:effectLst/>
                <a:latin typeface="+mn-lt"/>
                <a:ea typeface="+mn-ea"/>
                <a:cs typeface="+mn-cs"/>
              </a:rPr>
              <a:t> van </a:t>
            </a:r>
            <a:r>
              <a:rPr lang="en-US" sz="1200" b="0" i="0" u="none" strike="noStrike" kern="1200" dirty="0" err="1">
                <a:solidFill>
                  <a:schemeClr val="tx1"/>
                </a:solidFill>
                <a:effectLst/>
                <a:latin typeface="+mn-lt"/>
                <a:ea typeface="+mn-ea"/>
                <a:cs typeface="+mn-cs"/>
              </a:rPr>
              <a:t>iemands</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ervaring</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en</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wijsheid</a:t>
            </a:r>
            <a:r>
              <a:rPr lang="en-US" sz="1200" b="0" i="0" u="none" strike="noStrike" kern="1200" dirty="0">
                <a:solidFill>
                  <a:schemeClr val="tx1"/>
                </a:solidFill>
                <a:effectLst/>
                <a:latin typeface="+mn-lt"/>
                <a:ea typeface="+mn-ea"/>
                <a:cs typeface="+mn-cs"/>
              </a:rPr>
              <a:t>, of de wens om </a:t>
            </a:r>
            <a:r>
              <a:rPr lang="en-US" sz="1200" b="0" i="0" u="none" strike="noStrike" kern="1200" dirty="0" err="1">
                <a:solidFill>
                  <a:schemeClr val="tx1"/>
                </a:solidFill>
                <a:effectLst/>
                <a:latin typeface="+mn-lt"/>
                <a:ea typeface="+mn-ea"/>
                <a:cs typeface="+mn-cs"/>
              </a:rPr>
              <a:t>een</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erfenis</a:t>
            </a:r>
            <a:r>
              <a:rPr lang="en-US" sz="1200" b="0" i="0" u="none" strike="noStrike" kern="1200" dirty="0">
                <a:solidFill>
                  <a:schemeClr val="tx1"/>
                </a:solidFill>
                <a:effectLst/>
                <a:latin typeface="+mn-lt"/>
                <a:ea typeface="+mn-ea"/>
                <a:cs typeface="+mn-cs"/>
              </a:rPr>
              <a:t> achter </a:t>
            </a:r>
            <a:r>
              <a:rPr lang="en-US" sz="1200" b="0" i="0" u="none" strike="noStrike" kern="1200" dirty="0" err="1">
                <a:solidFill>
                  <a:schemeClr val="tx1"/>
                </a:solidFill>
                <a:effectLst/>
                <a:latin typeface="+mn-lt"/>
                <a:ea typeface="+mn-ea"/>
                <a:cs typeface="+mn-cs"/>
              </a:rPr>
              <a:t>te</a:t>
            </a:r>
            <a:r>
              <a:rPr lang="en-US" sz="1200" b="0" i="0" u="none" strike="noStrike" kern="1200" dirty="0">
                <a:solidFill>
                  <a:schemeClr val="tx1"/>
                </a:solidFill>
                <a:effectLst/>
                <a:latin typeface="+mn-lt"/>
                <a:ea typeface="+mn-ea"/>
                <a:cs typeface="+mn-cs"/>
              </a:rPr>
              <a:t> laten </a:t>
            </a:r>
            <a:r>
              <a:rPr lang="en-US" sz="1200" b="0" i="0" u="none" strike="noStrike" kern="1200" dirty="0" err="1">
                <a:solidFill>
                  <a:schemeClr val="tx1"/>
                </a:solidFill>
                <a:effectLst/>
                <a:latin typeface="+mn-lt"/>
                <a:ea typeface="+mn-ea"/>
                <a:cs typeface="+mn-cs"/>
              </a:rPr>
              <a:t>voor</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toekomstige</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generaties</a:t>
            </a:r>
            <a:r>
              <a:rPr lang="en-US" sz="1200" b="0" i="0" u="none" strike="noStrike" kern="1200" dirty="0">
                <a:solidFill>
                  <a:schemeClr val="tx1"/>
                </a:solidFill>
                <a:effectLst/>
                <a:latin typeface="+mn-lt"/>
                <a:ea typeface="+mn-ea"/>
                <a:cs typeface="+mn-cs"/>
              </a:rPr>
              <a:t>. </a:t>
            </a:r>
          </a:p>
        </p:txBody>
      </p:sp>
      <p:sp>
        <p:nvSpPr>
          <p:cNvPr id="4" name="Tijdelijke aanduiding voor dianummer 3"/>
          <p:cNvSpPr>
            <a:spLocks noGrp="1"/>
          </p:cNvSpPr>
          <p:nvPr>
            <p:ph type="sldNum" sz="quarter" idx="5"/>
          </p:nvPr>
        </p:nvSpPr>
        <p:spPr/>
        <p:txBody>
          <a:bodyPr/>
          <a:lstStyle/>
          <a:p>
            <a:fld id="{0C2D563F-2DF6-634C-BA0A-94208AD80659}" type="slidenum">
              <a:rPr lang="nl-BE" smtClean="0"/>
              <a:t>16</a:t>
            </a:fld>
            <a:endParaRPr lang="nl-BE"/>
          </a:p>
        </p:txBody>
      </p:sp>
    </p:spTree>
    <p:extLst>
      <p:ext uri="{BB962C8B-B14F-4D97-AF65-F5344CB8AC3E}">
        <p14:creationId xmlns:p14="http://schemas.microsoft.com/office/powerpoint/2010/main" val="28899609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171450" indent="-171450">
              <a:buFont typeface="Arial" panose="020B0604020202020204" pitchFamily="34" charset="0"/>
              <a:buChar char="•"/>
            </a:pPr>
            <a:r>
              <a:rPr lang="en-GB" sz="1200" b="0" kern="1200" dirty="0">
                <a:solidFill>
                  <a:schemeClr val="tx1"/>
                </a:solidFill>
                <a:effectLst/>
                <a:latin typeface="+mn-lt"/>
                <a:ea typeface="+mn-ea"/>
                <a:cs typeface="+mn-cs"/>
              </a:rPr>
              <a:t>Ego-</a:t>
            </a:r>
            <a:r>
              <a:rPr lang="en-GB" sz="1200" b="0" kern="1200" dirty="0" err="1">
                <a:solidFill>
                  <a:schemeClr val="tx1"/>
                </a:solidFill>
                <a:effectLst/>
                <a:latin typeface="+mn-lt"/>
                <a:ea typeface="+mn-ea"/>
                <a:cs typeface="+mn-cs"/>
              </a:rPr>
              <a:t>integriteit</a:t>
            </a:r>
            <a:r>
              <a:rPr lang="en-GB" sz="1200" b="0" kern="1200" dirty="0">
                <a:solidFill>
                  <a:schemeClr val="tx1"/>
                </a:solidFill>
                <a:effectLst/>
                <a:latin typeface="+mn-lt"/>
                <a:ea typeface="+mn-ea"/>
                <a:cs typeface="+mn-cs"/>
              </a:rPr>
              <a:t> </a:t>
            </a:r>
            <a:r>
              <a:rPr lang="en-GB" sz="1200" b="0" kern="1200" dirty="0" err="1">
                <a:solidFill>
                  <a:schemeClr val="tx1"/>
                </a:solidFill>
                <a:effectLst/>
                <a:latin typeface="+mn-lt"/>
                <a:ea typeface="+mn-ea"/>
                <a:cs typeface="+mn-cs"/>
              </a:rPr>
              <a:t>helpt</a:t>
            </a:r>
            <a:r>
              <a:rPr lang="en-GB" sz="1200" b="0" kern="1200" dirty="0">
                <a:solidFill>
                  <a:schemeClr val="tx1"/>
                </a:solidFill>
                <a:effectLst/>
                <a:latin typeface="+mn-lt"/>
                <a:ea typeface="+mn-ea"/>
                <a:cs typeface="+mn-cs"/>
              </a:rPr>
              <a:t> </a:t>
            </a:r>
            <a:r>
              <a:rPr lang="en-GB" sz="1200" b="0" kern="1200" dirty="0" err="1">
                <a:solidFill>
                  <a:schemeClr val="tx1"/>
                </a:solidFill>
                <a:effectLst/>
                <a:latin typeface="+mn-lt"/>
                <a:ea typeface="+mn-ea"/>
                <a:cs typeface="+mn-cs"/>
              </a:rPr>
              <a:t>oudere</a:t>
            </a:r>
            <a:r>
              <a:rPr lang="en-GB" sz="1200" b="0" kern="1200" dirty="0">
                <a:solidFill>
                  <a:schemeClr val="tx1"/>
                </a:solidFill>
                <a:effectLst/>
                <a:latin typeface="+mn-lt"/>
                <a:ea typeface="+mn-ea"/>
                <a:cs typeface="+mn-cs"/>
              </a:rPr>
              <a:t> </a:t>
            </a:r>
            <a:r>
              <a:rPr lang="en-GB" sz="1200" b="0" kern="1200" dirty="0" err="1">
                <a:solidFill>
                  <a:schemeClr val="tx1"/>
                </a:solidFill>
                <a:effectLst/>
                <a:latin typeface="+mn-lt"/>
                <a:ea typeface="+mn-ea"/>
                <a:cs typeface="+mn-cs"/>
              </a:rPr>
              <a:t>volwassenen</a:t>
            </a:r>
            <a:r>
              <a:rPr lang="en-GB" sz="1200" b="0" kern="1200" dirty="0">
                <a:solidFill>
                  <a:schemeClr val="tx1"/>
                </a:solidFill>
                <a:effectLst/>
                <a:latin typeface="+mn-lt"/>
                <a:ea typeface="+mn-ea"/>
                <a:cs typeface="+mn-cs"/>
              </a:rPr>
              <a:t> om </a:t>
            </a:r>
            <a:r>
              <a:rPr lang="en-GB" sz="1200" b="0" kern="1200" dirty="0" err="1">
                <a:solidFill>
                  <a:schemeClr val="tx1"/>
                </a:solidFill>
                <a:effectLst/>
                <a:latin typeface="+mn-lt"/>
                <a:ea typeface="+mn-ea"/>
                <a:cs typeface="+mn-cs"/>
              </a:rPr>
              <a:t>na</a:t>
            </a:r>
            <a:r>
              <a:rPr lang="en-GB" sz="1200" b="0" kern="1200" dirty="0">
                <a:solidFill>
                  <a:schemeClr val="tx1"/>
                </a:solidFill>
                <a:effectLst/>
                <a:latin typeface="+mn-lt"/>
                <a:ea typeface="+mn-ea"/>
                <a:cs typeface="+mn-cs"/>
              </a:rPr>
              <a:t> </a:t>
            </a:r>
            <a:r>
              <a:rPr lang="en-GB" sz="1200" b="0" kern="1200" dirty="0" err="1">
                <a:solidFill>
                  <a:schemeClr val="tx1"/>
                </a:solidFill>
                <a:effectLst/>
                <a:latin typeface="+mn-lt"/>
                <a:ea typeface="+mn-ea"/>
                <a:cs typeface="+mn-cs"/>
              </a:rPr>
              <a:t>te</a:t>
            </a:r>
            <a:r>
              <a:rPr lang="en-GB" sz="1200" b="0" kern="1200" dirty="0">
                <a:solidFill>
                  <a:schemeClr val="tx1"/>
                </a:solidFill>
                <a:effectLst/>
                <a:latin typeface="+mn-lt"/>
                <a:ea typeface="+mn-ea"/>
                <a:cs typeface="+mn-cs"/>
              </a:rPr>
              <a:t> </a:t>
            </a:r>
            <a:r>
              <a:rPr lang="en-GB" sz="1200" b="0" kern="1200" dirty="0" err="1">
                <a:solidFill>
                  <a:schemeClr val="tx1"/>
                </a:solidFill>
                <a:effectLst/>
                <a:latin typeface="+mn-lt"/>
                <a:ea typeface="+mn-ea"/>
                <a:cs typeface="+mn-cs"/>
              </a:rPr>
              <a:t>denken</a:t>
            </a:r>
            <a:r>
              <a:rPr lang="en-GB" sz="1200" b="0" kern="1200" dirty="0">
                <a:solidFill>
                  <a:schemeClr val="tx1"/>
                </a:solidFill>
                <a:effectLst/>
                <a:latin typeface="+mn-lt"/>
                <a:ea typeface="+mn-ea"/>
                <a:cs typeface="+mn-cs"/>
              </a:rPr>
              <a:t> </a:t>
            </a:r>
            <a:r>
              <a:rPr lang="en-GB" sz="1200" b="0" kern="1200" dirty="0" err="1">
                <a:solidFill>
                  <a:schemeClr val="tx1"/>
                </a:solidFill>
                <a:effectLst/>
                <a:latin typeface="+mn-lt"/>
                <a:ea typeface="+mn-ea"/>
                <a:cs typeface="+mn-cs"/>
              </a:rPr>
              <a:t>en</a:t>
            </a:r>
            <a:r>
              <a:rPr lang="en-GB" sz="1200" b="0" kern="1200" dirty="0">
                <a:solidFill>
                  <a:schemeClr val="tx1"/>
                </a:solidFill>
                <a:effectLst/>
                <a:latin typeface="+mn-lt"/>
                <a:ea typeface="+mn-ea"/>
                <a:cs typeface="+mn-cs"/>
              </a:rPr>
              <a:t> </a:t>
            </a:r>
            <a:r>
              <a:rPr lang="en-GB" sz="1200" b="0" kern="1200" dirty="0" err="1">
                <a:solidFill>
                  <a:schemeClr val="tx1"/>
                </a:solidFill>
                <a:effectLst/>
                <a:latin typeface="+mn-lt"/>
                <a:ea typeface="+mn-ea"/>
                <a:cs typeface="+mn-cs"/>
              </a:rPr>
              <a:t>terug</a:t>
            </a:r>
            <a:r>
              <a:rPr lang="en-GB" sz="1200" b="0" kern="1200" dirty="0">
                <a:solidFill>
                  <a:schemeClr val="tx1"/>
                </a:solidFill>
                <a:effectLst/>
                <a:latin typeface="+mn-lt"/>
                <a:ea typeface="+mn-ea"/>
                <a:cs typeface="+mn-cs"/>
              </a:rPr>
              <a:t> </a:t>
            </a:r>
            <a:r>
              <a:rPr lang="en-GB" sz="1200" b="0" kern="1200" dirty="0" err="1">
                <a:solidFill>
                  <a:schemeClr val="tx1"/>
                </a:solidFill>
                <a:effectLst/>
                <a:latin typeface="+mn-lt"/>
                <a:ea typeface="+mn-ea"/>
                <a:cs typeface="+mn-cs"/>
              </a:rPr>
              <a:t>te</a:t>
            </a:r>
            <a:r>
              <a:rPr lang="en-GB" sz="1200" b="0" kern="1200" dirty="0">
                <a:solidFill>
                  <a:schemeClr val="tx1"/>
                </a:solidFill>
                <a:effectLst/>
                <a:latin typeface="+mn-lt"/>
                <a:ea typeface="+mn-ea"/>
                <a:cs typeface="+mn-cs"/>
              </a:rPr>
              <a:t> </a:t>
            </a:r>
            <a:r>
              <a:rPr lang="en-GB" sz="1200" b="0" kern="1200" dirty="0" err="1">
                <a:solidFill>
                  <a:schemeClr val="tx1"/>
                </a:solidFill>
                <a:effectLst/>
                <a:latin typeface="+mn-lt"/>
                <a:ea typeface="+mn-ea"/>
                <a:cs typeface="+mn-cs"/>
              </a:rPr>
              <a:t>kijken</a:t>
            </a:r>
            <a:r>
              <a:rPr lang="en-GB" sz="1200" b="0" kern="1200" dirty="0">
                <a:solidFill>
                  <a:schemeClr val="tx1"/>
                </a:solidFill>
                <a:effectLst/>
                <a:latin typeface="+mn-lt"/>
                <a:ea typeface="+mn-ea"/>
                <a:cs typeface="+mn-cs"/>
              </a:rPr>
              <a:t> op </a:t>
            </a:r>
            <a:r>
              <a:rPr lang="en-GB" sz="1200" b="0" kern="1200" dirty="0" err="1">
                <a:solidFill>
                  <a:schemeClr val="tx1"/>
                </a:solidFill>
                <a:effectLst/>
                <a:latin typeface="+mn-lt"/>
                <a:ea typeface="+mn-ea"/>
                <a:cs typeface="+mn-cs"/>
              </a:rPr>
              <a:t>hun</a:t>
            </a:r>
            <a:r>
              <a:rPr lang="en-GB" sz="1200" b="0" kern="1200" dirty="0">
                <a:solidFill>
                  <a:schemeClr val="tx1"/>
                </a:solidFill>
                <a:effectLst/>
                <a:latin typeface="+mn-lt"/>
                <a:ea typeface="+mn-ea"/>
                <a:cs typeface="+mn-cs"/>
              </a:rPr>
              <a:t> </a:t>
            </a:r>
            <a:r>
              <a:rPr lang="en-GB" sz="1200" b="0" kern="1200" dirty="0" err="1">
                <a:solidFill>
                  <a:schemeClr val="tx1"/>
                </a:solidFill>
                <a:effectLst/>
                <a:latin typeface="+mn-lt"/>
                <a:ea typeface="+mn-ea"/>
                <a:cs typeface="+mn-cs"/>
              </a:rPr>
              <a:t>leven</a:t>
            </a:r>
            <a:r>
              <a:rPr lang="en-GB" sz="1200" b="0" kern="1200" dirty="0">
                <a:solidFill>
                  <a:schemeClr val="tx1"/>
                </a:solidFill>
                <a:effectLst/>
                <a:latin typeface="+mn-lt"/>
                <a:ea typeface="+mn-ea"/>
                <a:cs typeface="+mn-cs"/>
              </a:rPr>
              <a:t>, </a:t>
            </a:r>
            <a:r>
              <a:rPr lang="en-GB" sz="1200" b="0" kern="1200" dirty="0" err="1">
                <a:solidFill>
                  <a:schemeClr val="tx1"/>
                </a:solidFill>
                <a:effectLst/>
                <a:latin typeface="+mn-lt"/>
                <a:ea typeface="+mn-ea"/>
                <a:cs typeface="+mn-cs"/>
              </a:rPr>
              <a:t>te</a:t>
            </a:r>
            <a:r>
              <a:rPr lang="en-GB" sz="1200" b="0" kern="1200" dirty="0">
                <a:solidFill>
                  <a:schemeClr val="tx1"/>
                </a:solidFill>
                <a:effectLst/>
                <a:latin typeface="+mn-lt"/>
                <a:ea typeface="+mn-ea"/>
                <a:cs typeface="+mn-cs"/>
              </a:rPr>
              <a:t> </a:t>
            </a:r>
            <a:r>
              <a:rPr lang="en-GB" sz="1200" b="0" kern="1200" dirty="0" err="1">
                <a:solidFill>
                  <a:schemeClr val="tx1"/>
                </a:solidFill>
                <a:effectLst/>
                <a:latin typeface="+mn-lt"/>
                <a:ea typeface="+mn-ea"/>
                <a:cs typeface="+mn-cs"/>
              </a:rPr>
              <a:t>erkennen</a:t>
            </a:r>
            <a:r>
              <a:rPr lang="en-GB" sz="1200" b="0" kern="1200" dirty="0">
                <a:solidFill>
                  <a:schemeClr val="tx1"/>
                </a:solidFill>
                <a:effectLst/>
                <a:latin typeface="+mn-lt"/>
                <a:ea typeface="+mn-ea"/>
                <a:cs typeface="+mn-cs"/>
              </a:rPr>
              <a:t> wat </a:t>
            </a:r>
            <a:r>
              <a:rPr lang="en-GB" sz="1200" b="0" kern="1200" dirty="0" err="1">
                <a:solidFill>
                  <a:schemeClr val="tx1"/>
                </a:solidFill>
                <a:effectLst/>
                <a:latin typeface="+mn-lt"/>
                <a:ea typeface="+mn-ea"/>
                <a:cs typeface="+mn-cs"/>
              </a:rPr>
              <a:t>voor</a:t>
            </a:r>
            <a:r>
              <a:rPr lang="en-GB" sz="1200" b="0" kern="1200" dirty="0">
                <a:solidFill>
                  <a:schemeClr val="tx1"/>
                </a:solidFill>
                <a:effectLst/>
                <a:latin typeface="+mn-lt"/>
                <a:ea typeface="+mn-ea"/>
                <a:cs typeface="+mn-cs"/>
              </a:rPr>
              <a:t> hen van </a:t>
            </a:r>
            <a:r>
              <a:rPr lang="en-GB" sz="1200" b="0" kern="1200" dirty="0" err="1">
                <a:solidFill>
                  <a:schemeClr val="tx1"/>
                </a:solidFill>
                <a:effectLst/>
                <a:latin typeface="+mn-lt"/>
                <a:ea typeface="+mn-ea"/>
                <a:cs typeface="+mn-cs"/>
              </a:rPr>
              <a:t>betekenis</a:t>
            </a:r>
            <a:r>
              <a:rPr lang="en-GB" sz="1200" b="0" kern="1200" dirty="0">
                <a:solidFill>
                  <a:schemeClr val="tx1"/>
                </a:solidFill>
                <a:effectLst/>
                <a:latin typeface="+mn-lt"/>
                <a:ea typeface="+mn-ea"/>
                <a:cs typeface="+mn-cs"/>
              </a:rPr>
              <a:t> is </a:t>
            </a:r>
            <a:r>
              <a:rPr lang="en-GB" sz="1200" b="0" kern="1200" dirty="0" err="1">
                <a:solidFill>
                  <a:schemeClr val="tx1"/>
                </a:solidFill>
                <a:effectLst/>
                <a:latin typeface="+mn-lt"/>
                <a:ea typeface="+mn-ea"/>
                <a:cs typeface="+mn-cs"/>
              </a:rPr>
              <a:t>en</a:t>
            </a:r>
            <a:r>
              <a:rPr lang="en-GB" sz="1200" b="0" kern="1200" dirty="0">
                <a:solidFill>
                  <a:schemeClr val="tx1"/>
                </a:solidFill>
                <a:effectLst/>
                <a:latin typeface="+mn-lt"/>
                <a:ea typeface="+mn-ea"/>
                <a:cs typeface="+mn-cs"/>
              </a:rPr>
              <a:t> </a:t>
            </a:r>
            <a:r>
              <a:rPr lang="en-GB" sz="1200" b="0" kern="1200" dirty="0" err="1">
                <a:solidFill>
                  <a:schemeClr val="tx1"/>
                </a:solidFill>
                <a:effectLst/>
                <a:latin typeface="+mn-lt"/>
                <a:ea typeface="+mn-ea"/>
                <a:cs typeface="+mn-cs"/>
              </a:rPr>
              <a:t>vrede</a:t>
            </a:r>
            <a:r>
              <a:rPr lang="en-GB" sz="1200" b="0" kern="1200" dirty="0">
                <a:solidFill>
                  <a:schemeClr val="tx1"/>
                </a:solidFill>
                <a:effectLst/>
                <a:latin typeface="+mn-lt"/>
                <a:ea typeface="+mn-ea"/>
                <a:cs typeface="+mn-cs"/>
              </a:rPr>
              <a:t> </a:t>
            </a:r>
            <a:r>
              <a:rPr lang="en-GB" sz="1200" b="0" kern="1200" dirty="0" err="1">
                <a:solidFill>
                  <a:schemeClr val="tx1"/>
                </a:solidFill>
                <a:effectLst/>
                <a:latin typeface="+mn-lt"/>
                <a:ea typeface="+mn-ea"/>
                <a:cs typeface="+mn-cs"/>
              </a:rPr>
              <a:t>te</a:t>
            </a:r>
            <a:r>
              <a:rPr lang="en-GB" sz="1200" b="0" kern="1200" dirty="0">
                <a:solidFill>
                  <a:schemeClr val="tx1"/>
                </a:solidFill>
                <a:effectLst/>
                <a:latin typeface="+mn-lt"/>
                <a:ea typeface="+mn-ea"/>
                <a:cs typeface="+mn-cs"/>
              </a:rPr>
              <a:t> </a:t>
            </a:r>
            <a:r>
              <a:rPr lang="en-GB" sz="1200" b="0" kern="1200" dirty="0" err="1">
                <a:solidFill>
                  <a:schemeClr val="tx1"/>
                </a:solidFill>
                <a:effectLst/>
                <a:latin typeface="+mn-lt"/>
                <a:ea typeface="+mn-ea"/>
                <a:cs typeface="+mn-cs"/>
              </a:rPr>
              <a:t>sluiten</a:t>
            </a:r>
            <a:r>
              <a:rPr lang="en-GB" sz="1200" b="0" kern="1200" dirty="0">
                <a:solidFill>
                  <a:schemeClr val="tx1"/>
                </a:solidFill>
                <a:effectLst/>
                <a:latin typeface="+mn-lt"/>
                <a:ea typeface="+mn-ea"/>
                <a:cs typeface="+mn-cs"/>
              </a:rPr>
              <a:t> met </a:t>
            </a:r>
            <a:r>
              <a:rPr lang="en-GB" sz="1200" b="0" kern="1200" dirty="0" err="1">
                <a:solidFill>
                  <a:schemeClr val="tx1"/>
                </a:solidFill>
                <a:effectLst/>
                <a:latin typeface="+mn-lt"/>
                <a:ea typeface="+mn-ea"/>
                <a:cs typeface="+mn-cs"/>
              </a:rPr>
              <a:t>onopgeloste</a:t>
            </a:r>
            <a:r>
              <a:rPr lang="en-GB" sz="1200" b="0" kern="1200" dirty="0">
                <a:solidFill>
                  <a:schemeClr val="tx1"/>
                </a:solidFill>
                <a:effectLst/>
                <a:latin typeface="+mn-lt"/>
                <a:ea typeface="+mn-ea"/>
                <a:cs typeface="+mn-cs"/>
              </a:rPr>
              <a:t> </a:t>
            </a:r>
            <a:r>
              <a:rPr lang="en-GB" sz="1200" b="0" kern="1200" dirty="0" err="1">
                <a:solidFill>
                  <a:schemeClr val="tx1"/>
                </a:solidFill>
                <a:effectLst/>
                <a:latin typeface="+mn-lt"/>
                <a:ea typeface="+mn-ea"/>
                <a:cs typeface="+mn-cs"/>
              </a:rPr>
              <a:t>moeilijkheden</a:t>
            </a:r>
            <a:r>
              <a:rPr lang="en-GB" sz="1200" b="0" kern="1200" dirty="0">
                <a:solidFill>
                  <a:schemeClr val="tx1"/>
                </a:solidFill>
                <a:effectLst/>
                <a:latin typeface="+mn-lt"/>
                <a:ea typeface="+mn-ea"/>
                <a:cs typeface="+mn-cs"/>
              </a:rPr>
              <a:t> </a:t>
            </a:r>
            <a:r>
              <a:rPr lang="en-GB" sz="1200" b="0" kern="1200" dirty="0" err="1">
                <a:solidFill>
                  <a:schemeClr val="tx1"/>
                </a:solidFill>
                <a:effectLst/>
                <a:latin typeface="+mn-lt"/>
                <a:ea typeface="+mn-ea"/>
                <a:cs typeface="+mn-cs"/>
              </a:rPr>
              <a:t>uit</a:t>
            </a:r>
            <a:r>
              <a:rPr lang="en-GB" sz="1200" b="0" kern="1200" dirty="0">
                <a:solidFill>
                  <a:schemeClr val="tx1"/>
                </a:solidFill>
                <a:effectLst/>
                <a:latin typeface="+mn-lt"/>
                <a:ea typeface="+mn-ea"/>
                <a:cs typeface="+mn-cs"/>
              </a:rPr>
              <a:t> het </a:t>
            </a:r>
            <a:r>
              <a:rPr lang="en-GB" sz="1200" b="0" kern="1200" dirty="0" err="1">
                <a:solidFill>
                  <a:schemeClr val="tx1"/>
                </a:solidFill>
                <a:effectLst/>
                <a:latin typeface="+mn-lt"/>
                <a:ea typeface="+mn-ea"/>
                <a:cs typeface="+mn-cs"/>
              </a:rPr>
              <a:t>verleden</a:t>
            </a:r>
            <a:r>
              <a:rPr lang="en-GB" sz="1200" b="0" kern="1200" dirty="0">
                <a:solidFill>
                  <a:schemeClr val="tx1"/>
                </a:solidFill>
                <a:effectLst/>
                <a:latin typeface="+mn-lt"/>
                <a:ea typeface="+mn-ea"/>
                <a:cs typeface="+mn-cs"/>
              </a:rPr>
              <a:t>. </a:t>
            </a:r>
            <a:endParaRPr lang="nl-BE" b="0" dirty="0">
              <a:effectLst/>
            </a:endParaRPr>
          </a:p>
        </p:txBody>
      </p:sp>
      <p:sp>
        <p:nvSpPr>
          <p:cNvPr id="4" name="Tijdelijke aanduiding voor dianummer 3"/>
          <p:cNvSpPr>
            <a:spLocks noGrp="1"/>
          </p:cNvSpPr>
          <p:nvPr>
            <p:ph type="sldNum" sz="quarter" idx="5"/>
          </p:nvPr>
        </p:nvSpPr>
        <p:spPr/>
        <p:txBody>
          <a:bodyPr/>
          <a:lstStyle/>
          <a:p>
            <a:fld id="{0C2D563F-2DF6-634C-BA0A-94208AD80659}" type="slidenum">
              <a:rPr lang="nl-BE" smtClean="0"/>
              <a:t>17</a:t>
            </a:fld>
            <a:endParaRPr lang="nl-BE"/>
          </a:p>
        </p:txBody>
      </p:sp>
    </p:spTree>
    <p:extLst>
      <p:ext uri="{BB962C8B-B14F-4D97-AF65-F5344CB8AC3E}">
        <p14:creationId xmlns:p14="http://schemas.microsoft.com/office/powerpoint/2010/main" val="27184527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171450" indent="-171450">
              <a:buFont typeface="Arial" panose="020B0604020202020204" pitchFamily="34" charset="0"/>
              <a:buChar char="•"/>
            </a:pPr>
            <a:r>
              <a:rPr lang="en-GB" sz="1200" b="1" kern="1200" dirty="0" err="1">
                <a:solidFill>
                  <a:schemeClr val="tx1"/>
                </a:solidFill>
                <a:effectLst/>
                <a:latin typeface="+mn-lt"/>
                <a:ea typeface="+mn-ea"/>
                <a:cs typeface="+mn-cs"/>
              </a:rPr>
              <a:t>Gerotranscendentie</a:t>
            </a:r>
            <a:r>
              <a:rPr lang="en-GB" sz="1200" b="1" kern="1200" dirty="0">
                <a:solidFill>
                  <a:schemeClr val="tx1"/>
                </a:solidFill>
                <a:effectLst/>
                <a:latin typeface="+mn-lt"/>
                <a:ea typeface="+mn-ea"/>
                <a:cs typeface="+mn-cs"/>
              </a:rPr>
              <a:t> </a:t>
            </a:r>
            <a:r>
              <a:rPr lang="en-GB" sz="1200" b="0" kern="1200" dirty="0" err="1">
                <a:solidFill>
                  <a:schemeClr val="tx1"/>
                </a:solidFill>
                <a:effectLst/>
                <a:latin typeface="+mn-lt"/>
                <a:ea typeface="+mn-ea"/>
                <a:cs typeface="+mn-cs"/>
              </a:rPr>
              <a:t>leidt</a:t>
            </a:r>
            <a:r>
              <a:rPr lang="en-GB" sz="1200" b="0" kern="1200" dirty="0">
                <a:solidFill>
                  <a:schemeClr val="tx1"/>
                </a:solidFill>
                <a:effectLst/>
                <a:latin typeface="+mn-lt"/>
                <a:ea typeface="+mn-ea"/>
                <a:cs typeface="+mn-cs"/>
              </a:rPr>
              <a:t> tot </a:t>
            </a:r>
            <a:r>
              <a:rPr lang="en-GB" sz="1200" b="0" kern="1200" dirty="0" err="1">
                <a:solidFill>
                  <a:schemeClr val="tx1"/>
                </a:solidFill>
                <a:effectLst/>
                <a:latin typeface="+mn-lt"/>
                <a:ea typeface="+mn-ea"/>
                <a:cs typeface="+mn-cs"/>
              </a:rPr>
              <a:t>nieuwe</a:t>
            </a:r>
            <a:r>
              <a:rPr lang="en-GB" sz="1200" b="0" kern="1200" dirty="0">
                <a:solidFill>
                  <a:schemeClr val="tx1"/>
                </a:solidFill>
                <a:effectLst/>
                <a:latin typeface="+mn-lt"/>
                <a:ea typeface="+mn-ea"/>
                <a:cs typeface="+mn-cs"/>
              </a:rPr>
              <a:t> </a:t>
            </a:r>
            <a:r>
              <a:rPr lang="en-GB" sz="1200" b="0" kern="1200" dirty="0" err="1">
                <a:solidFill>
                  <a:schemeClr val="tx1"/>
                </a:solidFill>
                <a:effectLst/>
                <a:latin typeface="+mn-lt"/>
                <a:ea typeface="+mn-ea"/>
                <a:cs typeface="+mn-cs"/>
              </a:rPr>
              <a:t>inzichten</a:t>
            </a:r>
            <a:r>
              <a:rPr lang="en-GB" sz="1200" b="0" kern="1200" dirty="0">
                <a:solidFill>
                  <a:schemeClr val="tx1"/>
                </a:solidFill>
                <a:effectLst/>
                <a:latin typeface="+mn-lt"/>
                <a:ea typeface="+mn-ea"/>
                <a:cs typeface="+mn-cs"/>
              </a:rPr>
              <a:t> in het </a:t>
            </a:r>
            <a:r>
              <a:rPr lang="en-GB" sz="1200" b="0" kern="1200" dirty="0" err="1">
                <a:solidFill>
                  <a:schemeClr val="tx1"/>
                </a:solidFill>
                <a:effectLst/>
                <a:latin typeface="+mn-lt"/>
                <a:ea typeface="+mn-ea"/>
                <a:cs typeface="+mn-cs"/>
              </a:rPr>
              <a:t>zelf</a:t>
            </a:r>
            <a:r>
              <a:rPr lang="en-GB" sz="1200" b="0" kern="1200" dirty="0">
                <a:solidFill>
                  <a:schemeClr val="tx1"/>
                </a:solidFill>
                <a:effectLst/>
                <a:latin typeface="+mn-lt"/>
                <a:ea typeface="+mn-ea"/>
                <a:cs typeface="+mn-cs"/>
              </a:rPr>
              <a:t>, </a:t>
            </a:r>
            <a:r>
              <a:rPr lang="en-GB" sz="1200" b="0" kern="1200" dirty="0" err="1">
                <a:solidFill>
                  <a:schemeClr val="tx1"/>
                </a:solidFill>
                <a:effectLst/>
                <a:latin typeface="+mn-lt"/>
                <a:ea typeface="+mn-ea"/>
                <a:cs typeface="+mn-cs"/>
              </a:rPr>
              <a:t>relaties</a:t>
            </a:r>
            <a:r>
              <a:rPr lang="en-GB" sz="1200" b="0" kern="1200" dirty="0">
                <a:solidFill>
                  <a:schemeClr val="tx1"/>
                </a:solidFill>
                <a:effectLst/>
                <a:latin typeface="+mn-lt"/>
                <a:ea typeface="+mn-ea"/>
                <a:cs typeface="+mn-cs"/>
              </a:rPr>
              <a:t> met </a:t>
            </a:r>
            <a:r>
              <a:rPr lang="en-GB" sz="1200" b="0" kern="1200" dirty="0" err="1">
                <a:solidFill>
                  <a:schemeClr val="tx1"/>
                </a:solidFill>
                <a:effectLst/>
                <a:latin typeface="+mn-lt"/>
                <a:ea typeface="+mn-ea"/>
                <a:cs typeface="+mn-cs"/>
              </a:rPr>
              <a:t>anderen</a:t>
            </a:r>
            <a:r>
              <a:rPr lang="en-GB" sz="1200" b="0" kern="1200" dirty="0">
                <a:solidFill>
                  <a:schemeClr val="tx1"/>
                </a:solidFill>
                <a:effectLst/>
                <a:latin typeface="+mn-lt"/>
                <a:ea typeface="+mn-ea"/>
                <a:cs typeface="+mn-cs"/>
              </a:rPr>
              <a:t>, </a:t>
            </a:r>
            <a:r>
              <a:rPr lang="en-GB" sz="1200" b="0" kern="1200" dirty="0" err="1">
                <a:solidFill>
                  <a:schemeClr val="tx1"/>
                </a:solidFill>
                <a:effectLst/>
                <a:latin typeface="+mn-lt"/>
                <a:ea typeface="+mn-ea"/>
                <a:cs typeface="+mn-cs"/>
              </a:rPr>
              <a:t>en</a:t>
            </a:r>
            <a:r>
              <a:rPr lang="en-GB" sz="1200" b="0" kern="1200" dirty="0">
                <a:solidFill>
                  <a:schemeClr val="tx1"/>
                </a:solidFill>
                <a:effectLst/>
                <a:latin typeface="+mn-lt"/>
                <a:ea typeface="+mn-ea"/>
                <a:cs typeface="+mn-cs"/>
              </a:rPr>
              <a:t> </a:t>
            </a:r>
            <a:r>
              <a:rPr lang="en-GB" sz="1200" b="0" kern="1200" dirty="0" err="1">
                <a:solidFill>
                  <a:schemeClr val="tx1"/>
                </a:solidFill>
                <a:effectLst/>
                <a:latin typeface="+mn-lt"/>
                <a:ea typeface="+mn-ea"/>
                <a:cs typeface="+mn-cs"/>
              </a:rPr>
              <a:t>fundamentele</a:t>
            </a:r>
            <a:r>
              <a:rPr lang="en-GB" sz="1200" b="0" kern="1200" dirty="0">
                <a:solidFill>
                  <a:schemeClr val="tx1"/>
                </a:solidFill>
                <a:effectLst/>
                <a:latin typeface="+mn-lt"/>
                <a:ea typeface="+mn-ea"/>
                <a:cs typeface="+mn-cs"/>
              </a:rPr>
              <a:t> </a:t>
            </a:r>
            <a:r>
              <a:rPr lang="en-GB" sz="1200" b="0" kern="1200" dirty="0" err="1">
                <a:solidFill>
                  <a:schemeClr val="tx1"/>
                </a:solidFill>
                <a:effectLst/>
                <a:latin typeface="+mn-lt"/>
                <a:ea typeface="+mn-ea"/>
                <a:cs typeface="+mn-cs"/>
              </a:rPr>
              <a:t>existentiële</a:t>
            </a:r>
            <a:r>
              <a:rPr lang="en-GB" sz="1200" b="0" kern="1200" dirty="0">
                <a:solidFill>
                  <a:schemeClr val="tx1"/>
                </a:solidFill>
                <a:effectLst/>
                <a:latin typeface="+mn-lt"/>
                <a:ea typeface="+mn-ea"/>
                <a:cs typeface="+mn-cs"/>
              </a:rPr>
              <a:t> </a:t>
            </a:r>
            <a:r>
              <a:rPr lang="en-GB" sz="1200" b="0" kern="1200" dirty="0" err="1">
                <a:solidFill>
                  <a:schemeClr val="tx1"/>
                </a:solidFill>
                <a:effectLst/>
                <a:latin typeface="+mn-lt"/>
                <a:ea typeface="+mn-ea"/>
                <a:cs typeface="+mn-cs"/>
              </a:rPr>
              <a:t>vragen</a:t>
            </a:r>
            <a:r>
              <a:rPr lang="en-GB" sz="1200" b="0" kern="1200" dirty="0">
                <a:solidFill>
                  <a:schemeClr val="tx1"/>
                </a:solidFill>
                <a:effectLst/>
                <a:latin typeface="+mn-lt"/>
                <a:ea typeface="+mn-ea"/>
                <a:cs typeface="+mn-cs"/>
              </a:rPr>
              <a:t>. </a:t>
            </a:r>
            <a:r>
              <a:rPr lang="en-GB" sz="1200" b="0" kern="1200" dirty="0" err="1">
                <a:solidFill>
                  <a:schemeClr val="tx1"/>
                </a:solidFill>
                <a:effectLst/>
                <a:latin typeface="+mn-lt"/>
                <a:ea typeface="+mn-ea"/>
                <a:cs typeface="+mn-cs"/>
              </a:rPr>
              <a:t>Deze</a:t>
            </a:r>
            <a:r>
              <a:rPr lang="en-GB" sz="1200" b="0" kern="1200" dirty="0">
                <a:solidFill>
                  <a:schemeClr val="tx1"/>
                </a:solidFill>
                <a:effectLst/>
                <a:latin typeface="+mn-lt"/>
                <a:ea typeface="+mn-ea"/>
                <a:cs typeface="+mn-cs"/>
              </a:rPr>
              <a:t> </a:t>
            </a:r>
            <a:r>
              <a:rPr lang="en-GB" sz="1200" b="0" kern="1200" dirty="0" err="1">
                <a:solidFill>
                  <a:schemeClr val="tx1"/>
                </a:solidFill>
                <a:effectLst/>
                <a:latin typeface="+mn-lt"/>
                <a:ea typeface="+mn-ea"/>
                <a:cs typeface="+mn-cs"/>
              </a:rPr>
              <a:t>nieuwe</a:t>
            </a:r>
            <a:r>
              <a:rPr lang="en-GB" sz="1200" b="0" kern="1200" dirty="0">
                <a:solidFill>
                  <a:schemeClr val="tx1"/>
                </a:solidFill>
                <a:effectLst/>
                <a:latin typeface="+mn-lt"/>
                <a:ea typeface="+mn-ea"/>
                <a:cs typeface="+mn-cs"/>
              </a:rPr>
              <a:t> </a:t>
            </a:r>
            <a:r>
              <a:rPr lang="en-GB" sz="1200" b="0" kern="1200" dirty="0" err="1">
                <a:solidFill>
                  <a:schemeClr val="tx1"/>
                </a:solidFill>
                <a:effectLst/>
                <a:latin typeface="+mn-lt"/>
                <a:ea typeface="+mn-ea"/>
                <a:cs typeface="+mn-cs"/>
              </a:rPr>
              <a:t>perspectieven</a:t>
            </a:r>
            <a:r>
              <a:rPr lang="en-GB" sz="1200" b="0" kern="1200" dirty="0">
                <a:solidFill>
                  <a:schemeClr val="tx1"/>
                </a:solidFill>
                <a:effectLst/>
                <a:latin typeface="+mn-lt"/>
                <a:ea typeface="+mn-ea"/>
                <a:cs typeface="+mn-cs"/>
              </a:rPr>
              <a:t> </a:t>
            </a:r>
            <a:r>
              <a:rPr lang="en-GB" sz="1200" b="0" kern="1200" dirty="0" err="1">
                <a:solidFill>
                  <a:schemeClr val="tx1"/>
                </a:solidFill>
                <a:effectLst/>
                <a:latin typeface="+mn-lt"/>
                <a:ea typeface="+mn-ea"/>
                <a:cs typeface="+mn-cs"/>
              </a:rPr>
              <a:t>helpen</a:t>
            </a:r>
            <a:r>
              <a:rPr lang="en-GB" sz="1200" b="0" kern="1200" dirty="0">
                <a:solidFill>
                  <a:schemeClr val="tx1"/>
                </a:solidFill>
                <a:effectLst/>
                <a:latin typeface="+mn-lt"/>
                <a:ea typeface="+mn-ea"/>
                <a:cs typeface="+mn-cs"/>
              </a:rPr>
              <a:t> </a:t>
            </a:r>
            <a:r>
              <a:rPr lang="en-GB" sz="1200" b="0" kern="1200" dirty="0" err="1">
                <a:solidFill>
                  <a:schemeClr val="tx1"/>
                </a:solidFill>
                <a:effectLst/>
                <a:latin typeface="+mn-lt"/>
                <a:ea typeface="+mn-ea"/>
                <a:cs typeface="+mn-cs"/>
              </a:rPr>
              <a:t>oudere</a:t>
            </a:r>
            <a:r>
              <a:rPr lang="en-GB" sz="1200" b="0" kern="1200" dirty="0">
                <a:solidFill>
                  <a:schemeClr val="tx1"/>
                </a:solidFill>
                <a:effectLst/>
                <a:latin typeface="+mn-lt"/>
                <a:ea typeface="+mn-ea"/>
                <a:cs typeface="+mn-cs"/>
              </a:rPr>
              <a:t> </a:t>
            </a:r>
            <a:r>
              <a:rPr lang="en-GB" sz="1200" b="0" kern="1200" dirty="0" err="1">
                <a:solidFill>
                  <a:schemeClr val="tx1"/>
                </a:solidFill>
                <a:effectLst/>
                <a:latin typeface="+mn-lt"/>
                <a:ea typeface="+mn-ea"/>
                <a:cs typeface="+mn-cs"/>
              </a:rPr>
              <a:t>volwassenen</a:t>
            </a:r>
            <a:r>
              <a:rPr lang="en-GB" sz="1200" b="0" kern="1200" dirty="0">
                <a:solidFill>
                  <a:schemeClr val="tx1"/>
                </a:solidFill>
                <a:effectLst/>
                <a:latin typeface="+mn-lt"/>
                <a:ea typeface="+mn-ea"/>
                <a:cs typeface="+mn-cs"/>
              </a:rPr>
              <a:t> in het </a:t>
            </a:r>
            <a:r>
              <a:rPr lang="en-GB" sz="1200" b="0" kern="1200" dirty="0" err="1">
                <a:solidFill>
                  <a:schemeClr val="tx1"/>
                </a:solidFill>
                <a:effectLst/>
                <a:latin typeface="+mn-lt"/>
                <a:ea typeface="+mn-ea"/>
                <a:cs typeface="+mn-cs"/>
              </a:rPr>
              <a:t>reine</a:t>
            </a:r>
            <a:r>
              <a:rPr lang="en-GB" sz="1200" b="0" kern="1200" dirty="0">
                <a:solidFill>
                  <a:schemeClr val="tx1"/>
                </a:solidFill>
                <a:effectLst/>
                <a:latin typeface="+mn-lt"/>
                <a:ea typeface="+mn-ea"/>
                <a:cs typeface="+mn-cs"/>
              </a:rPr>
              <a:t> </a:t>
            </a:r>
            <a:r>
              <a:rPr lang="en-GB" sz="1200" b="0" kern="1200" dirty="0" err="1">
                <a:solidFill>
                  <a:schemeClr val="tx1"/>
                </a:solidFill>
                <a:effectLst/>
                <a:latin typeface="+mn-lt"/>
                <a:ea typeface="+mn-ea"/>
                <a:cs typeface="+mn-cs"/>
              </a:rPr>
              <a:t>te</a:t>
            </a:r>
            <a:r>
              <a:rPr lang="en-GB" sz="1200" b="0" kern="1200" dirty="0">
                <a:solidFill>
                  <a:schemeClr val="tx1"/>
                </a:solidFill>
                <a:effectLst/>
                <a:latin typeface="+mn-lt"/>
                <a:ea typeface="+mn-ea"/>
                <a:cs typeface="+mn-cs"/>
              </a:rPr>
              <a:t> </a:t>
            </a:r>
            <a:r>
              <a:rPr lang="en-GB" sz="1200" b="0" kern="1200" dirty="0" err="1">
                <a:solidFill>
                  <a:schemeClr val="tx1"/>
                </a:solidFill>
                <a:effectLst/>
                <a:latin typeface="+mn-lt"/>
                <a:ea typeface="+mn-ea"/>
                <a:cs typeface="+mn-cs"/>
              </a:rPr>
              <a:t>komen</a:t>
            </a:r>
            <a:r>
              <a:rPr lang="en-GB" sz="1200" b="0" kern="1200" dirty="0">
                <a:solidFill>
                  <a:schemeClr val="tx1"/>
                </a:solidFill>
                <a:effectLst/>
                <a:latin typeface="+mn-lt"/>
                <a:ea typeface="+mn-ea"/>
                <a:cs typeface="+mn-cs"/>
              </a:rPr>
              <a:t> met de </a:t>
            </a:r>
            <a:r>
              <a:rPr lang="en-GB" sz="1200" b="0" kern="1200" dirty="0" err="1">
                <a:solidFill>
                  <a:schemeClr val="tx1"/>
                </a:solidFill>
                <a:effectLst/>
                <a:latin typeface="+mn-lt"/>
                <a:ea typeface="+mn-ea"/>
                <a:cs typeface="+mn-cs"/>
              </a:rPr>
              <a:t>uitdagingen</a:t>
            </a:r>
            <a:r>
              <a:rPr lang="en-GB" sz="1200" b="0" kern="1200" dirty="0">
                <a:solidFill>
                  <a:schemeClr val="tx1"/>
                </a:solidFill>
                <a:effectLst/>
                <a:latin typeface="+mn-lt"/>
                <a:ea typeface="+mn-ea"/>
                <a:cs typeface="+mn-cs"/>
              </a:rPr>
              <a:t> </a:t>
            </a:r>
            <a:r>
              <a:rPr lang="en-GB" sz="1200" b="0" kern="1200" dirty="0" err="1">
                <a:solidFill>
                  <a:schemeClr val="tx1"/>
                </a:solidFill>
                <a:effectLst/>
                <a:latin typeface="+mn-lt"/>
                <a:ea typeface="+mn-ea"/>
                <a:cs typeface="+mn-cs"/>
              </a:rPr>
              <a:t>en</a:t>
            </a:r>
            <a:r>
              <a:rPr lang="en-GB" sz="1200" b="0" kern="1200" dirty="0">
                <a:solidFill>
                  <a:schemeClr val="tx1"/>
                </a:solidFill>
                <a:effectLst/>
                <a:latin typeface="+mn-lt"/>
                <a:ea typeface="+mn-ea"/>
                <a:cs typeface="+mn-cs"/>
              </a:rPr>
              <a:t> </a:t>
            </a:r>
            <a:r>
              <a:rPr lang="en-GB" sz="1200" b="0" kern="1200" dirty="0" err="1">
                <a:solidFill>
                  <a:schemeClr val="tx1"/>
                </a:solidFill>
                <a:effectLst/>
                <a:latin typeface="+mn-lt"/>
                <a:ea typeface="+mn-ea"/>
                <a:cs typeface="+mn-cs"/>
              </a:rPr>
              <a:t>verliezen</a:t>
            </a:r>
            <a:r>
              <a:rPr lang="en-GB" sz="1200" b="0" kern="1200" dirty="0">
                <a:solidFill>
                  <a:schemeClr val="tx1"/>
                </a:solidFill>
                <a:effectLst/>
                <a:latin typeface="+mn-lt"/>
                <a:ea typeface="+mn-ea"/>
                <a:cs typeface="+mn-cs"/>
              </a:rPr>
              <a:t> </a:t>
            </a:r>
            <a:r>
              <a:rPr lang="en-GB" sz="1200" b="0" kern="1200" dirty="0" err="1">
                <a:solidFill>
                  <a:schemeClr val="tx1"/>
                </a:solidFill>
                <a:effectLst/>
                <a:latin typeface="+mn-lt"/>
                <a:ea typeface="+mn-ea"/>
                <a:cs typeface="+mn-cs"/>
              </a:rPr>
              <a:t>waarmee</a:t>
            </a:r>
            <a:r>
              <a:rPr lang="en-GB" sz="1200" b="0" kern="1200" dirty="0">
                <a:solidFill>
                  <a:schemeClr val="tx1"/>
                </a:solidFill>
                <a:effectLst/>
                <a:latin typeface="+mn-lt"/>
                <a:ea typeface="+mn-ea"/>
                <a:cs typeface="+mn-cs"/>
              </a:rPr>
              <a:t> </a:t>
            </a:r>
            <a:r>
              <a:rPr lang="en-GB" sz="1200" b="0" kern="1200" dirty="0" err="1">
                <a:solidFill>
                  <a:schemeClr val="tx1"/>
                </a:solidFill>
                <a:effectLst/>
                <a:latin typeface="+mn-lt"/>
                <a:ea typeface="+mn-ea"/>
                <a:cs typeface="+mn-cs"/>
              </a:rPr>
              <a:t>zij</a:t>
            </a:r>
            <a:r>
              <a:rPr lang="en-GB" sz="1200" b="0" kern="1200" dirty="0">
                <a:solidFill>
                  <a:schemeClr val="tx1"/>
                </a:solidFill>
                <a:effectLst/>
                <a:latin typeface="+mn-lt"/>
                <a:ea typeface="+mn-ea"/>
                <a:cs typeface="+mn-cs"/>
              </a:rPr>
              <a:t> </a:t>
            </a:r>
            <a:r>
              <a:rPr lang="en-GB" sz="1200" b="0" kern="1200" dirty="0" err="1">
                <a:solidFill>
                  <a:schemeClr val="tx1"/>
                </a:solidFill>
                <a:effectLst/>
                <a:latin typeface="+mn-lt"/>
                <a:ea typeface="+mn-ea"/>
                <a:cs typeface="+mn-cs"/>
              </a:rPr>
              <a:t>worden</a:t>
            </a:r>
            <a:r>
              <a:rPr lang="en-GB" sz="1200" b="0" kern="1200" dirty="0">
                <a:solidFill>
                  <a:schemeClr val="tx1"/>
                </a:solidFill>
                <a:effectLst/>
                <a:latin typeface="+mn-lt"/>
                <a:ea typeface="+mn-ea"/>
                <a:cs typeface="+mn-cs"/>
              </a:rPr>
              <a:t> </a:t>
            </a:r>
            <a:r>
              <a:rPr lang="en-GB" sz="1200" b="0" kern="1200" dirty="0" err="1">
                <a:solidFill>
                  <a:schemeClr val="tx1"/>
                </a:solidFill>
                <a:effectLst/>
                <a:latin typeface="+mn-lt"/>
                <a:ea typeface="+mn-ea"/>
                <a:cs typeface="+mn-cs"/>
              </a:rPr>
              <a:t>geconfronteerd</a:t>
            </a:r>
            <a:r>
              <a:rPr lang="en-GB" sz="1200" b="0" kern="1200" dirty="0">
                <a:solidFill>
                  <a:schemeClr val="tx1"/>
                </a:solidFill>
                <a:effectLst/>
                <a:latin typeface="+mn-lt"/>
                <a:ea typeface="+mn-ea"/>
                <a:cs typeface="+mn-cs"/>
              </a:rPr>
              <a:t> </a:t>
            </a:r>
            <a:endParaRPr lang="nl-BE" b="0" dirty="0"/>
          </a:p>
        </p:txBody>
      </p:sp>
      <p:sp>
        <p:nvSpPr>
          <p:cNvPr id="4" name="Tijdelijke aanduiding voor dianummer 3"/>
          <p:cNvSpPr>
            <a:spLocks noGrp="1"/>
          </p:cNvSpPr>
          <p:nvPr>
            <p:ph type="sldNum" sz="quarter" idx="5"/>
          </p:nvPr>
        </p:nvSpPr>
        <p:spPr/>
        <p:txBody>
          <a:bodyPr/>
          <a:lstStyle/>
          <a:p>
            <a:fld id="{0C2D563F-2DF6-634C-BA0A-94208AD80659}" type="slidenum">
              <a:rPr lang="nl-BE" smtClean="0"/>
              <a:t>18</a:t>
            </a:fld>
            <a:endParaRPr lang="nl-BE"/>
          </a:p>
        </p:txBody>
      </p:sp>
    </p:spTree>
    <p:extLst>
      <p:ext uri="{BB962C8B-B14F-4D97-AF65-F5344CB8AC3E}">
        <p14:creationId xmlns:p14="http://schemas.microsoft.com/office/powerpoint/2010/main" val="32344340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GB" sz="1200" kern="1200" dirty="0">
                <a:solidFill>
                  <a:schemeClr val="tx1"/>
                </a:solidFill>
                <a:effectLst/>
                <a:latin typeface="+mn-lt"/>
                <a:ea typeface="+mn-ea"/>
                <a:cs typeface="+mn-cs"/>
              </a:rPr>
              <a:t>In </a:t>
            </a:r>
            <a:r>
              <a:rPr lang="en-GB" sz="1200" kern="1200" dirty="0" err="1">
                <a:solidFill>
                  <a:schemeClr val="tx1"/>
                </a:solidFill>
                <a:effectLst/>
                <a:latin typeface="+mn-lt"/>
                <a:ea typeface="+mn-ea"/>
                <a:cs typeface="+mn-cs"/>
              </a:rPr>
              <a:t>plaats</a:t>
            </a:r>
            <a:r>
              <a:rPr lang="en-GB" sz="1200" kern="1200" dirty="0">
                <a:solidFill>
                  <a:schemeClr val="tx1"/>
                </a:solidFill>
                <a:effectLst/>
                <a:latin typeface="+mn-lt"/>
                <a:ea typeface="+mn-ea"/>
                <a:cs typeface="+mn-cs"/>
              </a:rPr>
              <a:t> van </a:t>
            </a:r>
            <a:r>
              <a:rPr lang="en-GB" sz="1200" kern="1200" dirty="0" err="1">
                <a:solidFill>
                  <a:schemeClr val="tx1"/>
                </a:solidFill>
                <a:effectLst/>
                <a:latin typeface="+mn-lt"/>
                <a:ea typeface="+mn-ea"/>
                <a:cs typeface="+mn-cs"/>
              </a:rPr>
              <a:t>alleen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naar</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fysieke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behoeften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te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kijken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richten</a:t>
            </a:r>
            <a:r>
              <a:rPr lang="en-GB" sz="1200" kern="1200" dirty="0">
                <a:solidFill>
                  <a:schemeClr val="tx1"/>
                </a:solidFill>
                <a:effectLst/>
                <a:latin typeface="+mn-lt"/>
                <a:ea typeface="+mn-ea"/>
                <a:cs typeface="+mn-cs"/>
              </a:rPr>
              <a:t> we </a:t>
            </a:r>
            <a:r>
              <a:rPr lang="en-GB" sz="1200" kern="1200" dirty="0" err="1">
                <a:solidFill>
                  <a:schemeClr val="tx1"/>
                </a:solidFill>
                <a:effectLst/>
                <a:latin typeface="+mn-lt"/>
                <a:ea typeface="+mn-ea"/>
                <a:cs typeface="+mn-cs"/>
              </a:rPr>
              <a:t>ons</a:t>
            </a:r>
            <a:r>
              <a:rPr lang="en-GB" sz="1200" kern="1200" dirty="0">
                <a:solidFill>
                  <a:schemeClr val="tx1"/>
                </a:solidFill>
                <a:effectLst/>
                <a:latin typeface="+mn-lt"/>
                <a:ea typeface="+mn-ea"/>
                <a:cs typeface="+mn-cs"/>
              </a:rPr>
              <a:t> in SEE ME op </a:t>
            </a:r>
            <a:r>
              <a:rPr lang="en-GB" sz="1200" kern="1200" dirty="0" err="1">
                <a:solidFill>
                  <a:schemeClr val="tx1"/>
                </a:solidFill>
                <a:effectLst/>
                <a:latin typeface="+mn-lt"/>
                <a:ea typeface="+mn-ea"/>
                <a:cs typeface="+mn-cs"/>
              </a:rPr>
              <a:t>sociale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zingevingsbehoeften</a:t>
            </a:r>
            <a:r>
              <a:rPr lang="en-GB" sz="1200" kern="1200" dirty="0">
                <a:solidFill>
                  <a:schemeClr val="tx1"/>
                </a:solidFill>
                <a:effectLst/>
                <a:latin typeface="+mn-lt"/>
                <a:ea typeface="+mn-ea"/>
                <a:cs typeface="+mn-cs"/>
              </a:rPr>
              <a:t>. We </a:t>
            </a:r>
            <a:r>
              <a:rPr lang="en-GB" sz="1200" kern="1200" dirty="0" err="1">
                <a:solidFill>
                  <a:schemeClr val="tx1"/>
                </a:solidFill>
                <a:effectLst/>
                <a:latin typeface="+mn-lt"/>
                <a:ea typeface="+mn-ea"/>
                <a:cs typeface="+mn-cs"/>
              </a:rPr>
              <a:t>beginnen</a:t>
            </a:r>
            <a:r>
              <a:rPr lang="en-GB" sz="1200" kern="1200" dirty="0">
                <a:solidFill>
                  <a:schemeClr val="tx1"/>
                </a:solidFill>
                <a:effectLst/>
                <a:latin typeface="+mn-lt"/>
                <a:ea typeface="+mn-ea"/>
                <a:cs typeface="+mn-cs"/>
              </a:rPr>
              <a:t> met </a:t>
            </a:r>
            <a:r>
              <a:rPr lang="en-GB" sz="1200" kern="1200" dirty="0" err="1">
                <a:solidFill>
                  <a:schemeClr val="tx1"/>
                </a:solidFill>
                <a:effectLst/>
                <a:latin typeface="+mn-lt"/>
                <a:ea typeface="+mn-ea"/>
                <a:cs typeface="+mn-cs"/>
              </a:rPr>
              <a:t>sociale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behoeften</a:t>
            </a:r>
            <a:r>
              <a:rPr lang="en-GB" sz="1200" kern="1200" dirty="0">
                <a:solidFill>
                  <a:schemeClr val="tx1"/>
                </a:solidFill>
                <a:effectLst/>
                <a:latin typeface="+mn-lt"/>
                <a:ea typeface="+mn-ea"/>
                <a:cs typeface="+mn-cs"/>
              </a:rPr>
              <a:t>.</a:t>
            </a:r>
          </a:p>
          <a:p>
            <a:r>
              <a:rPr lang="en-GB" sz="1200" kern="1200" dirty="0" err="1">
                <a:solidFill>
                  <a:schemeClr val="tx1"/>
                </a:solidFill>
                <a:effectLst/>
                <a:latin typeface="+mn-lt"/>
                <a:ea typeface="+mn-ea"/>
                <a:cs typeface="+mn-cs"/>
              </a:rPr>
              <a:t>Sociale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banden</a:t>
            </a:r>
            <a:r>
              <a:rPr lang="en-GB" sz="1200" kern="1200" dirty="0">
                <a:solidFill>
                  <a:schemeClr val="tx1"/>
                </a:solidFill>
                <a:effectLst/>
                <a:latin typeface="+mn-lt"/>
                <a:ea typeface="+mn-ea"/>
                <a:cs typeface="+mn-cs"/>
              </a:rPr>
              <a:t> met </a:t>
            </a:r>
            <a:r>
              <a:rPr lang="en-GB" sz="1200" kern="1200" dirty="0" err="1">
                <a:solidFill>
                  <a:schemeClr val="tx1"/>
                </a:solidFill>
                <a:effectLst/>
                <a:latin typeface="+mn-lt"/>
                <a:ea typeface="+mn-ea"/>
                <a:cs typeface="+mn-cs"/>
              </a:rPr>
              <a:t>anderen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zijn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een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fundamenteel</a:t>
            </a:r>
            <a:r>
              <a:rPr lang="en-GB" sz="1200" kern="1200" dirty="0">
                <a:solidFill>
                  <a:schemeClr val="tx1"/>
                </a:solidFill>
                <a:effectLst/>
                <a:latin typeface="+mn-lt"/>
                <a:ea typeface="+mn-ea"/>
                <a:cs typeface="+mn-cs"/>
              </a:rPr>
              <a:t> element van het </a:t>
            </a:r>
            <a:r>
              <a:rPr lang="en-GB" sz="1200" kern="1200" dirty="0" err="1">
                <a:solidFill>
                  <a:schemeClr val="tx1"/>
                </a:solidFill>
                <a:effectLst/>
                <a:latin typeface="+mn-lt"/>
                <a:ea typeface="+mn-ea"/>
                <a:cs typeface="+mn-cs"/>
              </a:rPr>
              <a:t>menselijk</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leven</a:t>
            </a:r>
            <a:r>
              <a:rPr lang="en-GB" sz="1200" kern="1200" dirty="0">
                <a:solidFill>
                  <a:schemeClr val="tx1"/>
                </a:solidFill>
                <a:effectLst/>
                <a:latin typeface="+mn-lt"/>
                <a:ea typeface="+mn-ea"/>
                <a:cs typeface="+mn-cs"/>
              </a:rPr>
              <a:t>. Er </a:t>
            </a:r>
            <a:r>
              <a:rPr lang="en-GB" sz="1200" kern="1200" dirty="0" err="1">
                <a:solidFill>
                  <a:schemeClr val="tx1"/>
                </a:solidFill>
                <a:effectLst/>
                <a:latin typeface="+mn-lt"/>
                <a:ea typeface="+mn-ea"/>
                <a:cs typeface="+mn-cs"/>
              </a:rPr>
              <a:t>zijn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drie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soorten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sociale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relaties</a:t>
            </a:r>
            <a:r>
              <a:rPr lang="en-GB" sz="1200" kern="1200" dirty="0">
                <a:solidFill>
                  <a:schemeClr val="tx1"/>
                </a:solidFill>
                <a:effectLst/>
                <a:latin typeface="+mn-lt"/>
                <a:ea typeface="+mn-ea"/>
                <a:cs typeface="+mn-cs"/>
              </a:rPr>
              <a:t>:</a:t>
            </a:r>
          </a:p>
          <a:p>
            <a:pPr marL="171450" indent="-171450">
              <a:buFont typeface="Arial" panose="020B0604020202020204" pitchFamily="34" charset="0"/>
              <a:buChar char="•"/>
            </a:pPr>
            <a:r>
              <a:rPr lang="en-GB" sz="1200" kern="1200" dirty="0" err="1">
                <a:solidFill>
                  <a:schemeClr val="tx1"/>
                </a:solidFill>
                <a:effectLst/>
                <a:latin typeface="+mn-lt"/>
                <a:ea typeface="+mn-ea"/>
                <a:cs typeface="+mn-cs"/>
              </a:rPr>
              <a:t>Persoonlijke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relaties</a:t>
            </a:r>
            <a:endParaRPr lang="en-GB"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GB" sz="1200" kern="1200" dirty="0" err="1">
                <a:solidFill>
                  <a:schemeClr val="tx1"/>
                </a:solidFill>
                <a:effectLst/>
                <a:latin typeface="+mn-lt"/>
                <a:ea typeface="+mn-ea"/>
                <a:cs typeface="+mn-cs"/>
              </a:rPr>
              <a:t>Sociale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integratie</a:t>
            </a:r>
            <a:endParaRPr lang="en-GB"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GB" sz="1200" kern="1200" dirty="0" err="1">
                <a:solidFill>
                  <a:schemeClr val="tx1"/>
                </a:solidFill>
                <a:effectLst/>
                <a:latin typeface="+mn-lt"/>
                <a:ea typeface="+mn-ea"/>
                <a:cs typeface="+mn-cs"/>
              </a:rPr>
              <a:t>Sociale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steun</a:t>
            </a:r>
            <a:endParaRPr lang="nl-BE" sz="1200" kern="1200" dirty="0">
              <a:solidFill>
                <a:schemeClr val="tx1"/>
              </a:solidFill>
              <a:effectLst/>
              <a:latin typeface="+mn-lt"/>
              <a:ea typeface="+mn-ea"/>
              <a:cs typeface="+mn-cs"/>
            </a:endParaRPr>
          </a:p>
          <a:p>
            <a:endParaRPr lang="nl-BE" dirty="0"/>
          </a:p>
        </p:txBody>
      </p:sp>
      <p:sp>
        <p:nvSpPr>
          <p:cNvPr id="4" name="Tijdelijke aanduiding voor dianummer 3"/>
          <p:cNvSpPr>
            <a:spLocks noGrp="1"/>
          </p:cNvSpPr>
          <p:nvPr>
            <p:ph type="sldNum" sz="quarter" idx="5"/>
          </p:nvPr>
        </p:nvSpPr>
        <p:spPr/>
        <p:txBody>
          <a:bodyPr/>
          <a:lstStyle/>
          <a:p>
            <a:fld id="{0C2D563F-2DF6-634C-BA0A-94208AD80659}" type="slidenum">
              <a:rPr lang="nl-BE" smtClean="0"/>
              <a:t>19</a:t>
            </a:fld>
            <a:endParaRPr lang="nl-BE"/>
          </a:p>
        </p:txBody>
      </p:sp>
    </p:spTree>
    <p:extLst>
      <p:ext uri="{BB962C8B-B14F-4D97-AF65-F5344CB8AC3E}">
        <p14:creationId xmlns:p14="http://schemas.microsoft.com/office/powerpoint/2010/main" val="27089029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In deze presentatie zullen we kort uitleggen waarom er behoefte was aan het SEE ME-project. We beginnen met een projectie van hoe onze samenleving vergrijst, en wat de uitdagingen zijn. We zullen het doel van het ZIE ME-project toelichten, de recente overgangen in de Europese zorgsystemen, de capaciteiten van oudere volwassenen en hun sociale en zingevingsbehoeften</a:t>
            </a:r>
          </a:p>
        </p:txBody>
      </p:sp>
      <p:sp>
        <p:nvSpPr>
          <p:cNvPr id="4" name="Slide Number Placeholder 3"/>
          <p:cNvSpPr>
            <a:spLocks noGrp="1"/>
          </p:cNvSpPr>
          <p:nvPr>
            <p:ph type="sldNum" sz="quarter" idx="5"/>
          </p:nvPr>
        </p:nvSpPr>
        <p:spPr/>
        <p:txBody>
          <a:bodyPr/>
          <a:lstStyle/>
          <a:p>
            <a:fld id="{BF2DB441-276A-9944-A4EF-1E71EC9E2335}" type="slidenum">
              <a:rPr lang="nl-NL" smtClean="0"/>
              <a:t>2</a:t>
            </a:fld>
            <a:endParaRPr lang="nl-NL"/>
          </a:p>
        </p:txBody>
      </p:sp>
    </p:spTree>
    <p:extLst>
      <p:ext uri="{BB962C8B-B14F-4D97-AF65-F5344CB8AC3E}">
        <p14:creationId xmlns:p14="http://schemas.microsoft.com/office/powerpoint/2010/main" val="42112102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lvl="0"/>
            <a:r>
              <a:rPr lang="en-GB" sz="1200" kern="1200" dirty="0" err="1">
                <a:solidFill>
                  <a:schemeClr val="tx1"/>
                </a:solidFill>
                <a:effectLst/>
                <a:latin typeface="+mn-lt"/>
                <a:ea typeface="+mn-ea"/>
                <a:cs typeface="+mn-cs"/>
              </a:rPr>
              <a:t>Persoonlijke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relaties</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geven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gehechtheid</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liefde</a:t>
            </a:r>
            <a:r>
              <a:rPr lang="en-GB" sz="1200" kern="1200" dirty="0">
                <a:solidFill>
                  <a:schemeClr val="tx1"/>
                </a:solidFill>
                <a:effectLst/>
                <a:latin typeface="+mn-lt"/>
                <a:ea typeface="+mn-ea"/>
                <a:cs typeface="+mn-cs"/>
              </a:rPr>
              <a:t>. Ze </a:t>
            </a:r>
            <a:r>
              <a:rPr lang="en-GB" sz="1200" kern="1200" dirty="0" err="1">
                <a:solidFill>
                  <a:schemeClr val="tx1"/>
                </a:solidFill>
                <a:effectLst/>
                <a:latin typeface="+mn-lt"/>
                <a:ea typeface="+mn-ea"/>
                <a:cs typeface="+mn-cs"/>
              </a:rPr>
              <a:t>geven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ook</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een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gevoel</a:t>
            </a:r>
            <a:r>
              <a:rPr lang="en-GB" sz="1200" kern="1200" dirty="0">
                <a:solidFill>
                  <a:schemeClr val="tx1"/>
                </a:solidFill>
                <a:effectLst/>
                <a:latin typeface="+mn-lt"/>
                <a:ea typeface="+mn-ea"/>
                <a:cs typeface="+mn-cs"/>
              </a:rPr>
              <a:t> van </a:t>
            </a:r>
            <a:r>
              <a:rPr lang="en-GB" sz="1200" kern="1200" dirty="0" err="1">
                <a:solidFill>
                  <a:schemeClr val="tx1"/>
                </a:solidFill>
                <a:effectLst/>
                <a:latin typeface="+mn-lt"/>
                <a:ea typeface="+mn-ea"/>
                <a:cs typeface="+mn-cs"/>
              </a:rPr>
              <a:t>veiligheid</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nabijheid</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troost</a:t>
            </a:r>
            <a:r>
              <a:rPr lang="en-GB" sz="1200" kern="1200" dirty="0">
                <a:solidFill>
                  <a:schemeClr val="tx1"/>
                </a:solidFill>
                <a:effectLst/>
                <a:latin typeface="+mn-lt"/>
                <a:ea typeface="+mn-ea"/>
                <a:cs typeface="+mn-cs"/>
              </a:rPr>
              <a:t> door </a:t>
            </a:r>
            <a:r>
              <a:rPr lang="en-GB" sz="1200" kern="1200" dirty="0" err="1">
                <a:solidFill>
                  <a:schemeClr val="tx1"/>
                </a:solidFill>
                <a:effectLst/>
                <a:latin typeface="+mn-lt"/>
                <a:ea typeface="+mn-ea"/>
                <a:cs typeface="+mn-cs"/>
              </a:rPr>
              <a:t>anderen</a:t>
            </a:r>
            <a:endParaRPr lang="nl-BE" sz="1200" kern="1200" dirty="0">
              <a:solidFill>
                <a:schemeClr val="tx1"/>
              </a:solidFill>
              <a:effectLst/>
              <a:latin typeface="+mn-lt"/>
              <a:ea typeface="+mn-ea"/>
              <a:cs typeface="+mn-cs"/>
            </a:endParaRPr>
          </a:p>
          <a:p>
            <a:endParaRPr lang="nl-BE" dirty="0"/>
          </a:p>
        </p:txBody>
      </p:sp>
      <p:sp>
        <p:nvSpPr>
          <p:cNvPr id="4" name="Tijdelijke aanduiding voor dianummer 3"/>
          <p:cNvSpPr>
            <a:spLocks noGrp="1"/>
          </p:cNvSpPr>
          <p:nvPr>
            <p:ph type="sldNum" sz="quarter" idx="5"/>
          </p:nvPr>
        </p:nvSpPr>
        <p:spPr/>
        <p:txBody>
          <a:bodyPr/>
          <a:lstStyle/>
          <a:p>
            <a:fld id="{0C2D563F-2DF6-634C-BA0A-94208AD80659}" type="slidenum">
              <a:rPr lang="nl-BE" smtClean="0"/>
              <a:t>20</a:t>
            </a:fld>
            <a:endParaRPr lang="nl-BE"/>
          </a:p>
        </p:txBody>
      </p:sp>
    </p:spTree>
    <p:extLst>
      <p:ext uri="{BB962C8B-B14F-4D97-AF65-F5344CB8AC3E}">
        <p14:creationId xmlns:p14="http://schemas.microsoft.com/office/powerpoint/2010/main" val="40890893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lvl="0"/>
            <a:r>
              <a:rPr lang="en-GB" sz="1200" kern="1200" dirty="0" err="1">
                <a:solidFill>
                  <a:schemeClr val="tx1"/>
                </a:solidFill>
                <a:effectLst/>
                <a:latin typeface="+mn-lt"/>
                <a:ea typeface="+mn-ea"/>
                <a:cs typeface="+mn-cs"/>
              </a:rPr>
              <a:t>Sociale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integratie</a:t>
            </a:r>
            <a:r>
              <a:rPr lang="en-GB" sz="1200" kern="1200" dirty="0">
                <a:solidFill>
                  <a:schemeClr val="tx1"/>
                </a:solidFill>
                <a:effectLst/>
                <a:latin typeface="+mn-lt"/>
                <a:ea typeface="+mn-ea"/>
                <a:cs typeface="+mn-cs"/>
              </a:rPr>
              <a:t> is </a:t>
            </a:r>
            <a:r>
              <a:rPr lang="en-GB" sz="1200" kern="1200" dirty="0" err="1">
                <a:solidFill>
                  <a:schemeClr val="tx1"/>
                </a:solidFill>
                <a:effectLst/>
                <a:latin typeface="+mn-lt"/>
                <a:ea typeface="+mn-ea"/>
                <a:cs typeface="+mn-cs"/>
              </a:rPr>
              <a:t>behoren</a:t>
            </a:r>
            <a:r>
              <a:rPr lang="en-GB" sz="1200" kern="1200" dirty="0">
                <a:solidFill>
                  <a:schemeClr val="tx1"/>
                </a:solidFill>
                <a:effectLst/>
                <a:latin typeface="+mn-lt"/>
                <a:ea typeface="+mn-ea"/>
                <a:cs typeface="+mn-cs"/>
              </a:rPr>
              <a:t> tot </a:t>
            </a:r>
            <a:r>
              <a:rPr lang="en-GB" sz="1200" kern="1200" dirty="0" err="1">
                <a:solidFill>
                  <a:schemeClr val="tx1"/>
                </a:solidFill>
                <a:effectLst/>
                <a:latin typeface="+mn-lt"/>
                <a:ea typeface="+mn-ea"/>
                <a:cs typeface="+mn-cs"/>
              </a:rPr>
              <a:t>een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groep</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mensen</a:t>
            </a:r>
            <a:r>
              <a:rPr lang="en-GB" sz="1200" kern="1200" dirty="0">
                <a:solidFill>
                  <a:schemeClr val="tx1"/>
                </a:solidFill>
                <a:effectLst/>
                <a:latin typeface="+mn-lt"/>
                <a:ea typeface="+mn-ea"/>
                <a:cs typeface="+mn-cs"/>
              </a:rPr>
              <a:t> die </a:t>
            </a:r>
            <a:r>
              <a:rPr lang="en-GB" sz="1200" kern="1200" dirty="0" err="1">
                <a:solidFill>
                  <a:schemeClr val="tx1"/>
                </a:solidFill>
                <a:effectLst/>
                <a:latin typeface="+mn-lt"/>
                <a:ea typeface="+mn-ea"/>
                <a:cs typeface="+mn-cs"/>
              </a:rPr>
              <a:t>als</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waardig</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wordt</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beschouwd</a:t>
            </a:r>
            <a:r>
              <a:rPr lang="en-GB" sz="1200" kern="1200" dirty="0">
                <a:solidFill>
                  <a:schemeClr val="tx1"/>
                </a:solidFill>
                <a:effectLst/>
                <a:latin typeface="+mn-lt"/>
                <a:ea typeface="+mn-ea"/>
                <a:cs typeface="+mn-cs"/>
              </a:rPr>
              <a:t>. Het is </a:t>
            </a:r>
            <a:r>
              <a:rPr lang="en-GB" sz="1200" kern="1200" dirty="0" err="1">
                <a:solidFill>
                  <a:schemeClr val="tx1"/>
                </a:solidFill>
                <a:effectLst/>
                <a:latin typeface="+mn-lt"/>
                <a:ea typeface="+mn-ea"/>
                <a:cs typeface="+mn-cs"/>
              </a:rPr>
              <a:t>belangrijk</a:t>
            </a:r>
            <a:r>
              <a:rPr lang="en-GB" sz="1200" kern="1200" dirty="0">
                <a:solidFill>
                  <a:schemeClr val="tx1"/>
                </a:solidFill>
                <a:effectLst/>
                <a:latin typeface="+mn-lt"/>
                <a:ea typeface="+mn-ea"/>
                <a:cs typeface="+mn-cs"/>
              </a:rPr>
              <a:t> om </a:t>
            </a:r>
            <a:r>
              <a:rPr lang="en-GB" sz="1200" kern="1200" dirty="0" err="1">
                <a:solidFill>
                  <a:schemeClr val="tx1"/>
                </a:solidFill>
                <a:effectLst/>
                <a:latin typeface="+mn-lt"/>
                <a:ea typeface="+mn-ea"/>
                <a:cs typeface="+mn-cs"/>
              </a:rPr>
              <a:t>waarden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normen</a:t>
            </a:r>
            <a:r>
              <a:rPr lang="en-GB" sz="1200" kern="1200" dirty="0">
                <a:solidFill>
                  <a:schemeClr val="tx1"/>
                </a:solidFill>
                <a:effectLst/>
                <a:latin typeface="+mn-lt"/>
                <a:ea typeface="+mn-ea"/>
                <a:cs typeface="+mn-cs"/>
              </a:rPr>
              <a:t> met </a:t>
            </a:r>
            <a:r>
              <a:rPr lang="en-GB" sz="1200" kern="1200" dirty="0" err="1">
                <a:solidFill>
                  <a:schemeClr val="tx1"/>
                </a:solidFill>
                <a:effectLst/>
                <a:latin typeface="+mn-lt"/>
                <a:ea typeface="+mn-ea"/>
                <a:cs typeface="+mn-cs"/>
              </a:rPr>
              <a:t>anderen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te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delen</a:t>
            </a:r>
            <a:r>
              <a:rPr lang="en-GB" sz="1200" kern="1200" dirty="0">
                <a:solidFill>
                  <a:schemeClr val="tx1"/>
                </a:solidFill>
                <a:effectLst/>
                <a:latin typeface="+mn-lt"/>
                <a:ea typeface="+mn-ea"/>
                <a:cs typeface="+mn-cs"/>
              </a:rPr>
              <a:t>.</a:t>
            </a:r>
            <a:endParaRPr lang="nl-BE" dirty="0"/>
          </a:p>
        </p:txBody>
      </p:sp>
      <p:sp>
        <p:nvSpPr>
          <p:cNvPr id="4" name="Tijdelijke aanduiding voor dianummer 3"/>
          <p:cNvSpPr>
            <a:spLocks noGrp="1"/>
          </p:cNvSpPr>
          <p:nvPr>
            <p:ph type="sldNum" sz="quarter" idx="5"/>
          </p:nvPr>
        </p:nvSpPr>
        <p:spPr/>
        <p:txBody>
          <a:bodyPr/>
          <a:lstStyle/>
          <a:p>
            <a:fld id="{0C2D563F-2DF6-634C-BA0A-94208AD80659}" type="slidenum">
              <a:rPr lang="nl-BE" smtClean="0"/>
              <a:t>21</a:t>
            </a:fld>
            <a:endParaRPr lang="nl-BE"/>
          </a:p>
        </p:txBody>
      </p:sp>
    </p:spTree>
    <p:extLst>
      <p:ext uri="{BB962C8B-B14F-4D97-AF65-F5344CB8AC3E}">
        <p14:creationId xmlns:p14="http://schemas.microsoft.com/office/powerpoint/2010/main" val="21983190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sz="1200" kern="1200" dirty="0">
                <a:solidFill>
                  <a:schemeClr val="tx1"/>
                </a:solidFill>
                <a:effectLst/>
                <a:latin typeface="+mn-lt"/>
                <a:ea typeface="+mn-ea"/>
                <a:cs typeface="+mn-cs"/>
              </a:rPr>
              <a:t>De laatste sociale behoefte is sociale steun. Dit kan instrumentele steun zijn, emotionele steun of steun in de vorm van gezelschap</a:t>
            </a:r>
            <a:endParaRPr lang="nl-BE" dirty="0"/>
          </a:p>
        </p:txBody>
      </p:sp>
      <p:sp>
        <p:nvSpPr>
          <p:cNvPr id="4" name="Tijdelijke aanduiding voor dianummer 3"/>
          <p:cNvSpPr>
            <a:spLocks noGrp="1"/>
          </p:cNvSpPr>
          <p:nvPr>
            <p:ph type="sldNum" sz="quarter" idx="5"/>
          </p:nvPr>
        </p:nvSpPr>
        <p:spPr/>
        <p:txBody>
          <a:bodyPr/>
          <a:lstStyle/>
          <a:p>
            <a:fld id="{0C2D563F-2DF6-634C-BA0A-94208AD80659}" type="slidenum">
              <a:rPr lang="nl-BE" smtClean="0"/>
              <a:t>22</a:t>
            </a:fld>
            <a:endParaRPr lang="nl-BE"/>
          </a:p>
        </p:txBody>
      </p:sp>
    </p:spTree>
    <p:extLst>
      <p:ext uri="{BB962C8B-B14F-4D97-AF65-F5344CB8AC3E}">
        <p14:creationId xmlns:p14="http://schemas.microsoft.com/office/powerpoint/2010/main" val="30034972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sz="1200" kern="1200" dirty="0">
                <a:solidFill>
                  <a:schemeClr val="tx1"/>
                </a:solidFill>
                <a:effectLst/>
                <a:latin typeface="+mn-lt"/>
                <a:ea typeface="+mn-ea"/>
                <a:cs typeface="+mn-cs"/>
              </a:rPr>
              <a:t>Oudere mensen kiezen hun sociale relaties en activiteiten selectief uit. Zij hebben vooral behoefte aan emotionele banden, bijvoorbeeld in het geval van ernstige ziekte, lichamelijke beperkingen of het verlies van dierbaren.</a:t>
            </a:r>
          </a:p>
          <a:p>
            <a:endParaRPr lang="nl-BE" dirty="0"/>
          </a:p>
        </p:txBody>
      </p:sp>
      <p:sp>
        <p:nvSpPr>
          <p:cNvPr id="4" name="Tijdelijke aanduiding voor dianummer 3"/>
          <p:cNvSpPr>
            <a:spLocks noGrp="1"/>
          </p:cNvSpPr>
          <p:nvPr>
            <p:ph type="sldNum" sz="quarter" idx="5"/>
          </p:nvPr>
        </p:nvSpPr>
        <p:spPr/>
        <p:txBody>
          <a:bodyPr/>
          <a:lstStyle/>
          <a:p>
            <a:fld id="{0C2D563F-2DF6-634C-BA0A-94208AD80659}" type="slidenum">
              <a:rPr lang="nl-BE" smtClean="0"/>
              <a:t>23</a:t>
            </a:fld>
            <a:endParaRPr lang="nl-BE"/>
          </a:p>
        </p:txBody>
      </p:sp>
    </p:spTree>
    <p:extLst>
      <p:ext uri="{BB962C8B-B14F-4D97-AF65-F5344CB8AC3E}">
        <p14:creationId xmlns:p14="http://schemas.microsoft.com/office/powerpoint/2010/main" val="9085218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GB" sz="1200" kern="1200" dirty="0" err="1">
                <a:solidFill>
                  <a:schemeClr val="tx1"/>
                </a:solidFill>
                <a:effectLst/>
                <a:latin typeface="+mn-lt"/>
                <a:ea typeface="+mn-ea"/>
                <a:cs typeface="+mn-cs"/>
              </a:rPr>
              <a:t>bepaalde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ervaringen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motivaties</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behoeften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emoties</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geven</a:t>
            </a:r>
            <a:r>
              <a:rPr lang="en-GB" sz="1200" kern="1200" dirty="0">
                <a:solidFill>
                  <a:schemeClr val="tx1"/>
                </a:solidFill>
                <a:effectLst/>
                <a:latin typeface="+mn-lt"/>
                <a:ea typeface="+mn-ea"/>
                <a:cs typeface="+mn-cs"/>
              </a:rPr>
              <a:t> zin </a:t>
            </a:r>
            <a:r>
              <a:rPr lang="en-GB" sz="1200" kern="1200" dirty="0" err="1">
                <a:solidFill>
                  <a:schemeClr val="tx1"/>
                </a:solidFill>
                <a:effectLst/>
                <a:latin typeface="+mn-lt"/>
                <a:ea typeface="+mn-ea"/>
                <a:cs typeface="+mn-cs"/>
              </a:rPr>
              <a:t>aan</a:t>
            </a:r>
            <a:r>
              <a:rPr lang="en-GB" sz="1200" kern="1200" dirty="0">
                <a:solidFill>
                  <a:schemeClr val="tx1"/>
                </a:solidFill>
                <a:effectLst/>
                <a:latin typeface="+mn-lt"/>
                <a:ea typeface="+mn-ea"/>
                <a:cs typeface="+mn-cs"/>
              </a:rPr>
              <a:t> het </a:t>
            </a:r>
            <a:r>
              <a:rPr lang="en-GB" sz="1200" kern="1200" dirty="0" err="1">
                <a:solidFill>
                  <a:schemeClr val="tx1"/>
                </a:solidFill>
                <a:effectLst/>
                <a:latin typeface="+mn-lt"/>
                <a:ea typeface="+mn-ea"/>
                <a:cs typeface="+mn-cs"/>
              </a:rPr>
              <a:t>leven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Zingeving</a:t>
            </a:r>
            <a:r>
              <a:rPr lang="en-GB" sz="1200" kern="1200" dirty="0">
                <a:solidFill>
                  <a:schemeClr val="tx1"/>
                </a:solidFill>
                <a:effectLst/>
                <a:latin typeface="+mn-lt"/>
                <a:ea typeface="+mn-ea"/>
                <a:cs typeface="+mn-cs"/>
              </a:rPr>
              <a:t> in het </a:t>
            </a:r>
            <a:r>
              <a:rPr lang="en-GB" sz="1200" kern="1200" dirty="0" err="1">
                <a:solidFill>
                  <a:schemeClr val="tx1"/>
                </a:solidFill>
                <a:effectLst/>
                <a:latin typeface="+mn-lt"/>
                <a:ea typeface="+mn-ea"/>
                <a:cs typeface="+mn-cs"/>
              </a:rPr>
              <a:t>leven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kent</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vier</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dimensies</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a:t>
            </a:r>
            <a:r>
              <a:rPr lang="en-GB" sz="1200" kern="1200" dirty="0" err="1">
                <a:solidFill>
                  <a:schemeClr val="tx1"/>
                </a:solidFill>
                <a:effectLst/>
                <a:latin typeface="+mn-lt"/>
                <a:ea typeface="+mn-ea"/>
                <a:cs typeface="+mn-cs"/>
              </a:rPr>
              <a:t>doel</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a:t>
            </a:r>
            <a:r>
              <a:rPr lang="en-GB" sz="1200" kern="1200" dirty="0" err="1">
                <a:solidFill>
                  <a:schemeClr val="tx1"/>
                </a:solidFill>
                <a:effectLst/>
                <a:latin typeface="+mn-lt"/>
                <a:ea typeface="+mn-ea"/>
                <a:cs typeface="+mn-cs"/>
              </a:rPr>
              <a:t>waarden</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a:t>
            </a:r>
            <a:r>
              <a:rPr lang="en-GB" sz="1200" kern="1200" dirty="0" err="1">
                <a:solidFill>
                  <a:schemeClr val="tx1"/>
                </a:solidFill>
                <a:effectLst/>
                <a:latin typeface="+mn-lt"/>
                <a:ea typeface="+mn-ea"/>
                <a:cs typeface="+mn-cs"/>
              </a:rPr>
              <a:t>controle</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a:t>
            </a:r>
            <a:r>
              <a:rPr lang="en-GB" sz="1200" kern="1200" dirty="0" err="1">
                <a:solidFill>
                  <a:schemeClr val="tx1"/>
                </a:solidFill>
                <a:effectLst/>
                <a:latin typeface="+mn-lt"/>
                <a:ea typeface="+mn-ea"/>
                <a:cs typeface="+mn-cs"/>
              </a:rPr>
              <a:t>zelfwaarde</a:t>
            </a:r>
            <a:endParaRPr lang="nl-BE" dirty="0"/>
          </a:p>
        </p:txBody>
      </p:sp>
      <p:sp>
        <p:nvSpPr>
          <p:cNvPr id="4" name="Tijdelijke aanduiding voor dianummer 3"/>
          <p:cNvSpPr>
            <a:spLocks noGrp="1"/>
          </p:cNvSpPr>
          <p:nvPr>
            <p:ph type="sldNum" sz="quarter" idx="5"/>
          </p:nvPr>
        </p:nvSpPr>
        <p:spPr/>
        <p:txBody>
          <a:bodyPr/>
          <a:lstStyle/>
          <a:p>
            <a:fld id="{0C2D563F-2DF6-634C-BA0A-94208AD80659}" type="slidenum">
              <a:rPr lang="nl-BE" smtClean="0"/>
              <a:t>24</a:t>
            </a:fld>
            <a:endParaRPr lang="nl-BE"/>
          </a:p>
        </p:txBody>
      </p:sp>
    </p:spTree>
    <p:extLst>
      <p:ext uri="{BB962C8B-B14F-4D97-AF65-F5344CB8AC3E}">
        <p14:creationId xmlns:p14="http://schemas.microsoft.com/office/powerpoint/2010/main" val="158351326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Een doel of doelstelling geeft richting en motivatie aan het leven, dat kan een gewenste situatie zijn of een innerlijke vervulling zoals liefde of geluk</a:t>
            </a:r>
          </a:p>
        </p:txBody>
      </p:sp>
      <p:sp>
        <p:nvSpPr>
          <p:cNvPr id="4" name="Tijdelijke aanduiding voor dianummer 3"/>
          <p:cNvSpPr>
            <a:spLocks noGrp="1"/>
          </p:cNvSpPr>
          <p:nvPr>
            <p:ph type="sldNum" sz="quarter" idx="5"/>
          </p:nvPr>
        </p:nvSpPr>
        <p:spPr/>
        <p:txBody>
          <a:bodyPr/>
          <a:lstStyle/>
          <a:p>
            <a:fld id="{0C2D563F-2DF6-634C-BA0A-94208AD80659}" type="slidenum">
              <a:rPr lang="nl-BE" smtClean="0"/>
              <a:t>25</a:t>
            </a:fld>
            <a:endParaRPr lang="nl-BE"/>
          </a:p>
        </p:txBody>
      </p:sp>
    </p:spTree>
    <p:extLst>
      <p:ext uri="{BB962C8B-B14F-4D97-AF65-F5344CB8AC3E}">
        <p14:creationId xmlns:p14="http://schemas.microsoft.com/office/powerpoint/2010/main" val="121657435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GB" sz="1200" kern="1200" dirty="0" err="1">
                <a:solidFill>
                  <a:schemeClr val="tx1"/>
                </a:solidFill>
                <a:effectLst/>
                <a:latin typeface="+mn-lt"/>
                <a:ea typeface="+mn-ea"/>
                <a:cs typeface="+mn-cs"/>
              </a:rPr>
              <a:t>mensen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hebben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waarden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nodig</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als</a:t>
            </a:r>
            <a:r>
              <a:rPr lang="en-GB" sz="1200" kern="1200" dirty="0">
                <a:solidFill>
                  <a:schemeClr val="tx1"/>
                </a:solidFill>
                <a:effectLst/>
                <a:latin typeface="+mn-lt"/>
                <a:ea typeface="+mn-ea"/>
                <a:cs typeface="+mn-cs"/>
              </a:rPr>
              <a:t> basis </a:t>
            </a:r>
            <a:r>
              <a:rPr lang="en-GB" sz="1200" kern="1200" dirty="0" err="1">
                <a:solidFill>
                  <a:schemeClr val="tx1"/>
                </a:solidFill>
                <a:effectLst/>
                <a:latin typeface="+mn-lt"/>
                <a:ea typeface="+mn-ea"/>
                <a:cs typeface="+mn-cs"/>
              </a:rPr>
              <a:t>voor</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hun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handelen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Waarden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geven</a:t>
            </a:r>
            <a:r>
              <a:rPr lang="en-GB" sz="1200" kern="1200" dirty="0">
                <a:solidFill>
                  <a:schemeClr val="tx1"/>
                </a:solidFill>
                <a:effectLst/>
                <a:latin typeface="+mn-lt"/>
                <a:ea typeface="+mn-ea"/>
                <a:cs typeface="+mn-cs"/>
              </a:rPr>
              <a:t> het </a:t>
            </a:r>
            <a:r>
              <a:rPr lang="en-GB" sz="1200" kern="1200" dirty="0" err="1">
                <a:solidFill>
                  <a:schemeClr val="tx1"/>
                </a:solidFill>
                <a:effectLst/>
                <a:latin typeface="+mn-lt"/>
                <a:ea typeface="+mn-ea"/>
                <a:cs typeface="+mn-cs"/>
              </a:rPr>
              <a:t>gevoel</a:t>
            </a:r>
            <a:r>
              <a:rPr lang="en-GB" sz="1200" kern="1200" dirty="0">
                <a:solidFill>
                  <a:schemeClr val="tx1"/>
                </a:solidFill>
                <a:effectLst/>
                <a:latin typeface="+mn-lt"/>
                <a:ea typeface="+mn-ea"/>
                <a:cs typeface="+mn-cs"/>
              </a:rPr>
              <a:t> het </a:t>
            </a:r>
            <a:r>
              <a:rPr lang="en-GB" sz="1200" kern="1200" dirty="0" err="1">
                <a:solidFill>
                  <a:schemeClr val="tx1"/>
                </a:solidFill>
                <a:effectLst/>
                <a:latin typeface="+mn-lt"/>
                <a:ea typeface="+mn-ea"/>
                <a:cs typeface="+mn-cs"/>
              </a:rPr>
              <a:t>juiste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te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doen</a:t>
            </a:r>
            <a:endParaRPr lang="nl-BE" dirty="0"/>
          </a:p>
        </p:txBody>
      </p:sp>
      <p:sp>
        <p:nvSpPr>
          <p:cNvPr id="4" name="Tijdelijke aanduiding voor dianummer 3"/>
          <p:cNvSpPr>
            <a:spLocks noGrp="1"/>
          </p:cNvSpPr>
          <p:nvPr>
            <p:ph type="sldNum" sz="quarter" idx="5"/>
          </p:nvPr>
        </p:nvSpPr>
        <p:spPr/>
        <p:txBody>
          <a:bodyPr/>
          <a:lstStyle/>
          <a:p>
            <a:fld id="{0C2D563F-2DF6-634C-BA0A-94208AD80659}" type="slidenum">
              <a:rPr lang="nl-BE" smtClean="0"/>
              <a:t>26</a:t>
            </a:fld>
            <a:endParaRPr lang="nl-BE"/>
          </a:p>
        </p:txBody>
      </p:sp>
    </p:spTree>
    <p:extLst>
      <p:ext uri="{BB962C8B-B14F-4D97-AF65-F5344CB8AC3E}">
        <p14:creationId xmlns:p14="http://schemas.microsoft.com/office/powerpoint/2010/main" val="93124232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GB" sz="1200" kern="1200" dirty="0" err="1">
                <a:solidFill>
                  <a:schemeClr val="tx1"/>
                </a:solidFill>
                <a:effectLst/>
                <a:latin typeface="+mn-lt"/>
                <a:ea typeface="+mn-ea"/>
                <a:cs typeface="+mn-cs"/>
              </a:rPr>
              <a:t>controle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Mensen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willen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controle</a:t>
            </a:r>
            <a:r>
              <a:rPr lang="en-GB" sz="1200" kern="1200" dirty="0">
                <a:solidFill>
                  <a:schemeClr val="tx1"/>
                </a:solidFill>
                <a:effectLst/>
                <a:latin typeface="+mn-lt"/>
                <a:ea typeface="+mn-ea"/>
                <a:cs typeface="+mn-cs"/>
              </a:rPr>
              <a:t> over </a:t>
            </a:r>
            <a:r>
              <a:rPr lang="en-GB" sz="1200" kern="1200" dirty="0" err="1">
                <a:solidFill>
                  <a:schemeClr val="tx1"/>
                </a:solidFill>
                <a:effectLst/>
                <a:latin typeface="+mn-lt"/>
                <a:ea typeface="+mn-ea"/>
                <a:cs typeface="+mn-cs"/>
              </a:rPr>
              <a:t>situaties</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gebeurtenissen</a:t>
            </a:r>
            <a:r>
              <a:rPr lang="en-GB" sz="1200" kern="1200" dirty="0">
                <a:solidFill>
                  <a:schemeClr val="tx1"/>
                </a:solidFill>
                <a:effectLst/>
                <a:latin typeface="+mn-lt"/>
                <a:ea typeface="+mn-ea"/>
                <a:cs typeface="+mn-cs"/>
              </a:rPr>
              <a:t> in het </a:t>
            </a:r>
            <a:r>
              <a:rPr lang="en-GB" sz="1200" kern="1200" dirty="0" err="1">
                <a:solidFill>
                  <a:schemeClr val="tx1"/>
                </a:solidFill>
                <a:effectLst/>
                <a:latin typeface="+mn-lt"/>
                <a:ea typeface="+mn-ea"/>
                <a:cs typeface="+mn-cs"/>
              </a:rPr>
              <a:t>leven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zodat</a:t>
            </a:r>
            <a:r>
              <a:rPr lang="en-GB" sz="1200" kern="1200" dirty="0">
                <a:solidFill>
                  <a:schemeClr val="tx1"/>
                </a:solidFill>
                <a:effectLst/>
                <a:latin typeface="+mn-lt"/>
                <a:ea typeface="+mn-ea"/>
                <a:cs typeface="+mn-cs"/>
              </a:rPr>
              <a:t> ze </a:t>
            </a:r>
            <a:r>
              <a:rPr lang="en-GB" sz="1200" kern="1200" dirty="0" err="1">
                <a:solidFill>
                  <a:schemeClr val="tx1"/>
                </a:solidFill>
                <a:effectLst/>
                <a:latin typeface="+mn-lt"/>
                <a:ea typeface="+mn-ea"/>
                <a:cs typeface="+mn-cs"/>
              </a:rPr>
              <a:t>hun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doelen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kunnen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bereiken</a:t>
            </a:r>
            <a:endParaRPr lang="en-GB" sz="1200" kern="1200" dirty="0">
              <a:solidFill>
                <a:schemeClr val="tx1"/>
              </a:solidFill>
              <a:effectLst/>
              <a:latin typeface="+mn-lt"/>
              <a:ea typeface="+mn-ea"/>
              <a:cs typeface="+mn-cs"/>
            </a:endParaRPr>
          </a:p>
          <a:p>
            <a:endParaRPr lang="nl-BE" dirty="0"/>
          </a:p>
        </p:txBody>
      </p:sp>
      <p:sp>
        <p:nvSpPr>
          <p:cNvPr id="4" name="Tijdelijke aanduiding voor dianummer 3"/>
          <p:cNvSpPr>
            <a:spLocks noGrp="1"/>
          </p:cNvSpPr>
          <p:nvPr>
            <p:ph type="sldNum" sz="quarter" idx="5"/>
          </p:nvPr>
        </p:nvSpPr>
        <p:spPr/>
        <p:txBody>
          <a:bodyPr/>
          <a:lstStyle/>
          <a:p>
            <a:fld id="{0C2D563F-2DF6-634C-BA0A-94208AD80659}" type="slidenum">
              <a:rPr lang="nl-BE" smtClean="0"/>
              <a:t>27</a:t>
            </a:fld>
            <a:endParaRPr lang="nl-BE"/>
          </a:p>
        </p:txBody>
      </p:sp>
    </p:spTree>
    <p:extLst>
      <p:ext uri="{BB962C8B-B14F-4D97-AF65-F5344CB8AC3E}">
        <p14:creationId xmlns:p14="http://schemas.microsoft.com/office/powerpoint/2010/main" val="382687652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GB" sz="1200" kern="1200" dirty="0">
                <a:solidFill>
                  <a:schemeClr val="tx1"/>
                </a:solidFill>
                <a:effectLst/>
                <a:latin typeface="+mn-lt"/>
                <a:ea typeface="+mn-ea"/>
                <a:cs typeface="+mn-cs"/>
              </a:rPr>
              <a:t>Er is </a:t>
            </a:r>
            <a:r>
              <a:rPr lang="en-GB" sz="1200" kern="1200" dirty="0" err="1">
                <a:solidFill>
                  <a:schemeClr val="tx1"/>
                </a:solidFill>
                <a:effectLst/>
                <a:latin typeface="+mn-lt"/>
                <a:ea typeface="+mn-ea"/>
                <a:cs typeface="+mn-cs"/>
              </a:rPr>
              <a:t>een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basisniveau</a:t>
            </a:r>
            <a:r>
              <a:rPr lang="en-GB" sz="1200" kern="1200" dirty="0">
                <a:solidFill>
                  <a:schemeClr val="tx1"/>
                </a:solidFill>
                <a:effectLst/>
                <a:latin typeface="+mn-lt"/>
                <a:ea typeface="+mn-ea"/>
                <a:cs typeface="+mn-cs"/>
              </a:rPr>
              <a:t> van </a:t>
            </a:r>
            <a:r>
              <a:rPr lang="en-GB" sz="1200" kern="1200" dirty="0" err="1">
                <a:solidFill>
                  <a:schemeClr val="tx1"/>
                </a:solidFill>
                <a:effectLst/>
                <a:latin typeface="+mn-lt"/>
                <a:ea typeface="+mn-ea"/>
                <a:cs typeface="+mn-cs"/>
              </a:rPr>
              <a:t>eigenwaarde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nodig</a:t>
            </a:r>
            <a:r>
              <a:rPr lang="en-GB" sz="1200" kern="1200" dirty="0">
                <a:solidFill>
                  <a:schemeClr val="tx1"/>
                </a:solidFill>
                <a:effectLst/>
                <a:latin typeface="+mn-lt"/>
                <a:ea typeface="+mn-ea"/>
                <a:cs typeface="+mn-cs"/>
              </a:rPr>
              <a:t> om </a:t>
            </a:r>
            <a:r>
              <a:rPr lang="en-GB" sz="1200" kern="1200" dirty="0" err="1">
                <a:solidFill>
                  <a:schemeClr val="tx1"/>
                </a:solidFill>
                <a:effectLst/>
                <a:latin typeface="+mn-lt"/>
                <a:ea typeface="+mn-ea"/>
                <a:cs typeface="+mn-cs"/>
              </a:rPr>
              <a:t>zichzelf</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als</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een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waardevol</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persoon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te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kunnen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zien</a:t>
            </a:r>
            <a:r>
              <a:rPr lang="en-GB" sz="1200" kern="1200" dirty="0">
                <a:solidFill>
                  <a:schemeClr val="tx1"/>
                </a:solidFill>
                <a:effectLst/>
                <a:latin typeface="+mn-lt"/>
                <a:ea typeface="+mn-ea"/>
                <a:cs typeface="+mn-cs"/>
              </a:rPr>
              <a:t>. Men </a:t>
            </a:r>
            <a:r>
              <a:rPr lang="en-GB" sz="1200" kern="1200" dirty="0" err="1">
                <a:solidFill>
                  <a:schemeClr val="tx1"/>
                </a:solidFill>
                <a:effectLst/>
                <a:latin typeface="+mn-lt"/>
                <a:ea typeface="+mn-ea"/>
                <a:cs typeface="+mn-cs"/>
              </a:rPr>
              <a:t>moet</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een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positief</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gevoel</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hebben</a:t>
            </a:r>
            <a:r>
              <a:rPr lang="en-GB" sz="1200" kern="1200" dirty="0">
                <a:solidFill>
                  <a:schemeClr val="tx1"/>
                </a:solidFill>
                <a:effectLst/>
                <a:latin typeface="+mn-lt"/>
                <a:ea typeface="+mn-ea"/>
                <a:cs typeface="+mn-cs"/>
              </a:rPr>
              <a:t> over </a:t>
            </a:r>
            <a:r>
              <a:rPr lang="en-GB" sz="1200" kern="1200" dirty="0" err="1">
                <a:solidFill>
                  <a:schemeClr val="tx1"/>
                </a:solidFill>
                <a:effectLst/>
                <a:latin typeface="+mn-lt"/>
                <a:ea typeface="+mn-ea"/>
                <a:cs typeface="+mn-cs"/>
              </a:rPr>
              <a:t>zichzelf</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en</a:t>
            </a:r>
            <a:r>
              <a:rPr lang="en-GB" sz="1200" kern="1200" dirty="0">
                <a:solidFill>
                  <a:schemeClr val="tx1"/>
                </a:solidFill>
                <a:effectLst/>
                <a:latin typeface="+mn-lt"/>
                <a:ea typeface="+mn-ea"/>
                <a:cs typeface="+mn-cs"/>
              </a:rPr>
              <a:t> over de </a:t>
            </a:r>
            <a:r>
              <a:rPr lang="en-GB" sz="1200" kern="1200" dirty="0" err="1">
                <a:solidFill>
                  <a:schemeClr val="tx1"/>
                </a:solidFill>
                <a:effectLst/>
                <a:latin typeface="+mn-lt"/>
                <a:ea typeface="+mn-ea"/>
                <a:cs typeface="+mn-cs"/>
              </a:rPr>
              <a:t>activiteiten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waaraan</a:t>
            </a:r>
            <a:r>
              <a:rPr lang="en-GB" sz="1200" kern="1200" dirty="0">
                <a:solidFill>
                  <a:schemeClr val="tx1"/>
                </a:solidFill>
                <a:effectLst/>
                <a:latin typeface="+mn-lt"/>
                <a:ea typeface="+mn-ea"/>
                <a:cs typeface="+mn-cs"/>
              </a:rPr>
              <a:t> men </a:t>
            </a:r>
            <a:r>
              <a:rPr lang="en-GB" sz="1200" kern="1200" dirty="0" err="1">
                <a:solidFill>
                  <a:schemeClr val="tx1"/>
                </a:solidFill>
                <a:effectLst/>
                <a:latin typeface="+mn-lt"/>
                <a:ea typeface="+mn-ea"/>
                <a:cs typeface="+mn-cs"/>
              </a:rPr>
              <a:t>deelneemt</a:t>
            </a:r>
            <a:r>
              <a:rPr lang="en-GB" sz="1200" kern="1200" dirty="0">
                <a:solidFill>
                  <a:schemeClr val="tx1"/>
                </a:solidFill>
                <a:effectLst/>
                <a:latin typeface="+mn-lt"/>
                <a:ea typeface="+mn-ea"/>
                <a:cs typeface="+mn-cs"/>
              </a:rPr>
              <a:t>.</a:t>
            </a:r>
          </a:p>
        </p:txBody>
      </p:sp>
      <p:sp>
        <p:nvSpPr>
          <p:cNvPr id="4" name="Tijdelijke aanduiding voor dianummer 3"/>
          <p:cNvSpPr>
            <a:spLocks noGrp="1"/>
          </p:cNvSpPr>
          <p:nvPr>
            <p:ph type="sldNum" sz="quarter" idx="5"/>
          </p:nvPr>
        </p:nvSpPr>
        <p:spPr/>
        <p:txBody>
          <a:bodyPr/>
          <a:lstStyle/>
          <a:p>
            <a:fld id="{0C2D563F-2DF6-634C-BA0A-94208AD80659}" type="slidenum">
              <a:rPr lang="nl-BE" smtClean="0"/>
              <a:t>28</a:t>
            </a:fld>
            <a:endParaRPr lang="nl-BE"/>
          </a:p>
        </p:txBody>
      </p:sp>
    </p:spTree>
    <p:extLst>
      <p:ext uri="{BB962C8B-B14F-4D97-AF65-F5344CB8AC3E}">
        <p14:creationId xmlns:p14="http://schemas.microsoft.com/office/powerpoint/2010/main" val="233247228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GB" sz="1200" kern="1200" dirty="0" err="1">
                <a:solidFill>
                  <a:schemeClr val="tx1"/>
                </a:solidFill>
                <a:effectLst/>
                <a:latin typeface="+mn-lt"/>
                <a:ea typeface="+mn-ea"/>
                <a:cs typeface="+mn-cs"/>
              </a:rPr>
              <a:t>Ouderen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kunnen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hun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leven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als</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zinloos</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ervaren</a:t>
            </a:r>
            <a:r>
              <a:rPr lang="en-GB" sz="1200" kern="1200" dirty="0">
                <a:solidFill>
                  <a:schemeClr val="tx1"/>
                </a:solidFill>
                <a:effectLst/>
                <a:latin typeface="+mn-lt"/>
                <a:ea typeface="+mn-ea"/>
                <a:cs typeface="+mn-cs"/>
              </a:rPr>
              <a:t> door de </a:t>
            </a:r>
            <a:r>
              <a:rPr lang="en-GB" sz="1200" kern="1200" dirty="0" err="1">
                <a:solidFill>
                  <a:schemeClr val="tx1"/>
                </a:solidFill>
                <a:effectLst/>
                <a:latin typeface="+mn-lt"/>
                <a:ea typeface="+mn-ea"/>
                <a:cs typeface="+mn-cs"/>
              </a:rPr>
              <a:t>dood</a:t>
            </a:r>
            <a:r>
              <a:rPr lang="en-GB" sz="1200" kern="1200" dirty="0">
                <a:solidFill>
                  <a:schemeClr val="tx1"/>
                </a:solidFill>
                <a:effectLst/>
                <a:latin typeface="+mn-lt"/>
                <a:ea typeface="+mn-ea"/>
                <a:cs typeface="+mn-cs"/>
              </a:rPr>
              <a:t> van </a:t>
            </a:r>
            <a:r>
              <a:rPr lang="en-GB" sz="1200" kern="1200" dirty="0" err="1">
                <a:solidFill>
                  <a:schemeClr val="tx1"/>
                </a:solidFill>
                <a:effectLst/>
                <a:latin typeface="+mn-lt"/>
                <a:ea typeface="+mn-ea"/>
                <a:cs typeface="+mn-cs"/>
              </a:rPr>
              <a:t>anderen</a:t>
            </a:r>
            <a:r>
              <a:rPr lang="en-GB" sz="1200" kern="1200" dirty="0">
                <a:solidFill>
                  <a:schemeClr val="tx1"/>
                </a:solidFill>
                <a:effectLst/>
                <a:latin typeface="+mn-lt"/>
                <a:ea typeface="+mn-ea"/>
                <a:cs typeface="+mn-cs"/>
              </a:rPr>
              <a:t>, het </a:t>
            </a:r>
            <a:r>
              <a:rPr lang="en-GB" sz="1200" kern="1200" dirty="0" err="1">
                <a:solidFill>
                  <a:schemeClr val="tx1"/>
                </a:solidFill>
                <a:effectLst/>
                <a:latin typeface="+mn-lt"/>
                <a:ea typeface="+mn-ea"/>
                <a:cs typeface="+mn-cs"/>
              </a:rPr>
              <a:t>verlies</a:t>
            </a:r>
            <a:r>
              <a:rPr lang="en-GB" sz="1200" kern="1200" dirty="0">
                <a:solidFill>
                  <a:schemeClr val="tx1"/>
                </a:solidFill>
                <a:effectLst/>
                <a:latin typeface="+mn-lt"/>
                <a:ea typeface="+mn-ea"/>
                <a:cs typeface="+mn-cs"/>
              </a:rPr>
              <a:t> van </a:t>
            </a:r>
            <a:r>
              <a:rPr lang="en-GB" sz="1200" kern="1200" dirty="0" err="1">
                <a:solidFill>
                  <a:schemeClr val="tx1"/>
                </a:solidFill>
                <a:effectLst/>
                <a:latin typeface="+mn-lt"/>
                <a:ea typeface="+mn-ea"/>
                <a:cs typeface="+mn-cs"/>
              </a:rPr>
              <a:t>sociale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rollen</a:t>
            </a:r>
            <a:r>
              <a:rPr lang="en-GB" sz="1200" kern="1200" dirty="0">
                <a:solidFill>
                  <a:schemeClr val="tx1"/>
                </a:solidFill>
                <a:effectLst/>
                <a:latin typeface="+mn-lt"/>
                <a:ea typeface="+mn-ea"/>
                <a:cs typeface="+mn-cs"/>
              </a:rPr>
              <a:t>, of </a:t>
            </a:r>
            <a:r>
              <a:rPr lang="en-GB" sz="1200" kern="1200" dirty="0" err="1">
                <a:solidFill>
                  <a:schemeClr val="tx1"/>
                </a:solidFill>
                <a:effectLst/>
                <a:latin typeface="+mn-lt"/>
                <a:ea typeface="+mn-ea"/>
                <a:cs typeface="+mn-cs"/>
              </a:rPr>
              <a:t>een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verminderde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lichamelijke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geestelijke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gezondheid</a:t>
            </a:r>
            <a:r>
              <a:rPr lang="en-GB" sz="1200" kern="1200" dirty="0">
                <a:solidFill>
                  <a:schemeClr val="tx1"/>
                </a:solidFill>
                <a:effectLst/>
                <a:latin typeface="+mn-lt"/>
                <a:ea typeface="+mn-ea"/>
                <a:cs typeface="+mn-cs"/>
              </a:rPr>
              <a:t>. Ze </a:t>
            </a:r>
            <a:r>
              <a:rPr lang="en-GB" sz="1200" kern="1200" dirty="0" err="1">
                <a:solidFill>
                  <a:schemeClr val="tx1"/>
                </a:solidFill>
                <a:effectLst/>
                <a:latin typeface="+mn-lt"/>
                <a:ea typeface="+mn-ea"/>
                <a:cs typeface="+mn-cs"/>
              </a:rPr>
              <a:t>kunnen</a:t>
            </a:r>
            <a:r>
              <a:rPr lang="en-GB" sz="1200" kern="1200" dirty="0">
                <a:solidFill>
                  <a:schemeClr val="tx1"/>
                </a:solidFill>
                <a:effectLst/>
                <a:latin typeface="+mn-lt"/>
                <a:ea typeface="+mn-ea"/>
                <a:cs typeface="+mn-cs"/>
              </a:rPr>
              <a:t> het </a:t>
            </a:r>
            <a:r>
              <a:rPr lang="en-GB" sz="1200" kern="1200" dirty="0" err="1">
                <a:solidFill>
                  <a:schemeClr val="tx1"/>
                </a:solidFill>
                <a:effectLst/>
                <a:latin typeface="+mn-lt"/>
                <a:ea typeface="+mn-ea"/>
                <a:cs typeface="+mn-cs"/>
              </a:rPr>
              <a:t>gevoel</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hebben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dat</a:t>
            </a:r>
            <a:r>
              <a:rPr lang="en-GB" sz="1200" kern="1200" dirty="0">
                <a:solidFill>
                  <a:schemeClr val="tx1"/>
                </a:solidFill>
                <a:effectLst/>
                <a:latin typeface="+mn-lt"/>
                <a:ea typeface="+mn-ea"/>
                <a:cs typeface="+mn-cs"/>
              </a:rPr>
              <a:t> er minder </a:t>
            </a:r>
            <a:r>
              <a:rPr lang="en-GB" sz="1200" kern="1200" dirty="0" err="1">
                <a:solidFill>
                  <a:schemeClr val="tx1"/>
                </a:solidFill>
                <a:effectLst/>
                <a:latin typeface="+mn-lt"/>
                <a:ea typeface="+mn-ea"/>
                <a:cs typeface="+mn-cs"/>
              </a:rPr>
              <a:t>mogelijkheden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zijn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voor</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persoonlijke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groei</a:t>
            </a:r>
            <a:r>
              <a:rPr lang="en-GB" sz="1200" kern="1200" dirty="0">
                <a:solidFill>
                  <a:schemeClr val="tx1"/>
                </a:solidFill>
                <a:effectLst/>
                <a:latin typeface="+mn-lt"/>
                <a:ea typeface="+mn-ea"/>
                <a:cs typeface="+mn-cs"/>
              </a:rPr>
              <a:t> of </a:t>
            </a:r>
            <a:r>
              <a:rPr lang="en-GB" sz="1200" kern="1200" dirty="0" err="1">
                <a:solidFill>
                  <a:schemeClr val="tx1"/>
                </a:solidFill>
                <a:effectLst/>
                <a:latin typeface="+mn-lt"/>
                <a:ea typeface="+mn-ea"/>
                <a:cs typeface="+mn-cs"/>
              </a:rPr>
              <a:t>dat</a:t>
            </a:r>
            <a:r>
              <a:rPr lang="en-GB" sz="1200" kern="1200" dirty="0">
                <a:solidFill>
                  <a:schemeClr val="tx1"/>
                </a:solidFill>
                <a:effectLst/>
                <a:latin typeface="+mn-lt"/>
                <a:ea typeface="+mn-ea"/>
                <a:cs typeface="+mn-cs"/>
              </a:rPr>
              <a:t> de </a:t>
            </a:r>
            <a:r>
              <a:rPr lang="en-GB" sz="1200" kern="1200" dirty="0" err="1">
                <a:solidFill>
                  <a:schemeClr val="tx1"/>
                </a:solidFill>
                <a:effectLst/>
                <a:latin typeface="+mn-lt"/>
                <a:ea typeface="+mn-ea"/>
                <a:cs typeface="+mn-cs"/>
              </a:rPr>
              <a:t>samenhang</a:t>
            </a:r>
            <a:r>
              <a:rPr lang="en-GB" sz="1200" kern="1200" dirty="0">
                <a:solidFill>
                  <a:schemeClr val="tx1"/>
                </a:solidFill>
                <a:effectLst/>
                <a:latin typeface="+mn-lt"/>
                <a:ea typeface="+mn-ea"/>
                <a:cs typeface="+mn-cs"/>
              </a:rPr>
              <a:t> in het </a:t>
            </a:r>
            <a:r>
              <a:rPr lang="en-GB" sz="1200" kern="1200" dirty="0" err="1">
                <a:solidFill>
                  <a:schemeClr val="tx1"/>
                </a:solidFill>
                <a:effectLst/>
                <a:latin typeface="+mn-lt"/>
                <a:ea typeface="+mn-ea"/>
                <a:cs typeface="+mn-cs"/>
              </a:rPr>
              <a:t>levensverhaal</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ontbreekt</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Zingeving</a:t>
            </a:r>
            <a:r>
              <a:rPr lang="en-GB" sz="1200" kern="1200" dirty="0">
                <a:solidFill>
                  <a:schemeClr val="tx1"/>
                </a:solidFill>
                <a:effectLst/>
                <a:latin typeface="+mn-lt"/>
                <a:ea typeface="+mn-ea"/>
                <a:cs typeface="+mn-cs"/>
              </a:rPr>
              <a:t> is </a:t>
            </a:r>
            <a:r>
              <a:rPr lang="en-GB" sz="1200" kern="1200" dirty="0" err="1">
                <a:solidFill>
                  <a:schemeClr val="tx1"/>
                </a:solidFill>
                <a:effectLst/>
                <a:latin typeface="+mn-lt"/>
                <a:ea typeface="+mn-ea"/>
                <a:cs typeface="+mn-cs"/>
              </a:rPr>
              <a:t>dus</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belangrijk</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bij</a:t>
            </a:r>
            <a:r>
              <a:rPr lang="en-GB" sz="1200" kern="1200" dirty="0">
                <a:solidFill>
                  <a:schemeClr val="tx1"/>
                </a:solidFill>
                <a:effectLst/>
                <a:latin typeface="+mn-lt"/>
                <a:ea typeface="+mn-ea"/>
                <a:cs typeface="+mn-cs"/>
              </a:rPr>
              <a:t> het </a:t>
            </a:r>
            <a:r>
              <a:rPr lang="en-GB" sz="1200" kern="1200" dirty="0" err="1">
                <a:solidFill>
                  <a:schemeClr val="tx1"/>
                </a:solidFill>
                <a:effectLst/>
                <a:latin typeface="+mn-lt"/>
                <a:ea typeface="+mn-ea"/>
                <a:cs typeface="+mn-cs"/>
              </a:rPr>
              <a:t>ouder</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worden</a:t>
            </a:r>
            <a:r>
              <a:rPr lang="en-GB" sz="1200" kern="1200" dirty="0">
                <a:solidFill>
                  <a:schemeClr val="tx1"/>
                </a:solidFill>
                <a:effectLst/>
                <a:latin typeface="+mn-lt"/>
                <a:ea typeface="+mn-ea"/>
                <a:cs typeface="+mn-cs"/>
              </a:rPr>
              <a:t>. De </a:t>
            </a:r>
            <a:r>
              <a:rPr lang="en-GB" sz="1200" kern="1200" dirty="0" err="1">
                <a:solidFill>
                  <a:schemeClr val="tx1"/>
                </a:solidFill>
                <a:effectLst/>
                <a:latin typeface="+mn-lt"/>
                <a:ea typeface="+mn-ea"/>
                <a:cs typeface="+mn-cs"/>
              </a:rPr>
              <a:t>ervaring</a:t>
            </a:r>
            <a:r>
              <a:rPr lang="en-GB" sz="1200" kern="1200" dirty="0">
                <a:solidFill>
                  <a:schemeClr val="tx1"/>
                </a:solidFill>
                <a:effectLst/>
                <a:latin typeface="+mn-lt"/>
                <a:ea typeface="+mn-ea"/>
                <a:cs typeface="+mn-cs"/>
              </a:rPr>
              <a:t> van </a:t>
            </a:r>
            <a:r>
              <a:rPr lang="en-GB" sz="1200" kern="1200" dirty="0" err="1">
                <a:solidFill>
                  <a:schemeClr val="tx1"/>
                </a:solidFill>
                <a:effectLst/>
                <a:latin typeface="+mn-lt"/>
                <a:ea typeface="+mn-ea"/>
                <a:cs typeface="+mn-cs"/>
              </a:rPr>
              <a:t>zingeving</a:t>
            </a:r>
            <a:r>
              <a:rPr lang="en-GB" sz="1200" kern="1200" dirty="0">
                <a:solidFill>
                  <a:schemeClr val="tx1"/>
                </a:solidFill>
                <a:effectLst/>
                <a:latin typeface="+mn-lt"/>
                <a:ea typeface="+mn-ea"/>
                <a:cs typeface="+mn-cs"/>
              </a:rPr>
              <a:t> in het </a:t>
            </a:r>
            <a:r>
              <a:rPr lang="en-GB" sz="1200" kern="1200" dirty="0" err="1">
                <a:solidFill>
                  <a:schemeClr val="tx1"/>
                </a:solidFill>
                <a:effectLst/>
                <a:latin typeface="+mn-lt"/>
                <a:ea typeface="+mn-ea"/>
                <a:cs typeface="+mn-cs"/>
              </a:rPr>
              <a:t>leven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heeft</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een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beschermende</a:t>
            </a:r>
            <a:r>
              <a:rPr lang="en-GB" sz="1200" kern="1200" dirty="0">
                <a:solidFill>
                  <a:schemeClr val="tx1"/>
                </a:solidFill>
                <a:effectLst/>
                <a:latin typeface="+mn-lt"/>
                <a:ea typeface="+mn-ea"/>
                <a:cs typeface="+mn-cs"/>
              </a:rPr>
              <a:t> factor </a:t>
            </a:r>
            <a:r>
              <a:rPr lang="en-GB" sz="1200" kern="1200" dirty="0" err="1">
                <a:solidFill>
                  <a:schemeClr val="tx1"/>
                </a:solidFill>
                <a:effectLst/>
                <a:latin typeface="+mn-lt"/>
                <a:ea typeface="+mn-ea"/>
                <a:cs typeface="+mn-cs"/>
              </a:rPr>
              <a:t>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maakt</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mensen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veerkrachtig</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bestand</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tegen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tegenslagen</a:t>
            </a:r>
            <a:r>
              <a:rPr lang="en-GB" sz="1200" kern="1200" dirty="0">
                <a:solidFill>
                  <a:schemeClr val="tx1"/>
                </a:solidFill>
                <a:effectLst/>
                <a:latin typeface="+mn-lt"/>
                <a:ea typeface="+mn-ea"/>
                <a:cs typeface="+mn-cs"/>
              </a:rPr>
              <a:t> die </a:t>
            </a:r>
            <a:r>
              <a:rPr lang="en-GB" sz="1200" kern="1200" dirty="0" err="1">
                <a:solidFill>
                  <a:schemeClr val="tx1"/>
                </a:solidFill>
                <a:effectLst/>
                <a:latin typeface="+mn-lt"/>
                <a:ea typeface="+mn-ea"/>
                <a:cs typeface="+mn-cs"/>
              </a:rPr>
              <a:t>ouderen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kunnen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ervaren</a:t>
            </a:r>
            <a:r>
              <a:rPr lang="en-GB" sz="1200" kern="1200" dirty="0">
                <a:solidFill>
                  <a:schemeClr val="tx1"/>
                </a:solidFill>
                <a:effectLst/>
                <a:latin typeface="+mn-lt"/>
                <a:ea typeface="+mn-ea"/>
                <a:cs typeface="+mn-cs"/>
              </a:rPr>
              <a:t>.</a:t>
            </a:r>
          </a:p>
          <a:p>
            <a:endParaRPr lang="nl-BE" dirty="0"/>
          </a:p>
        </p:txBody>
      </p:sp>
      <p:sp>
        <p:nvSpPr>
          <p:cNvPr id="4" name="Tijdelijke aanduiding voor dianummer 3"/>
          <p:cNvSpPr>
            <a:spLocks noGrp="1"/>
          </p:cNvSpPr>
          <p:nvPr>
            <p:ph type="sldNum" sz="quarter" idx="5"/>
          </p:nvPr>
        </p:nvSpPr>
        <p:spPr/>
        <p:txBody>
          <a:bodyPr/>
          <a:lstStyle/>
          <a:p>
            <a:fld id="{0C2D563F-2DF6-634C-BA0A-94208AD80659}" type="slidenum">
              <a:rPr lang="nl-BE" smtClean="0"/>
              <a:t>29</a:t>
            </a:fld>
            <a:endParaRPr lang="nl-BE"/>
          </a:p>
        </p:txBody>
      </p:sp>
    </p:spTree>
    <p:extLst>
      <p:ext uri="{BB962C8B-B14F-4D97-AF65-F5344CB8AC3E}">
        <p14:creationId xmlns:p14="http://schemas.microsoft.com/office/powerpoint/2010/main" val="20497593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De </a:t>
            </a:r>
            <a:r>
              <a:rPr lang="en-US" sz="1200" kern="1200" dirty="0" err="1">
                <a:solidFill>
                  <a:schemeClr val="tx1"/>
                </a:solidFill>
                <a:effectLst/>
                <a:latin typeface="+mn-lt"/>
                <a:ea typeface="+mn-ea"/>
                <a:cs typeface="+mn-cs"/>
              </a:rPr>
              <a:t>bevolking</a:t>
            </a:r>
            <a:r>
              <a:rPr lang="en-US" sz="1200" kern="1200" dirty="0">
                <a:solidFill>
                  <a:schemeClr val="tx1"/>
                </a:solidFill>
                <a:effectLst/>
                <a:latin typeface="+mn-lt"/>
                <a:ea typeface="+mn-ea"/>
                <a:cs typeface="+mn-cs"/>
              </a:rPr>
              <a:t> in Europa </a:t>
            </a:r>
            <a:r>
              <a:rPr lang="en-US" sz="1200" kern="1200" dirty="0" err="1">
                <a:solidFill>
                  <a:schemeClr val="tx1"/>
                </a:solidFill>
                <a:effectLst/>
                <a:latin typeface="+mn-lt"/>
                <a:ea typeface="+mn-ea"/>
                <a:cs typeface="+mn-cs"/>
              </a:rPr>
              <a:t>wordt</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ouder</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en</a:t>
            </a:r>
            <a:r>
              <a:rPr lang="en-US" sz="1200" kern="1200" dirty="0">
                <a:solidFill>
                  <a:schemeClr val="tx1"/>
                </a:solidFill>
                <a:effectLst/>
                <a:latin typeface="+mn-lt"/>
                <a:ea typeface="+mn-ea"/>
                <a:cs typeface="+mn-cs"/>
              </a:rPr>
              <a:t> het </a:t>
            </a:r>
            <a:r>
              <a:rPr lang="en-US" sz="1200" kern="1200" dirty="0" err="1">
                <a:solidFill>
                  <a:schemeClr val="tx1"/>
                </a:solidFill>
                <a:effectLst/>
                <a:latin typeface="+mn-lt"/>
                <a:ea typeface="+mn-ea"/>
                <a:cs typeface="+mn-cs"/>
              </a:rPr>
              <a:t>aantal</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ouderen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neemt</a:t>
            </a:r>
            <a:r>
              <a:rPr lang="en-US" sz="1200" kern="1200" dirty="0">
                <a:solidFill>
                  <a:schemeClr val="tx1"/>
                </a:solidFill>
                <a:effectLst/>
                <a:latin typeface="+mn-lt"/>
                <a:ea typeface="+mn-ea"/>
                <a:cs typeface="+mn-cs"/>
              </a:rPr>
              <a:t> toe. </a:t>
            </a:r>
            <a:r>
              <a:rPr lang="en-US" sz="1200" kern="1200" dirty="0" err="1">
                <a:solidFill>
                  <a:schemeClr val="tx1"/>
                </a:solidFill>
                <a:effectLst/>
                <a:latin typeface="+mn-lt"/>
                <a:ea typeface="+mn-ea"/>
                <a:cs typeface="+mn-cs"/>
              </a:rPr>
              <a:t>Voorspeld</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wordt</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dat</a:t>
            </a:r>
            <a:r>
              <a:rPr lang="en-US" sz="1200" kern="1200" dirty="0">
                <a:solidFill>
                  <a:schemeClr val="tx1"/>
                </a:solidFill>
                <a:effectLst/>
                <a:latin typeface="+mn-lt"/>
                <a:ea typeface="+mn-ea"/>
                <a:cs typeface="+mn-cs"/>
              </a:rPr>
              <a:t> er in de </a:t>
            </a:r>
            <a:r>
              <a:rPr lang="en-US" sz="1200" kern="1200" dirty="0" err="1">
                <a:solidFill>
                  <a:schemeClr val="tx1"/>
                </a:solidFill>
                <a:effectLst/>
                <a:latin typeface="+mn-lt"/>
                <a:ea typeface="+mn-ea"/>
                <a:cs typeface="+mn-cs"/>
              </a:rPr>
              <a:t>toekomst</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een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grotere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behoefte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aan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zorg</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zal</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zijn</a:t>
            </a:r>
            <a:r>
              <a:rPr lang="en-US" sz="1200" kern="1200" dirty="0">
                <a:solidFill>
                  <a:schemeClr val="tx1"/>
                </a:solidFill>
                <a:effectLst/>
                <a:latin typeface="+mn-lt"/>
                <a:ea typeface="+mn-ea"/>
                <a:cs typeface="+mn-cs"/>
              </a:rPr>
              <a:t>. In </a:t>
            </a:r>
            <a:r>
              <a:rPr lang="en-US" sz="1200" kern="1200" dirty="0" err="1">
                <a:solidFill>
                  <a:schemeClr val="tx1"/>
                </a:solidFill>
                <a:effectLst/>
                <a:latin typeface="+mn-lt"/>
                <a:ea typeface="+mn-ea"/>
                <a:cs typeface="+mn-cs"/>
              </a:rPr>
              <a:t>deze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afbeelding</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ziet</a:t>
            </a:r>
            <a:r>
              <a:rPr lang="en-US" sz="1200" kern="1200" dirty="0">
                <a:solidFill>
                  <a:schemeClr val="tx1"/>
                </a:solidFill>
                <a:effectLst/>
                <a:latin typeface="+mn-lt"/>
                <a:ea typeface="+mn-ea"/>
                <a:cs typeface="+mn-cs"/>
              </a:rPr>
              <a:t> u </a:t>
            </a:r>
            <a:r>
              <a:rPr lang="en-US" sz="1200" kern="1200" dirty="0" err="1">
                <a:solidFill>
                  <a:schemeClr val="tx1"/>
                </a:solidFill>
                <a:effectLst/>
                <a:latin typeface="+mn-lt"/>
                <a:ea typeface="+mn-ea"/>
                <a:cs typeface="+mn-cs"/>
              </a:rPr>
              <a:t>bevolkingspiramides</a:t>
            </a:r>
            <a:r>
              <a:rPr lang="en-US" sz="1200" kern="1200" dirty="0">
                <a:solidFill>
                  <a:schemeClr val="tx1"/>
                </a:solidFill>
                <a:effectLst/>
                <a:latin typeface="+mn-lt"/>
                <a:ea typeface="+mn-ea"/>
                <a:cs typeface="+mn-cs"/>
              </a:rPr>
              <a:t>. Elke </a:t>
            </a:r>
            <a:r>
              <a:rPr lang="en-US" sz="1200" kern="1200" dirty="0" err="1">
                <a:solidFill>
                  <a:schemeClr val="tx1"/>
                </a:solidFill>
                <a:effectLst/>
                <a:latin typeface="+mn-lt"/>
                <a:ea typeface="+mn-ea"/>
                <a:cs typeface="+mn-cs"/>
              </a:rPr>
              <a:t>laag</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geeft</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een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leeftijdscohort</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weer</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waarbij</a:t>
            </a:r>
            <a:r>
              <a:rPr lang="en-US" sz="1200" kern="1200" dirty="0">
                <a:solidFill>
                  <a:schemeClr val="tx1"/>
                </a:solidFill>
                <a:effectLst/>
                <a:latin typeface="+mn-lt"/>
                <a:ea typeface="+mn-ea"/>
                <a:cs typeface="+mn-cs"/>
              </a:rPr>
              <a:t> de </a:t>
            </a:r>
            <a:r>
              <a:rPr lang="en-US" sz="1200" kern="1200" dirty="0" err="1">
                <a:solidFill>
                  <a:schemeClr val="tx1"/>
                </a:solidFill>
                <a:effectLst/>
                <a:latin typeface="+mn-lt"/>
                <a:ea typeface="+mn-ea"/>
                <a:cs typeface="+mn-cs"/>
              </a:rPr>
              <a:t>onderste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rij</a:t>
            </a:r>
            <a:r>
              <a:rPr lang="en-US" sz="1200" kern="1200" dirty="0">
                <a:solidFill>
                  <a:schemeClr val="tx1"/>
                </a:solidFill>
                <a:effectLst/>
                <a:latin typeface="+mn-lt"/>
                <a:ea typeface="+mn-ea"/>
                <a:cs typeface="+mn-cs"/>
              </a:rPr>
              <a:t> het </a:t>
            </a:r>
            <a:r>
              <a:rPr lang="en-US" sz="1200" kern="1200" dirty="0" err="1">
                <a:solidFill>
                  <a:schemeClr val="tx1"/>
                </a:solidFill>
                <a:effectLst/>
                <a:latin typeface="+mn-lt"/>
                <a:ea typeface="+mn-ea"/>
                <a:cs typeface="+mn-cs"/>
              </a:rPr>
              <a:t>aantal</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pasgeborenen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en</a:t>
            </a:r>
            <a:r>
              <a:rPr lang="en-US" sz="1200" kern="1200" dirty="0">
                <a:solidFill>
                  <a:schemeClr val="tx1"/>
                </a:solidFill>
                <a:effectLst/>
                <a:latin typeface="+mn-lt"/>
                <a:ea typeface="+mn-ea"/>
                <a:cs typeface="+mn-cs"/>
              </a:rPr>
              <a:t> baby's </a:t>
            </a:r>
            <a:r>
              <a:rPr lang="en-US" sz="1200" kern="1200" dirty="0" err="1">
                <a:solidFill>
                  <a:schemeClr val="tx1"/>
                </a:solidFill>
                <a:effectLst/>
                <a:latin typeface="+mn-lt"/>
                <a:ea typeface="+mn-ea"/>
                <a:cs typeface="+mn-cs"/>
              </a:rPr>
              <a:t>weergeeft</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en</a:t>
            </a:r>
            <a:r>
              <a:rPr lang="en-US" sz="1200" kern="1200" dirty="0">
                <a:solidFill>
                  <a:schemeClr val="tx1"/>
                </a:solidFill>
                <a:effectLst/>
                <a:latin typeface="+mn-lt"/>
                <a:ea typeface="+mn-ea"/>
                <a:cs typeface="+mn-cs"/>
              </a:rPr>
              <a:t> de </a:t>
            </a:r>
            <a:r>
              <a:rPr lang="en-US" sz="1200" kern="1200" dirty="0" err="1">
                <a:solidFill>
                  <a:schemeClr val="tx1"/>
                </a:solidFill>
                <a:effectLst/>
                <a:latin typeface="+mn-lt"/>
                <a:ea typeface="+mn-ea"/>
                <a:cs typeface="+mn-cs"/>
              </a:rPr>
              <a:t>bovenste</a:t>
            </a:r>
            <a:r>
              <a:rPr lang="en-US" sz="1200" kern="1200" dirty="0">
                <a:solidFill>
                  <a:schemeClr val="tx1"/>
                </a:solidFill>
                <a:effectLst/>
                <a:latin typeface="+mn-lt"/>
                <a:ea typeface="+mn-ea"/>
                <a:cs typeface="+mn-cs"/>
              </a:rPr>
              <a:t> de </a:t>
            </a:r>
            <a:r>
              <a:rPr lang="en-US" sz="1200" kern="1200" dirty="0" err="1">
                <a:solidFill>
                  <a:schemeClr val="tx1"/>
                </a:solidFill>
                <a:effectLst/>
                <a:latin typeface="+mn-lt"/>
                <a:ea typeface="+mn-ea"/>
                <a:cs typeface="+mn-cs"/>
              </a:rPr>
              <a:t>honderdjarigen</a:t>
            </a:r>
            <a:r>
              <a:rPr lang="en-US" sz="1200" kern="1200" dirty="0">
                <a:solidFill>
                  <a:schemeClr val="tx1"/>
                </a:solidFill>
                <a:effectLst/>
                <a:latin typeface="+mn-lt"/>
                <a:ea typeface="+mn-ea"/>
                <a:cs typeface="+mn-cs"/>
              </a:rPr>
              <a:t>. U </a:t>
            </a:r>
            <a:r>
              <a:rPr lang="en-US" sz="1200" kern="1200" dirty="0" err="1">
                <a:solidFill>
                  <a:schemeClr val="tx1"/>
                </a:solidFill>
                <a:effectLst/>
                <a:latin typeface="+mn-lt"/>
                <a:ea typeface="+mn-ea"/>
                <a:cs typeface="+mn-cs"/>
              </a:rPr>
              <a:t>ziet</a:t>
            </a:r>
            <a:r>
              <a:rPr lang="en-US" sz="1200" kern="1200" dirty="0">
                <a:solidFill>
                  <a:schemeClr val="tx1"/>
                </a:solidFill>
                <a:effectLst/>
                <a:latin typeface="+mn-lt"/>
                <a:ea typeface="+mn-ea"/>
                <a:cs typeface="+mn-cs"/>
              </a:rPr>
              <a:t> de </a:t>
            </a:r>
            <a:r>
              <a:rPr lang="en-US" sz="1200" kern="1200" dirty="0" err="1">
                <a:solidFill>
                  <a:schemeClr val="tx1"/>
                </a:solidFill>
                <a:effectLst/>
                <a:latin typeface="+mn-lt"/>
                <a:ea typeface="+mn-ea"/>
                <a:cs typeface="+mn-cs"/>
              </a:rPr>
              <a:t>piramidevorm</a:t>
            </a:r>
            <a:r>
              <a:rPr lang="en-US" sz="1200" kern="1200" dirty="0">
                <a:solidFill>
                  <a:schemeClr val="tx1"/>
                </a:solidFill>
                <a:effectLst/>
                <a:latin typeface="+mn-lt"/>
                <a:ea typeface="+mn-ea"/>
                <a:cs typeface="+mn-cs"/>
              </a:rPr>
              <a:t> in de </a:t>
            </a:r>
            <a:r>
              <a:rPr lang="en-US" sz="1200" kern="1200" dirty="0" err="1">
                <a:solidFill>
                  <a:schemeClr val="tx1"/>
                </a:solidFill>
                <a:effectLst/>
                <a:latin typeface="+mn-lt"/>
                <a:ea typeface="+mn-ea"/>
                <a:cs typeface="+mn-cs"/>
              </a:rPr>
              <a:t>eerste</a:t>
            </a:r>
            <a:r>
              <a:rPr lang="en-US" sz="1200" kern="1200" dirty="0">
                <a:solidFill>
                  <a:schemeClr val="tx1"/>
                </a:solidFill>
                <a:effectLst/>
                <a:latin typeface="+mn-lt"/>
                <a:ea typeface="+mn-ea"/>
                <a:cs typeface="+mn-cs"/>
              </a:rPr>
              <a:t>, van 70 </a:t>
            </a:r>
            <a:r>
              <a:rPr lang="en-US" sz="1200" kern="1200" dirty="0" err="1">
                <a:solidFill>
                  <a:schemeClr val="tx1"/>
                </a:solidFill>
                <a:effectLst/>
                <a:latin typeface="+mn-lt"/>
                <a:ea typeface="+mn-ea"/>
                <a:cs typeface="+mn-cs"/>
              </a:rPr>
              <a:t>jaar</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geleden</a:t>
            </a:r>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De </a:t>
            </a:r>
            <a:r>
              <a:rPr lang="en-US" sz="1200" kern="1200" dirty="0" err="1">
                <a:solidFill>
                  <a:schemeClr val="tx1"/>
                </a:solidFill>
                <a:effectLst/>
                <a:latin typeface="+mn-lt"/>
                <a:ea typeface="+mn-ea"/>
                <a:cs typeface="+mn-cs"/>
              </a:rPr>
              <a:t>middelste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piramide</a:t>
            </a:r>
            <a:r>
              <a:rPr lang="en-US" sz="1200" kern="1200" dirty="0">
                <a:solidFill>
                  <a:schemeClr val="tx1"/>
                </a:solidFill>
                <a:effectLst/>
                <a:latin typeface="+mn-lt"/>
                <a:ea typeface="+mn-ea"/>
                <a:cs typeface="+mn-cs"/>
              </a:rPr>
              <a:t> is </a:t>
            </a:r>
            <a:r>
              <a:rPr lang="en-US" sz="1200" kern="1200" dirty="0" err="1">
                <a:solidFill>
                  <a:schemeClr val="tx1"/>
                </a:solidFill>
                <a:effectLst/>
                <a:latin typeface="+mn-lt"/>
                <a:ea typeface="+mn-ea"/>
                <a:cs typeface="+mn-cs"/>
              </a:rPr>
              <a:t>waar</a:t>
            </a:r>
            <a:r>
              <a:rPr lang="en-US" sz="1200" kern="1200" dirty="0">
                <a:solidFill>
                  <a:schemeClr val="tx1"/>
                </a:solidFill>
                <a:effectLst/>
                <a:latin typeface="+mn-lt"/>
                <a:ea typeface="+mn-ea"/>
                <a:cs typeface="+mn-cs"/>
              </a:rPr>
              <a:t> we nu </a:t>
            </a:r>
            <a:r>
              <a:rPr lang="en-US" sz="1200" kern="1200" dirty="0" err="1">
                <a:solidFill>
                  <a:schemeClr val="tx1"/>
                </a:solidFill>
                <a:effectLst/>
                <a:latin typeface="+mn-lt"/>
                <a:ea typeface="+mn-ea"/>
                <a:cs typeface="+mn-cs"/>
              </a:rPr>
              <a:t>ongeveer</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zijn</a:t>
            </a:r>
            <a:r>
              <a:rPr lang="en-US" sz="1200" kern="1200" dirty="0">
                <a:solidFill>
                  <a:schemeClr val="tx1"/>
                </a:solidFill>
                <a:effectLst/>
                <a:latin typeface="+mn-lt"/>
                <a:ea typeface="+mn-ea"/>
                <a:cs typeface="+mn-cs"/>
              </a:rPr>
              <a:t>. Er </a:t>
            </a:r>
            <a:r>
              <a:rPr lang="en-US" sz="1200" kern="1200" dirty="0" err="1">
                <a:solidFill>
                  <a:schemeClr val="tx1"/>
                </a:solidFill>
                <a:effectLst/>
                <a:latin typeface="+mn-lt"/>
                <a:ea typeface="+mn-ea"/>
                <a:cs typeface="+mn-cs"/>
              </a:rPr>
              <a:t>zijn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veel</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meer</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oudere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volwassenen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vandaag</a:t>
            </a:r>
            <a:r>
              <a:rPr lang="en-US" sz="1200" kern="1200" dirty="0">
                <a:solidFill>
                  <a:schemeClr val="tx1"/>
                </a:solidFill>
                <a:effectLst/>
                <a:latin typeface="+mn-lt"/>
                <a:ea typeface="+mn-ea"/>
                <a:cs typeface="+mn-cs"/>
              </a:rPr>
              <a:t>. In 2050 </a:t>
            </a:r>
            <a:r>
              <a:rPr lang="en-US" sz="1200" kern="1200" dirty="0" err="1">
                <a:solidFill>
                  <a:schemeClr val="tx1"/>
                </a:solidFill>
                <a:effectLst/>
                <a:latin typeface="+mn-lt"/>
                <a:ea typeface="+mn-ea"/>
                <a:cs typeface="+mn-cs"/>
              </a:rPr>
              <a:t>zullen</a:t>
            </a:r>
            <a:r>
              <a:rPr lang="en-US" sz="1200" kern="1200" dirty="0">
                <a:solidFill>
                  <a:schemeClr val="tx1"/>
                </a:solidFill>
                <a:effectLst/>
                <a:latin typeface="+mn-lt"/>
                <a:ea typeface="+mn-ea"/>
                <a:cs typeface="+mn-cs"/>
              </a:rPr>
              <a:t> er </a:t>
            </a:r>
            <a:r>
              <a:rPr lang="en-US" sz="1200" kern="1200" dirty="0" err="1">
                <a:solidFill>
                  <a:schemeClr val="tx1"/>
                </a:solidFill>
                <a:effectLst/>
                <a:latin typeface="+mn-lt"/>
                <a:ea typeface="+mn-ea"/>
                <a:cs typeface="+mn-cs"/>
              </a:rPr>
              <a:t>nog</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meer</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oudere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volwassenen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zijn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zoals</a:t>
            </a:r>
            <a:r>
              <a:rPr lang="en-US" sz="1200" kern="1200" dirty="0">
                <a:solidFill>
                  <a:schemeClr val="tx1"/>
                </a:solidFill>
                <a:effectLst/>
                <a:latin typeface="+mn-lt"/>
                <a:ea typeface="+mn-ea"/>
                <a:cs typeface="+mn-cs"/>
              </a:rPr>
              <a:t> je </a:t>
            </a:r>
            <a:r>
              <a:rPr lang="en-US" sz="1200" kern="1200" dirty="0" err="1">
                <a:solidFill>
                  <a:schemeClr val="tx1"/>
                </a:solidFill>
                <a:effectLst/>
                <a:latin typeface="+mn-lt"/>
                <a:ea typeface="+mn-ea"/>
                <a:cs typeface="+mn-cs"/>
              </a:rPr>
              <a:t>kunt</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zien</a:t>
            </a:r>
            <a:r>
              <a:rPr lang="en-US" sz="1200" kern="1200" dirty="0">
                <a:solidFill>
                  <a:schemeClr val="tx1"/>
                </a:solidFill>
                <a:effectLst/>
                <a:latin typeface="+mn-lt"/>
                <a:ea typeface="+mn-ea"/>
                <a:cs typeface="+mn-cs"/>
              </a:rPr>
              <a:t> in de </a:t>
            </a:r>
            <a:r>
              <a:rPr lang="en-US" sz="1200" kern="1200" dirty="0" err="1">
                <a:solidFill>
                  <a:schemeClr val="tx1"/>
                </a:solidFill>
                <a:effectLst/>
                <a:latin typeface="+mn-lt"/>
                <a:ea typeface="+mn-ea"/>
                <a:cs typeface="+mn-cs"/>
              </a:rPr>
              <a:t>laatste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piramide</a:t>
            </a:r>
            <a:r>
              <a:rPr lang="en-US" sz="1200" kern="1200" dirty="0">
                <a:solidFill>
                  <a:schemeClr val="tx1"/>
                </a:solidFill>
                <a:effectLst/>
                <a:latin typeface="+mn-lt"/>
                <a:ea typeface="+mn-ea"/>
                <a:cs typeface="+mn-cs"/>
              </a:rPr>
              <a:t>, die </a:t>
            </a:r>
            <a:r>
              <a:rPr lang="en-US" sz="1200" kern="1200" dirty="0" err="1">
                <a:solidFill>
                  <a:schemeClr val="tx1"/>
                </a:solidFill>
                <a:effectLst/>
                <a:latin typeface="+mn-lt"/>
                <a:ea typeface="+mn-ea"/>
                <a:cs typeface="+mn-cs"/>
              </a:rPr>
              <a:t>eigenlijk</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niet</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meer</a:t>
            </a:r>
            <a:r>
              <a:rPr lang="en-US" sz="1200" kern="1200" dirty="0">
                <a:solidFill>
                  <a:schemeClr val="tx1"/>
                </a:solidFill>
                <a:effectLst/>
                <a:latin typeface="+mn-lt"/>
                <a:ea typeface="+mn-ea"/>
                <a:cs typeface="+mn-cs"/>
              </a:rPr>
              <a:t> op </a:t>
            </a:r>
            <a:r>
              <a:rPr lang="en-US" sz="1200" kern="1200" dirty="0" err="1">
                <a:solidFill>
                  <a:schemeClr val="tx1"/>
                </a:solidFill>
                <a:effectLst/>
                <a:latin typeface="+mn-lt"/>
                <a:ea typeface="+mn-ea"/>
                <a:cs typeface="+mn-cs"/>
              </a:rPr>
              <a:t>een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piramide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lijkt</a:t>
            </a:r>
            <a:r>
              <a:rPr lang="en-US" sz="1200" kern="1200" dirty="0">
                <a:solidFill>
                  <a:schemeClr val="tx1"/>
                </a:solidFill>
                <a:effectLst/>
                <a:latin typeface="+mn-lt"/>
                <a:ea typeface="+mn-ea"/>
                <a:cs typeface="+mn-cs"/>
              </a:rPr>
              <a:t>.</a:t>
            </a:r>
          </a:p>
        </p:txBody>
      </p:sp>
      <p:sp>
        <p:nvSpPr>
          <p:cNvPr id="4" name="Slide Number Placeholder 3"/>
          <p:cNvSpPr>
            <a:spLocks noGrp="1"/>
          </p:cNvSpPr>
          <p:nvPr>
            <p:ph type="sldNum" sz="quarter" idx="5"/>
          </p:nvPr>
        </p:nvSpPr>
        <p:spPr/>
        <p:txBody>
          <a:bodyPr/>
          <a:lstStyle/>
          <a:p>
            <a:fld id="{BF2DB441-276A-9944-A4EF-1E71EC9E2335}" type="slidenum">
              <a:rPr lang="nl-NL" smtClean="0"/>
              <a:t>3</a:t>
            </a:fld>
            <a:endParaRPr lang="nl-NL"/>
          </a:p>
        </p:txBody>
      </p:sp>
    </p:spTree>
    <p:extLst>
      <p:ext uri="{BB962C8B-B14F-4D97-AF65-F5344CB8AC3E}">
        <p14:creationId xmlns:p14="http://schemas.microsoft.com/office/powerpoint/2010/main" val="249235163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Wij gaan graag wat dieper in op het verschil tussen sociale en zingevingsbehoeften</a:t>
            </a:r>
          </a:p>
        </p:txBody>
      </p:sp>
      <p:sp>
        <p:nvSpPr>
          <p:cNvPr id="4" name="Tijdelijke aanduiding voor dianummer 3"/>
          <p:cNvSpPr>
            <a:spLocks noGrp="1"/>
          </p:cNvSpPr>
          <p:nvPr>
            <p:ph type="sldNum" sz="quarter" idx="5"/>
          </p:nvPr>
        </p:nvSpPr>
        <p:spPr/>
        <p:txBody>
          <a:bodyPr/>
          <a:lstStyle/>
          <a:p>
            <a:fld id="{03321640-758A-5A4E-ABD9-19459999F4FE}" type="slidenum">
              <a:rPr lang="nl-BE" smtClean="0"/>
              <a:t>30</a:t>
            </a:fld>
            <a:endParaRPr lang="nl-BE"/>
          </a:p>
        </p:txBody>
      </p:sp>
    </p:spTree>
    <p:extLst>
      <p:ext uri="{BB962C8B-B14F-4D97-AF65-F5344CB8AC3E}">
        <p14:creationId xmlns:p14="http://schemas.microsoft.com/office/powerpoint/2010/main" val="140961024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Je hebt misschien al gehoord van de behoeftepiramide van Maslow? Indin niet, deze piramide presenteert beschrijft behoeften in hun hiërarchische volgorde.</a:t>
            </a:r>
          </a:p>
        </p:txBody>
      </p:sp>
      <p:sp>
        <p:nvSpPr>
          <p:cNvPr id="4" name="Tijdelijke aanduiding voor dianummer 3"/>
          <p:cNvSpPr>
            <a:spLocks noGrp="1"/>
          </p:cNvSpPr>
          <p:nvPr>
            <p:ph type="sldNum" sz="quarter" idx="5"/>
          </p:nvPr>
        </p:nvSpPr>
        <p:spPr/>
        <p:txBody>
          <a:bodyPr/>
          <a:lstStyle/>
          <a:p>
            <a:fld id="{03321640-758A-5A4E-ABD9-19459999F4FE}" type="slidenum">
              <a:rPr lang="nl-BE" smtClean="0"/>
              <a:t>31</a:t>
            </a:fld>
            <a:endParaRPr lang="nl-BE"/>
          </a:p>
        </p:txBody>
      </p:sp>
    </p:spTree>
    <p:extLst>
      <p:ext uri="{BB962C8B-B14F-4D97-AF65-F5344CB8AC3E}">
        <p14:creationId xmlns:p14="http://schemas.microsoft.com/office/powerpoint/2010/main" val="49715717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Er zijn verschillende lagen binnen de behoeftepiramide en afhankelijk van welk handboek je raadpleegt, worden er meer of minder lagen toegevoegd. Binnen dit voorbeeld hebben we</a:t>
            </a:r>
          </a:p>
          <a:p>
            <a:r>
              <a:rPr lang="nl-BE" dirty="0"/>
              <a:t>- Fysiologische behoeften</a:t>
            </a:r>
          </a:p>
          <a:p>
            <a:r>
              <a:rPr lang="nl-BE" dirty="0"/>
              <a:t>- Veiligheidsbehoeften</a:t>
            </a:r>
          </a:p>
          <a:p>
            <a:r>
              <a:rPr lang="nl-BE" dirty="0"/>
              <a:t>- Liefde en erbij horen</a:t>
            </a:r>
          </a:p>
          <a:p>
            <a:r>
              <a:rPr lang="nl-BE" dirty="0"/>
              <a:t>- Eigenwaarde</a:t>
            </a:r>
          </a:p>
          <a:p>
            <a:r>
              <a:rPr lang="nl-BE" dirty="0"/>
              <a:t>- Zelfrealisatie</a:t>
            </a:r>
          </a:p>
        </p:txBody>
      </p:sp>
      <p:sp>
        <p:nvSpPr>
          <p:cNvPr id="4" name="Tijdelijke aanduiding voor dianummer 3"/>
          <p:cNvSpPr>
            <a:spLocks noGrp="1"/>
          </p:cNvSpPr>
          <p:nvPr>
            <p:ph type="sldNum" sz="quarter" idx="5"/>
          </p:nvPr>
        </p:nvSpPr>
        <p:spPr/>
        <p:txBody>
          <a:bodyPr/>
          <a:lstStyle/>
          <a:p>
            <a:fld id="{03321640-758A-5A4E-ABD9-19459999F4FE}" type="slidenum">
              <a:rPr lang="nl-BE" smtClean="0"/>
              <a:t>32</a:t>
            </a:fld>
            <a:endParaRPr lang="nl-BE"/>
          </a:p>
        </p:txBody>
      </p:sp>
    </p:spTree>
    <p:extLst>
      <p:ext uri="{BB962C8B-B14F-4D97-AF65-F5344CB8AC3E}">
        <p14:creationId xmlns:p14="http://schemas.microsoft.com/office/powerpoint/2010/main" val="418339135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sz="1800" dirty="0">
                <a:effectLst/>
                <a:latin typeface="Calibri" panose="020F0502020204030204" pitchFamily="34" charset="0"/>
                <a:ea typeface="Calibri" panose="020F0502020204030204" pitchFamily="34" charset="0"/>
                <a:cs typeface="Times New Roman" panose="02020603050405020304" pitchFamily="18" charset="0"/>
              </a:rPr>
              <a:t>We kunnen deze behoeften gemakkelijk samenvatten in ons SEE ME-behoeftenmodel: binnen de ouderenzorg wordt vaak voorzien in fysiologische en veiligheidsbehoeften. Kort gezegd krijgen ouderen lichamelijke verzorging, voedsel en een veilig leven.</a:t>
            </a:r>
          </a:p>
          <a:p>
            <a:endParaRPr lang="nl-BE" dirty="0"/>
          </a:p>
        </p:txBody>
      </p:sp>
      <p:sp>
        <p:nvSpPr>
          <p:cNvPr id="4" name="Tijdelijke aanduiding voor dianummer 3"/>
          <p:cNvSpPr>
            <a:spLocks noGrp="1"/>
          </p:cNvSpPr>
          <p:nvPr>
            <p:ph type="sldNum" sz="quarter" idx="5"/>
          </p:nvPr>
        </p:nvSpPr>
        <p:spPr/>
        <p:txBody>
          <a:bodyPr/>
          <a:lstStyle/>
          <a:p>
            <a:fld id="{03321640-758A-5A4E-ABD9-19459999F4FE}" type="slidenum">
              <a:rPr lang="nl-BE" smtClean="0"/>
              <a:t>33</a:t>
            </a:fld>
            <a:endParaRPr lang="nl-BE"/>
          </a:p>
        </p:txBody>
      </p:sp>
    </p:spTree>
    <p:extLst>
      <p:ext uri="{BB962C8B-B14F-4D97-AF65-F5344CB8AC3E}">
        <p14:creationId xmlns:p14="http://schemas.microsoft.com/office/powerpoint/2010/main" val="47180289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sz="1800" dirty="0">
                <a:effectLst/>
                <a:latin typeface="Calibri" panose="020F0502020204030204" pitchFamily="34" charset="0"/>
                <a:ea typeface="Calibri" panose="020F0502020204030204" pitchFamily="34" charset="0"/>
                <a:cs typeface="Times New Roman" panose="02020603050405020304" pitchFamily="18" charset="0"/>
              </a:rPr>
              <a:t>maar daarnaast hebben ze sociale contacten nodig, zoals eerder besproken</a:t>
            </a:r>
          </a:p>
          <a:p>
            <a:endParaRPr lang="nl-BE" dirty="0"/>
          </a:p>
        </p:txBody>
      </p:sp>
      <p:sp>
        <p:nvSpPr>
          <p:cNvPr id="4" name="Tijdelijke aanduiding voor dianummer 3"/>
          <p:cNvSpPr>
            <a:spLocks noGrp="1"/>
          </p:cNvSpPr>
          <p:nvPr>
            <p:ph type="sldNum" sz="quarter" idx="5"/>
          </p:nvPr>
        </p:nvSpPr>
        <p:spPr/>
        <p:txBody>
          <a:bodyPr/>
          <a:lstStyle/>
          <a:p>
            <a:fld id="{03321640-758A-5A4E-ABD9-19459999F4FE}" type="slidenum">
              <a:rPr lang="nl-BE" smtClean="0"/>
              <a:t>34</a:t>
            </a:fld>
            <a:endParaRPr lang="nl-BE"/>
          </a:p>
        </p:txBody>
      </p:sp>
    </p:spTree>
    <p:extLst>
      <p:ext uri="{BB962C8B-B14F-4D97-AF65-F5344CB8AC3E}">
        <p14:creationId xmlns:p14="http://schemas.microsoft.com/office/powerpoint/2010/main" val="194588842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en tenslotte zijn er de zingevingsbehoeften. Om aan alle behoeften te voldoen moeten we rekening houden met alle behoeften, niet alleen met de twee onderste lagen.</a:t>
            </a:r>
          </a:p>
        </p:txBody>
      </p:sp>
      <p:sp>
        <p:nvSpPr>
          <p:cNvPr id="4" name="Tijdelijke aanduiding voor dianummer 3"/>
          <p:cNvSpPr>
            <a:spLocks noGrp="1"/>
          </p:cNvSpPr>
          <p:nvPr>
            <p:ph type="sldNum" sz="quarter" idx="5"/>
          </p:nvPr>
        </p:nvSpPr>
        <p:spPr/>
        <p:txBody>
          <a:bodyPr/>
          <a:lstStyle/>
          <a:p>
            <a:fld id="{03321640-758A-5A4E-ABD9-19459999F4FE}" type="slidenum">
              <a:rPr lang="nl-BE" smtClean="0"/>
              <a:t>35</a:t>
            </a:fld>
            <a:endParaRPr lang="nl-BE"/>
          </a:p>
        </p:txBody>
      </p:sp>
    </p:spTree>
    <p:extLst>
      <p:ext uri="{BB962C8B-B14F-4D97-AF65-F5344CB8AC3E}">
        <p14:creationId xmlns:p14="http://schemas.microsoft.com/office/powerpoint/2010/main" val="6776075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effectLst/>
                <a:latin typeface="+mn-lt"/>
                <a:ea typeface="+mn-ea"/>
                <a:cs typeface="+mn-cs"/>
              </a:rPr>
              <a:t>De </a:t>
            </a:r>
            <a:r>
              <a:rPr lang="en-GB" sz="1200" b="0" kern="1200" dirty="0" err="1">
                <a:solidFill>
                  <a:schemeClr val="tx1"/>
                </a:solidFill>
                <a:effectLst/>
                <a:latin typeface="+mn-lt"/>
                <a:ea typeface="+mn-ea"/>
                <a:cs typeface="+mn-cs"/>
              </a:rPr>
              <a:t>behoefte</a:t>
            </a:r>
            <a:r>
              <a:rPr lang="en-GB" sz="1200" b="0" kern="1200" dirty="0">
                <a:solidFill>
                  <a:schemeClr val="tx1"/>
                </a:solidFill>
                <a:effectLst/>
                <a:latin typeface="+mn-lt"/>
                <a:ea typeface="+mn-ea"/>
                <a:cs typeface="+mn-cs"/>
              </a:rPr>
              <a:t> </a:t>
            </a:r>
            <a:r>
              <a:rPr lang="en-GB" sz="1200" b="0" kern="1200" dirty="0" err="1">
                <a:solidFill>
                  <a:schemeClr val="tx1"/>
                </a:solidFill>
                <a:effectLst/>
                <a:latin typeface="+mn-lt"/>
                <a:ea typeface="+mn-ea"/>
                <a:cs typeface="+mn-cs"/>
              </a:rPr>
              <a:t>aan</a:t>
            </a:r>
            <a:r>
              <a:rPr lang="en-GB" sz="1200" b="0" kern="1200" dirty="0">
                <a:solidFill>
                  <a:schemeClr val="tx1"/>
                </a:solidFill>
                <a:effectLst/>
                <a:latin typeface="+mn-lt"/>
                <a:ea typeface="+mn-ea"/>
                <a:cs typeface="+mn-cs"/>
              </a:rPr>
              <a:t> </a:t>
            </a:r>
            <a:r>
              <a:rPr lang="en-GB" sz="1200" b="0" kern="1200" dirty="0" err="1">
                <a:solidFill>
                  <a:schemeClr val="tx1"/>
                </a:solidFill>
                <a:effectLst/>
                <a:latin typeface="+mn-lt"/>
                <a:ea typeface="+mn-ea"/>
                <a:cs typeface="+mn-cs"/>
              </a:rPr>
              <a:t>sociale</a:t>
            </a:r>
            <a:r>
              <a:rPr lang="en-GB" sz="1200" b="0" kern="1200" dirty="0">
                <a:solidFill>
                  <a:schemeClr val="tx1"/>
                </a:solidFill>
                <a:effectLst/>
                <a:latin typeface="+mn-lt"/>
                <a:ea typeface="+mn-ea"/>
                <a:cs typeface="+mn-cs"/>
              </a:rPr>
              <a:t> </a:t>
            </a:r>
            <a:r>
              <a:rPr lang="en-GB" sz="1200" b="0" kern="1200" dirty="0" err="1">
                <a:solidFill>
                  <a:schemeClr val="tx1"/>
                </a:solidFill>
                <a:effectLst/>
                <a:latin typeface="+mn-lt"/>
                <a:ea typeface="+mn-ea"/>
                <a:cs typeface="+mn-cs"/>
              </a:rPr>
              <a:t>relaties</a:t>
            </a:r>
            <a:r>
              <a:rPr lang="en-GB" sz="1200" b="0" kern="1200" dirty="0">
                <a:solidFill>
                  <a:schemeClr val="tx1"/>
                </a:solidFill>
                <a:effectLst/>
                <a:latin typeface="+mn-lt"/>
                <a:ea typeface="+mn-ea"/>
                <a:cs typeface="+mn-cs"/>
              </a:rPr>
              <a:t> </a:t>
            </a:r>
            <a:r>
              <a:rPr lang="en-GB" sz="1200" b="0" kern="1200" dirty="0" err="1">
                <a:solidFill>
                  <a:schemeClr val="tx1"/>
                </a:solidFill>
                <a:effectLst/>
                <a:latin typeface="+mn-lt"/>
                <a:ea typeface="+mn-ea"/>
                <a:cs typeface="+mn-cs"/>
              </a:rPr>
              <a:t>en</a:t>
            </a:r>
            <a:r>
              <a:rPr lang="en-GB" sz="1200" b="0" kern="1200" dirty="0">
                <a:solidFill>
                  <a:schemeClr val="tx1"/>
                </a:solidFill>
                <a:effectLst/>
                <a:latin typeface="+mn-lt"/>
                <a:ea typeface="+mn-ea"/>
                <a:cs typeface="+mn-cs"/>
              </a:rPr>
              <a:t> de </a:t>
            </a:r>
            <a:r>
              <a:rPr lang="en-GB" sz="1200" b="0" kern="1200" dirty="0" err="1">
                <a:solidFill>
                  <a:schemeClr val="tx1"/>
                </a:solidFill>
                <a:effectLst/>
                <a:latin typeface="+mn-lt"/>
                <a:ea typeface="+mn-ea"/>
                <a:cs typeface="+mn-cs"/>
              </a:rPr>
              <a:t>behoefte</a:t>
            </a:r>
            <a:r>
              <a:rPr lang="en-GB" sz="1200" b="0" kern="1200" dirty="0">
                <a:solidFill>
                  <a:schemeClr val="tx1"/>
                </a:solidFill>
                <a:effectLst/>
                <a:latin typeface="+mn-lt"/>
                <a:ea typeface="+mn-ea"/>
                <a:cs typeface="+mn-cs"/>
              </a:rPr>
              <a:t> </a:t>
            </a:r>
            <a:r>
              <a:rPr lang="en-GB" sz="1200" b="0" kern="1200" dirty="0" err="1">
                <a:solidFill>
                  <a:schemeClr val="tx1"/>
                </a:solidFill>
                <a:effectLst/>
                <a:latin typeface="+mn-lt"/>
                <a:ea typeface="+mn-ea"/>
                <a:cs typeface="+mn-cs"/>
              </a:rPr>
              <a:t>aan</a:t>
            </a:r>
            <a:r>
              <a:rPr lang="en-GB" sz="1200" b="0" kern="1200" dirty="0">
                <a:solidFill>
                  <a:schemeClr val="tx1"/>
                </a:solidFill>
                <a:effectLst/>
                <a:latin typeface="+mn-lt"/>
                <a:ea typeface="+mn-ea"/>
                <a:cs typeface="+mn-cs"/>
              </a:rPr>
              <a:t> </a:t>
            </a:r>
            <a:r>
              <a:rPr lang="en-GB" sz="1200" b="0" kern="1200" dirty="0" err="1">
                <a:solidFill>
                  <a:schemeClr val="tx1"/>
                </a:solidFill>
                <a:effectLst/>
                <a:latin typeface="+mn-lt"/>
                <a:ea typeface="+mn-ea"/>
                <a:cs typeface="+mn-cs"/>
              </a:rPr>
              <a:t>zingeving</a:t>
            </a:r>
            <a:r>
              <a:rPr lang="en-GB" sz="1200" b="0" kern="1200" dirty="0">
                <a:solidFill>
                  <a:schemeClr val="tx1"/>
                </a:solidFill>
                <a:effectLst/>
                <a:latin typeface="+mn-lt"/>
                <a:ea typeface="+mn-ea"/>
                <a:cs typeface="+mn-cs"/>
              </a:rPr>
              <a:t> </a:t>
            </a:r>
            <a:r>
              <a:rPr lang="en-GB" sz="1200" b="0" kern="1200" dirty="0" err="1">
                <a:solidFill>
                  <a:schemeClr val="tx1"/>
                </a:solidFill>
                <a:effectLst/>
                <a:latin typeface="+mn-lt"/>
                <a:ea typeface="+mn-ea"/>
                <a:cs typeface="+mn-cs"/>
              </a:rPr>
              <a:t>zijn</a:t>
            </a:r>
            <a:r>
              <a:rPr lang="en-GB" sz="1200" b="0" kern="1200" dirty="0">
                <a:solidFill>
                  <a:schemeClr val="tx1"/>
                </a:solidFill>
                <a:effectLst/>
                <a:latin typeface="+mn-lt"/>
                <a:ea typeface="+mn-ea"/>
                <a:cs typeface="+mn-cs"/>
              </a:rPr>
              <a:t> </a:t>
            </a:r>
            <a:r>
              <a:rPr lang="en-GB" sz="1200" b="0" kern="1200" dirty="0" err="1">
                <a:solidFill>
                  <a:schemeClr val="tx1"/>
                </a:solidFill>
                <a:effectLst/>
                <a:latin typeface="+mn-lt"/>
                <a:ea typeface="+mn-ea"/>
                <a:cs typeface="+mn-cs"/>
              </a:rPr>
              <a:t>nauw</a:t>
            </a:r>
            <a:r>
              <a:rPr lang="en-GB" sz="1200" b="0" kern="1200" dirty="0">
                <a:solidFill>
                  <a:schemeClr val="tx1"/>
                </a:solidFill>
                <a:effectLst/>
                <a:latin typeface="+mn-lt"/>
                <a:ea typeface="+mn-ea"/>
                <a:cs typeface="+mn-cs"/>
              </a:rPr>
              <a:t> met </a:t>
            </a:r>
            <a:r>
              <a:rPr lang="en-GB" sz="1200" b="0" kern="1200" dirty="0" err="1">
                <a:solidFill>
                  <a:schemeClr val="tx1"/>
                </a:solidFill>
                <a:effectLst/>
                <a:latin typeface="+mn-lt"/>
                <a:ea typeface="+mn-ea"/>
                <a:cs typeface="+mn-cs"/>
              </a:rPr>
              <a:t>elkaar</a:t>
            </a:r>
            <a:r>
              <a:rPr lang="en-GB" sz="1200" b="0" kern="1200" dirty="0">
                <a:solidFill>
                  <a:schemeClr val="tx1"/>
                </a:solidFill>
                <a:effectLst/>
                <a:latin typeface="+mn-lt"/>
                <a:ea typeface="+mn-ea"/>
                <a:cs typeface="+mn-cs"/>
              </a:rPr>
              <a:t> </a:t>
            </a:r>
            <a:r>
              <a:rPr lang="en-GB" sz="1200" b="0" kern="1200" dirty="0" err="1">
                <a:solidFill>
                  <a:schemeClr val="tx1"/>
                </a:solidFill>
                <a:effectLst/>
                <a:latin typeface="+mn-lt"/>
                <a:ea typeface="+mn-ea"/>
                <a:cs typeface="+mn-cs"/>
              </a:rPr>
              <a:t>verbonden</a:t>
            </a:r>
            <a:r>
              <a:rPr lang="en-GB" sz="1200" b="0" kern="1200" dirty="0">
                <a:solidFill>
                  <a:schemeClr val="tx1"/>
                </a:solidFill>
                <a:effectLst/>
                <a:latin typeface="+mn-lt"/>
                <a:ea typeface="+mn-ea"/>
                <a:cs typeface="+mn-cs"/>
              </a:rPr>
              <a:t>. </a:t>
            </a:r>
            <a:r>
              <a:rPr lang="en-GB" sz="1200" b="0" kern="1200" dirty="0" err="1">
                <a:solidFill>
                  <a:schemeClr val="tx1"/>
                </a:solidFill>
                <a:effectLst/>
                <a:latin typeface="+mn-lt"/>
                <a:ea typeface="+mn-ea"/>
                <a:cs typeface="+mn-cs"/>
              </a:rPr>
              <a:t>Sociale</a:t>
            </a:r>
            <a:r>
              <a:rPr lang="en-GB" sz="1200" b="0" kern="1200" dirty="0">
                <a:solidFill>
                  <a:schemeClr val="tx1"/>
                </a:solidFill>
                <a:effectLst/>
                <a:latin typeface="+mn-lt"/>
                <a:ea typeface="+mn-ea"/>
                <a:cs typeface="+mn-cs"/>
              </a:rPr>
              <a:t> </a:t>
            </a:r>
            <a:r>
              <a:rPr lang="en-GB" sz="1200" b="0" kern="1200" dirty="0" err="1">
                <a:solidFill>
                  <a:schemeClr val="tx1"/>
                </a:solidFill>
                <a:effectLst/>
                <a:latin typeface="+mn-lt"/>
                <a:ea typeface="+mn-ea"/>
                <a:cs typeface="+mn-cs"/>
              </a:rPr>
              <a:t>relaties</a:t>
            </a:r>
            <a:r>
              <a:rPr lang="en-GB" sz="1200" b="0" kern="1200" dirty="0">
                <a:solidFill>
                  <a:schemeClr val="tx1"/>
                </a:solidFill>
                <a:effectLst/>
                <a:latin typeface="+mn-lt"/>
                <a:ea typeface="+mn-ea"/>
                <a:cs typeface="+mn-cs"/>
              </a:rPr>
              <a:t> </a:t>
            </a:r>
            <a:r>
              <a:rPr lang="en-GB" sz="1200" b="0" kern="1200" dirty="0" err="1">
                <a:solidFill>
                  <a:schemeClr val="tx1"/>
                </a:solidFill>
                <a:effectLst/>
                <a:latin typeface="+mn-lt"/>
                <a:ea typeface="+mn-ea"/>
                <a:cs typeface="+mn-cs"/>
              </a:rPr>
              <a:t>zijn</a:t>
            </a:r>
            <a:r>
              <a:rPr lang="en-GB" sz="1200" b="0" kern="1200" dirty="0">
                <a:solidFill>
                  <a:schemeClr val="tx1"/>
                </a:solidFill>
                <a:effectLst/>
                <a:latin typeface="+mn-lt"/>
                <a:ea typeface="+mn-ea"/>
                <a:cs typeface="+mn-cs"/>
              </a:rPr>
              <a:t> van </a:t>
            </a:r>
            <a:r>
              <a:rPr lang="en-GB" sz="1200" b="0" kern="1200" dirty="0" err="1">
                <a:solidFill>
                  <a:schemeClr val="tx1"/>
                </a:solidFill>
                <a:effectLst/>
                <a:latin typeface="+mn-lt"/>
                <a:ea typeface="+mn-ea"/>
                <a:cs typeface="+mn-cs"/>
              </a:rPr>
              <a:t>vitaal</a:t>
            </a:r>
            <a:r>
              <a:rPr lang="en-GB" sz="1200" b="0" kern="1200" dirty="0">
                <a:solidFill>
                  <a:schemeClr val="tx1"/>
                </a:solidFill>
                <a:effectLst/>
                <a:latin typeface="+mn-lt"/>
                <a:ea typeface="+mn-ea"/>
                <a:cs typeface="+mn-cs"/>
              </a:rPr>
              <a:t> </a:t>
            </a:r>
            <a:r>
              <a:rPr lang="en-GB" sz="1200" b="0" kern="1200" dirty="0" err="1">
                <a:solidFill>
                  <a:schemeClr val="tx1"/>
                </a:solidFill>
                <a:effectLst/>
                <a:latin typeface="+mn-lt"/>
                <a:ea typeface="+mn-ea"/>
                <a:cs typeface="+mn-cs"/>
              </a:rPr>
              <a:t>belang</a:t>
            </a:r>
            <a:r>
              <a:rPr lang="en-GB" sz="1200" b="0" kern="1200" dirty="0">
                <a:solidFill>
                  <a:schemeClr val="tx1"/>
                </a:solidFill>
                <a:effectLst/>
                <a:latin typeface="+mn-lt"/>
                <a:ea typeface="+mn-ea"/>
                <a:cs typeface="+mn-cs"/>
              </a:rPr>
              <a:t> </a:t>
            </a:r>
            <a:r>
              <a:rPr lang="en-GB" sz="1200" b="0" kern="1200" dirty="0" err="1">
                <a:solidFill>
                  <a:schemeClr val="tx1"/>
                </a:solidFill>
                <a:effectLst/>
                <a:latin typeface="+mn-lt"/>
                <a:ea typeface="+mn-ea"/>
                <a:cs typeface="+mn-cs"/>
              </a:rPr>
              <a:t>voor</a:t>
            </a:r>
            <a:r>
              <a:rPr lang="en-GB" sz="1200" b="0" kern="1200" dirty="0">
                <a:solidFill>
                  <a:schemeClr val="tx1"/>
                </a:solidFill>
                <a:effectLst/>
                <a:latin typeface="+mn-lt"/>
                <a:ea typeface="+mn-ea"/>
                <a:cs typeface="+mn-cs"/>
              </a:rPr>
              <a:t> de </a:t>
            </a:r>
            <a:r>
              <a:rPr lang="en-GB" sz="1200" b="0" kern="1200" dirty="0" err="1">
                <a:solidFill>
                  <a:schemeClr val="tx1"/>
                </a:solidFill>
                <a:effectLst/>
                <a:latin typeface="+mn-lt"/>
                <a:ea typeface="+mn-ea"/>
                <a:cs typeface="+mn-cs"/>
              </a:rPr>
              <a:t>ervaring</a:t>
            </a:r>
            <a:r>
              <a:rPr lang="en-GB" sz="1200" b="0" kern="1200" dirty="0">
                <a:solidFill>
                  <a:schemeClr val="tx1"/>
                </a:solidFill>
                <a:effectLst/>
                <a:latin typeface="+mn-lt"/>
                <a:ea typeface="+mn-ea"/>
                <a:cs typeface="+mn-cs"/>
              </a:rPr>
              <a:t> van </a:t>
            </a:r>
            <a:r>
              <a:rPr lang="en-GB" sz="1200" b="0" kern="1200" dirty="0" err="1">
                <a:solidFill>
                  <a:schemeClr val="tx1"/>
                </a:solidFill>
                <a:effectLst/>
                <a:latin typeface="+mn-lt"/>
                <a:ea typeface="+mn-ea"/>
                <a:cs typeface="+mn-cs"/>
              </a:rPr>
              <a:t>zingeving</a:t>
            </a:r>
            <a:r>
              <a:rPr lang="en-GB" sz="1200" b="0" kern="1200" dirty="0">
                <a:solidFill>
                  <a:schemeClr val="tx1"/>
                </a:solidFill>
                <a:effectLst/>
                <a:latin typeface="+mn-lt"/>
                <a:ea typeface="+mn-ea"/>
                <a:cs typeface="+mn-cs"/>
              </a:rPr>
              <a:t>. Wie </a:t>
            </a:r>
            <a:r>
              <a:rPr lang="en-GB" sz="1200" b="0" kern="1200" dirty="0" err="1">
                <a:solidFill>
                  <a:schemeClr val="tx1"/>
                </a:solidFill>
                <a:effectLst/>
                <a:latin typeface="+mn-lt"/>
                <a:ea typeface="+mn-ea"/>
                <a:cs typeface="+mn-cs"/>
              </a:rPr>
              <a:t>niemand</a:t>
            </a:r>
            <a:r>
              <a:rPr lang="en-GB" sz="1200" b="0" kern="1200" dirty="0">
                <a:solidFill>
                  <a:schemeClr val="tx1"/>
                </a:solidFill>
                <a:effectLst/>
                <a:latin typeface="+mn-lt"/>
                <a:ea typeface="+mn-ea"/>
                <a:cs typeface="+mn-cs"/>
              </a:rPr>
              <a:t> </a:t>
            </a:r>
            <a:r>
              <a:rPr lang="en-GB" sz="1200" b="0" kern="1200" dirty="0" err="1">
                <a:solidFill>
                  <a:schemeClr val="tx1"/>
                </a:solidFill>
                <a:effectLst/>
                <a:latin typeface="+mn-lt"/>
                <a:ea typeface="+mn-ea"/>
                <a:cs typeface="+mn-cs"/>
              </a:rPr>
              <a:t>heeft</a:t>
            </a:r>
            <a:r>
              <a:rPr lang="en-GB" sz="1200" b="0" kern="1200" dirty="0">
                <a:solidFill>
                  <a:schemeClr val="tx1"/>
                </a:solidFill>
                <a:effectLst/>
                <a:latin typeface="+mn-lt"/>
                <a:ea typeface="+mn-ea"/>
                <a:cs typeface="+mn-cs"/>
              </a:rPr>
              <a:t> om </a:t>
            </a:r>
            <a:r>
              <a:rPr lang="en-GB" sz="1200" b="0" kern="1200" dirty="0" err="1">
                <a:solidFill>
                  <a:schemeClr val="tx1"/>
                </a:solidFill>
                <a:effectLst/>
                <a:latin typeface="+mn-lt"/>
                <a:ea typeface="+mn-ea"/>
                <a:cs typeface="+mn-cs"/>
              </a:rPr>
              <a:t>gedachten</a:t>
            </a:r>
            <a:r>
              <a:rPr lang="en-GB" sz="1200" b="0" kern="1200" dirty="0">
                <a:solidFill>
                  <a:schemeClr val="tx1"/>
                </a:solidFill>
                <a:effectLst/>
                <a:latin typeface="+mn-lt"/>
                <a:ea typeface="+mn-ea"/>
                <a:cs typeface="+mn-cs"/>
              </a:rPr>
              <a:t> </a:t>
            </a:r>
            <a:r>
              <a:rPr lang="en-GB" sz="1200" b="0" kern="1200" dirty="0" err="1">
                <a:solidFill>
                  <a:schemeClr val="tx1"/>
                </a:solidFill>
                <a:effectLst/>
                <a:latin typeface="+mn-lt"/>
                <a:ea typeface="+mn-ea"/>
                <a:cs typeface="+mn-cs"/>
              </a:rPr>
              <a:t>en</a:t>
            </a:r>
            <a:r>
              <a:rPr lang="en-GB" sz="1200" b="0" kern="1200" dirty="0">
                <a:solidFill>
                  <a:schemeClr val="tx1"/>
                </a:solidFill>
                <a:effectLst/>
                <a:latin typeface="+mn-lt"/>
                <a:ea typeface="+mn-ea"/>
                <a:cs typeface="+mn-cs"/>
              </a:rPr>
              <a:t> </a:t>
            </a:r>
            <a:r>
              <a:rPr lang="en-GB" sz="1200" b="0" kern="1200" dirty="0" err="1">
                <a:solidFill>
                  <a:schemeClr val="tx1"/>
                </a:solidFill>
                <a:effectLst/>
                <a:latin typeface="+mn-lt"/>
                <a:ea typeface="+mn-ea"/>
                <a:cs typeface="+mn-cs"/>
              </a:rPr>
              <a:t>levenservaringen</a:t>
            </a:r>
            <a:r>
              <a:rPr lang="en-GB" sz="1200" b="0" kern="1200" dirty="0">
                <a:solidFill>
                  <a:schemeClr val="tx1"/>
                </a:solidFill>
                <a:effectLst/>
                <a:latin typeface="+mn-lt"/>
                <a:ea typeface="+mn-ea"/>
                <a:cs typeface="+mn-cs"/>
              </a:rPr>
              <a:t> mee </a:t>
            </a:r>
            <a:r>
              <a:rPr lang="en-GB" sz="1200" b="0" kern="1200" dirty="0" err="1">
                <a:solidFill>
                  <a:schemeClr val="tx1"/>
                </a:solidFill>
                <a:effectLst/>
                <a:latin typeface="+mn-lt"/>
                <a:ea typeface="+mn-ea"/>
                <a:cs typeface="+mn-cs"/>
              </a:rPr>
              <a:t>te</a:t>
            </a:r>
            <a:r>
              <a:rPr lang="en-GB" sz="1200" b="0" kern="1200" dirty="0">
                <a:solidFill>
                  <a:schemeClr val="tx1"/>
                </a:solidFill>
                <a:effectLst/>
                <a:latin typeface="+mn-lt"/>
                <a:ea typeface="+mn-ea"/>
                <a:cs typeface="+mn-cs"/>
              </a:rPr>
              <a:t> </a:t>
            </a:r>
            <a:r>
              <a:rPr lang="en-GB" sz="1200" b="0" kern="1200" dirty="0" err="1">
                <a:solidFill>
                  <a:schemeClr val="tx1"/>
                </a:solidFill>
                <a:effectLst/>
                <a:latin typeface="+mn-lt"/>
                <a:ea typeface="+mn-ea"/>
                <a:cs typeface="+mn-cs"/>
              </a:rPr>
              <a:t>delen</a:t>
            </a:r>
            <a:r>
              <a:rPr lang="en-GB" sz="1200" b="0" kern="1200" dirty="0">
                <a:solidFill>
                  <a:schemeClr val="tx1"/>
                </a:solidFill>
                <a:effectLst/>
                <a:latin typeface="+mn-lt"/>
                <a:ea typeface="+mn-ea"/>
                <a:cs typeface="+mn-cs"/>
              </a:rPr>
              <a:t>, </a:t>
            </a:r>
            <a:r>
              <a:rPr lang="en-GB" sz="1200" b="0" kern="1200" dirty="0" err="1">
                <a:solidFill>
                  <a:schemeClr val="tx1"/>
                </a:solidFill>
                <a:effectLst/>
                <a:latin typeface="+mn-lt"/>
                <a:ea typeface="+mn-ea"/>
                <a:cs typeface="+mn-cs"/>
              </a:rPr>
              <a:t>kan</a:t>
            </a:r>
            <a:r>
              <a:rPr lang="en-GB" sz="1200" b="0" kern="1200" dirty="0">
                <a:solidFill>
                  <a:schemeClr val="tx1"/>
                </a:solidFill>
                <a:effectLst/>
                <a:latin typeface="+mn-lt"/>
                <a:ea typeface="+mn-ea"/>
                <a:cs typeface="+mn-cs"/>
              </a:rPr>
              <a:t> </a:t>
            </a:r>
            <a:r>
              <a:rPr lang="en-GB" sz="1200" b="0" kern="1200" dirty="0" err="1">
                <a:solidFill>
                  <a:schemeClr val="tx1"/>
                </a:solidFill>
                <a:effectLst/>
                <a:latin typeface="+mn-lt"/>
                <a:ea typeface="+mn-ea"/>
                <a:cs typeface="+mn-cs"/>
              </a:rPr>
              <a:t>een</a:t>
            </a:r>
            <a:r>
              <a:rPr lang="en-GB" sz="1200" b="0" kern="1200" dirty="0">
                <a:solidFill>
                  <a:schemeClr val="tx1"/>
                </a:solidFill>
                <a:effectLst/>
                <a:latin typeface="+mn-lt"/>
                <a:ea typeface="+mn-ea"/>
                <a:cs typeface="+mn-cs"/>
              </a:rPr>
              <a:t> </a:t>
            </a:r>
            <a:r>
              <a:rPr lang="en-GB" sz="1200" b="0" kern="1200" dirty="0" err="1">
                <a:solidFill>
                  <a:schemeClr val="tx1"/>
                </a:solidFill>
                <a:effectLst/>
                <a:latin typeface="+mn-lt"/>
                <a:ea typeface="+mn-ea"/>
                <a:cs typeface="+mn-cs"/>
              </a:rPr>
              <a:t>gevoel</a:t>
            </a:r>
            <a:r>
              <a:rPr lang="en-GB" sz="1200" b="0" kern="1200" dirty="0">
                <a:solidFill>
                  <a:schemeClr val="tx1"/>
                </a:solidFill>
                <a:effectLst/>
                <a:latin typeface="+mn-lt"/>
                <a:ea typeface="+mn-ea"/>
                <a:cs typeface="+mn-cs"/>
              </a:rPr>
              <a:t> van </a:t>
            </a:r>
            <a:r>
              <a:rPr lang="en-GB" sz="1200" b="0" kern="1200" dirty="0" err="1">
                <a:solidFill>
                  <a:schemeClr val="tx1"/>
                </a:solidFill>
                <a:effectLst/>
                <a:latin typeface="+mn-lt"/>
                <a:ea typeface="+mn-ea"/>
                <a:cs typeface="+mn-cs"/>
              </a:rPr>
              <a:t>zinloosheid</a:t>
            </a:r>
            <a:r>
              <a:rPr lang="en-GB" sz="1200" b="0" kern="1200" dirty="0">
                <a:solidFill>
                  <a:schemeClr val="tx1"/>
                </a:solidFill>
                <a:effectLst/>
                <a:latin typeface="+mn-lt"/>
                <a:ea typeface="+mn-ea"/>
                <a:cs typeface="+mn-cs"/>
              </a:rPr>
              <a:t> </a:t>
            </a:r>
            <a:r>
              <a:rPr lang="en-GB" sz="1200" b="0" kern="1200" dirty="0" err="1">
                <a:solidFill>
                  <a:schemeClr val="tx1"/>
                </a:solidFill>
                <a:effectLst/>
                <a:latin typeface="+mn-lt"/>
                <a:ea typeface="+mn-ea"/>
                <a:cs typeface="+mn-cs"/>
              </a:rPr>
              <a:t>ervaren</a:t>
            </a:r>
            <a:r>
              <a:rPr lang="en-GB" sz="1200" b="0" kern="1200" dirty="0">
                <a:solidFill>
                  <a:schemeClr val="tx1"/>
                </a:solidFill>
                <a:effectLst/>
                <a:latin typeface="+mn-lt"/>
                <a:ea typeface="+mn-ea"/>
                <a:cs typeface="+mn-cs"/>
              </a:rPr>
              <a:t>. </a:t>
            </a:r>
            <a:r>
              <a:rPr lang="en-GB" sz="1200" b="0" kern="1200" dirty="0" err="1">
                <a:solidFill>
                  <a:schemeClr val="tx1"/>
                </a:solidFill>
                <a:effectLst/>
                <a:latin typeface="+mn-lt"/>
                <a:ea typeface="+mn-ea"/>
                <a:cs typeface="+mn-cs"/>
              </a:rPr>
              <a:t>Omgekeerd</a:t>
            </a:r>
            <a:r>
              <a:rPr lang="en-GB" sz="1200" b="0" kern="1200" dirty="0">
                <a:solidFill>
                  <a:schemeClr val="tx1"/>
                </a:solidFill>
                <a:effectLst/>
                <a:latin typeface="+mn-lt"/>
                <a:ea typeface="+mn-ea"/>
                <a:cs typeface="+mn-cs"/>
              </a:rPr>
              <a:t> </a:t>
            </a:r>
            <a:r>
              <a:rPr lang="en-GB" sz="1200" b="0" kern="1200" dirty="0" err="1">
                <a:solidFill>
                  <a:schemeClr val="tx1"/>
                </a:solidFill>
                <a:effectLst/>
                <a:latin typeface="+mn-lt"/>
                <a:ea typeface="+mn-ea"/>
                <a:cs typeface="+mn-cs"/>
              </a:rPr>
              <a:t>helpt</a:t>
            </a:r>
            <a:r>
              <a:rPr lang="en-GB" sz="1200" b="0" kern="1200" dirty="0">
                <a:solidFill>
                  <a:schemeClr val="tx1"/>
                </a:solidFill>
                <a:effectLst/>
                <a:latin typeface="+mn-lt"/>
                <a:ea typeface="+mn-ea"/>
                <a:cs typeface="+mn-cs"/>
              </a:rPr>
              <a:t> het </a:t>
            </a:r>
            <a:r>
              <a:rPr lang="en-GB" sz="1200" b="0" kern="1200" dirty="0" err="1">
                <a:solidFill>
                  <a:schemeClr val="tx1"/>
                </a:solidFill>
                <a:effectLst/>
                <a:latin typeface="+mn-lt"/>
                <a:ea typeface="+mn-ea"/>
                <a:cs typeface="+mn-cs"/>
              </a:rPr>
              <a:t>gevoel</a:t>
            </a:r>
            <a:r>
              <a:rPr lang="en-GB" sz="1200" b="0" kern="1200" dirty="0">
                <a:solidFill>
                  <a:schemeClr val="tx1"/>
                </a:solidFill>
                <a:effectLst/>
                <a:latin typeface="+mn-lt"/>
                <a:ea typeface="+mn-ea"/>
                <a:cs typeface="+mn-cs"/>
              </a:rPr>
              <a:t> </a:t>
            </a:r>
            <a:r>
              <a:rPr lang="en-GB" sz="1200" b="0" kern="1200" dirty="0" err="1">
                <a:solidFill>
                  <a:schemeClr val="tx1"/>
                </a:solidFill>
                <a:effectLst/>
                <a:latin typeface="+mn-lt"/>
                <a:ea typeface="+mn-ea"/>
                <a:cs typeface="+mn-cs"/>
              </a:rPr>
              <a:t>dat</a:t>
            </a:r>
            <a:r>
              <a:rPr lang="en-GB" sz="1200" b="0" kern="1200" dirty="0">
                <a:solidFill>
                  <a:schemeClr val="tx1"/>
                </a:solidFill>
                <a:effectLst/>
                <a:latin typeface="+mn-lt"/>
                <a:ea typeface="+mn-ea"/>
                <a:cs typeface="+mn-cs"/>
              </a:rPr>
              <a:t> het </a:t>
            </a:r>
            <a:r>
              <a:rPr lang="en-GB" sz="1200" b="0" kern="1200" dirty="0" err="1">
                <a:solidFill>
                  <a:schemeClr val="tx1"/>
                </a:solidFill>
                <a:effectLst/>
                <a:latin typeface="+mn-lt"/>
                <a:ea typeface="+mn-ea"/>
                <a:cs typeface="+mn-cs"/>
              </a:rPr>
              <a:t>leven</a:t>
            </a:r>
            <a:r>
              <a:rPr lang="en-GB" sz="1200" b="0" kern="1200" dirty="0">
                <a:solidFill>
                  <a:schemeClr val="tx1"/>
                </a:solidFill>
                <a:effectLst/>
                <a:latin typeface="+mn-lt"/>
                <a:ea typeface="+mn-ea"/>
                <a:cs typeface="+mn-cs"/>
              </a:rPr>
              <a:t> </a:t>
            </a:r>
            <a:r>
              <a:rPr lang="en-GB" sz="1200" b="0" kern="1200" dirty="0" err="1">
                <a:solidFill>
                  <a:schemeClr val="tx1"/>
                </a:solidFill>
                <a:effectLst/>
                <a:latin typeface="+mn-lt"/>
                <a:ea typeface="+mn-ea"/>
                <a:cs typeface="+mn-cs"/>
              </a:rPr>
              <a:t>zinvol</a:t>
            </a:r>
            <a:r>
              <a:rPr lang="en-GB" sz="1200" b="0" kern="1200" dirty="0">
                <a:solidFill>
                  <a:schemeClr val="tx1"/>
                </a:solidFill>
                <a:effectLst/>
                <a:latin typeface="+mn-lt"/>
                <a:ea typeface="+mn-ea"/>
                <a:cs typeface="+mn-cs"/>
              </a:rPr>
              <a:t> is </a:t>
            </a:r>
            <a:r>
              <a:rPr lang="en-GB" sz="1200" b="0" kern="1200" dirty="0" err="1">
                <a:solidFill>
                  <a:schemeClr val="tx1"/>
                </a:solidFill>
                <a:effectLst/>
                <a:latin typeface="+mn-lt"/>
                <a:ea typeface="+mn-ea"/>
                <a:cs typeface="+mn-cs"/>
              </a:rPr>
              <a:t>bij</a:t>
            </a:r>
            <a:r>
              <a:rPr lang="en-GB" sz="1200" b="0" kern="1200" dirty="0">
                <a:solidFill>
                  <a:schemeClr val="tx1"/>
                </a:solidFill>
                <a:effectLst/>
                <a:latin typeface="+mn-lt"/>
                <a:ea typeface="+mn-ea"/>
                <a:cs typeface="+mn-cs"/>
              </a:rPr>
              <a:t> het </a:t>
            </a:r>
            <a:r>
              <a:rPr lang="en-GB" sz="1200" b="0" kern="1200" dirty="0" err="1">
                <a:solidFill>
                  <a:schemeClr val="tx1"/>
                </a:solidFill>
                <a:effectLst/>
                <a:latin typeface="+mn-lt"/>
                <a:ea typeface="+mn-ea"/>
                <a:cs typeface="+mn-cs"/>
              </a:rPr>
              <a:t>aangaan</a:t>
            </a:r>
            <a:r>
              <a:rPr lang="en-GB" sz="1200" b="0" kern="1200" dirty="0">
                <a:solidFill>
                  <a:schemeClr val="tx1"/>
                </a:solidFill>
                <a:effectLst/>
                <a:latin typeface="+mn-lt"/>
                <a:ea typeface="+mn-ea"/>
                <a:cs typeface="+mn-cs"/>
              </a:rPr>
              <a:t> </a:t>
            </a:r>
            <a:r>
              <a:rPr lang="en-GB" sz="1200" b="0" kern="1200" dirty="0" err="1">
                <a:solidFill>
                  <a:schemeClr val="tx1"/>
                </a:solidFill>
                <a:effectLst/>
                <a:latin typeface="+mn-lt"/>
                <a:ea typeface="+mn-ea"/>
                <a:cs typeface="+mn-cs"/>
              </a:rPr>
              <a:t>en</a:t>
            </a:r>
            <a:r>
              <a:rPr lang="en-GB" sz="1200" b="0" kern="1200" dirty="0">
                <a:solidFill>
                  <a:schemeClr val="tx1"/>
                </a:solidFill>
                <a:effectLst/>
                <a:latin typeface="+mn-lt"/>
                <a:ea typeface="+mn-ea"/>
                <a:cs typeface="+mn-cs"/>
              </a:rPr>
              <a:t> </a:t>
            </a:r>
            <a:r>
              <a:rPr lang="en-GB" sz="1200" b="0" kern="1200" dirty="0" err="1">
                <a:solidFill>
                  <a:schemeClr val="tx1"/>
                </a:solidFill>
                <a:effectLst/>
                <a:latin typeface="+mn-lt"/>
                <a:ea typeface="+mn-ea"/>
                <a:cs typeface="+mn-cs"/>
              </a:rPr>
              <a:t>onderhouden</a:t>
            </a:r>
            <a:r>
              <a:rPr lang="en-GB" sz="1200" b="0" kern="1200" dirty="0">
                <a:solidFill>
                  <a:schemeClr val="tx1"/>
                </a:solidFill>
                <a:effectLst/>
                <a:latin typeface="+mn-lt"/>
                <a:ea typeface="+mn-ea"/>
                <a:cs typeface="+mn-cs"/>
              </a:rPr>
              <a:t> van </a:t>
            </a:r>
            <a:r>
              <a:rPr lang="en-GB" sz="1200" b="0" kern="1200" dirty="0" err="1">
                <a:solidFill>
                  <a:schemeClr val="tx1"/>
                </a:solidFill>
                <a:effectLst/>
                <a:latin typeface="+mn-lt"/>
                <a:ea typeface="+mn-ea"/>
                <a:cs typeface="+mn-cs"/>
              </a:rPr>
              <a:t>sociale</a:t>
            </a:r>
            <a:r>
              <a:rPr lang="en-GB" sz="1200" b="0" kern="1200" dirty="0">
                <a:solidFill>
                  <a:schemeClr val="tx1"/>
                </a:solidFill>
                <a:effectLst/>
                <a:latin typeface="+mn-lt"/>
                <a:ea typeface="+mn-ea"/>
                <a:cs typeface="+mn-cs"/>
              </a:rPr>
              <a:t> </a:t>
            </a:r>
            <a:r>
              <a:rPr lang="en-GB" sz="1200" b="0" kern="1200" dirty="0" err="1">
                <a:solidFill>
                  <a:schemeClr val="tx1"/>
                </a:solidFill>
                <a:effectLst/>
                <a:latin typeface="+mn-lt"/>
                <a:ea typeface="+mn-ea"/>
                <a:cs typeface="+mn-cs"/>
              </a:rPr>
              <a:t>relaties</a:t>
            </a:r>
            <a:r>
              <a:rPr lang="en-GB" sz="1200" b="0" kern="1200" dirty="0">
                <a:solidFill>
                  <a:schemeClr val="tx1"/>
                </a:solidFill>
                <a:effectLst/>
                <a:latin typeface="+mn-lt"/>
                <a:ea typeface="+mn-ea"/>
                <a:cs typeface="+mn-cs"/>
              </a:rPr>
              <a:t>.</a:t>
            </a:r>
          </a:p>
        </p:txBody>
      </p:sp>
      <p:sp>
        <p:nvSpPr>
          <p:cNvPr id="4" name="Tijdelijke aanduiding voor dianummer 3"/>
          <p:cNvSpPr>
            <a:spLocks noGrp="1"/>
          </p:cNvSpPr>
          <p:nvPr>
            <p:ph type="sldNum" sz="quarter" idx="5"/>
          </p:nvPr>
        </p:nvSpPr>
        <p:spPr/>
        <p:txBody>
          <a:bodyPr/>
          <a:lstStyle/>
          <a:p>
            <a:fld id="{0C2D563F-2DF6-634C-BA0A-94208AD80659}" type="slidenum">
              <a:rPr lang="nl-BE" smtClean="0"/>
              <a:t>36</a:t>
            </a:fld>
            <a:endParaRPr lang="nl-BE"/>
          </a:p>
        </p:txBody>
      </p:sp>
    </p:spTree>
    <p:extLst>
      <p:ext uri="{BB962C8B-B14F-4D97-AF65-F5344CB8AC3E}">
        <p14:creationId xmlns:p14="http://schemas.microsoft.com/office/powerpoint/2010/main" val="310939116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sz="1200" b="0" kern="1200" dirty="0">
                <a:solidFill>
                  <a:schemeClr val="tx1"/>
                </a:solidFill>
                <a:effectLst/>
                <a:latin typeface="+mn-lt"/>
                <a:ea typeface="+mn-ea"/>
                <a:cs typeface="+mn-cs"/>
              </a:rPr>
              <a:t>Persoonlijke relaties, contacten en sociale verbondenheid beschermen ouderen tegen een gevoel van zinloosheid</a:t>
            </a:r>
          </a:p>
          <a:p>
            <a:r>
              <a:rPr lang="nl-BE" sz="1200" b="0" kern="1200" dirty="0">
                <a:solidFill>
                  <a:schemeClr val="tx1"/>
                </a:solidFill>
                <a:effectLst/>
                <a:latin typeface="+mn-lt"/>
                <a:ea typeface="+mn-ea"/>
                <a:cs typeface="+mn-cs"/>
              </a:rPr>
              <a:t>Sociale participatie is belangrijk voor het gevoel van eigenwaarde en om het leven als zinvol te ervaren, bijvoorbeeld vrijwilligerswerk, betrokkenheid bij een sportclub of de zorg voor de kleinkinderen. Routines en gewoonten kunnen ook een bron van zingeving zijn. </a:t>
            </a:r>
          </a:p>
          <a:p>
            <a:r>
              <a:rPr lang="nl-BE" sz="1200" b="0" kern="1200" dirty="0">
                <a:solidFill>
                  <a:schemeClr val="tx1"/>
                </a:solidFill>
                <a:effectLst/>
                <a:latin typeface="+mn-lt"/>
                <a:ea typeface="+mn-ea"/>
                <a:cs typeface="+mn-cs"/>
              </a:rPr>
              <a:t>Spiritualiteit en religie kunnen een bron van sociale relaties en zingeving zijn, bijvoorbeeld wanneer ouderen deel uitmaken van een geloof of wanneer zij zich verbonden voelen met de natuur. </a:t>
            </a:r>
          </a:p>
        </p:txBody>
      </p:sp>
      <p:sp>
        <p:nvSpPr>
          <p:cNvPr id="4" name="Tijdelijke aanduiding voor dianummer 3"/>
          <p:cNvSpPr>
            <a:spLocks noGrp="1"/>
          </p:cNvSpPr>
          <p:nvPr>
            <p:ph type="sldNum" sz="quarter" idx="5"/>
          </p:nvPr>
        </p:nvSpPr>
        <p:spPr/>
        <p:txBody>
          <a:bodyPr/>
          <a:lstStyle/>
          <a:p>
            <a:fld id="{0C2D563F-2DF6-634C-BA0A-94208AD80659}" type="slidenum">
              <a:rPr lang="nl-BE" smtClean="0"/>
              <a:t>37</a:t>
            </a:fld>
            <a:endParaRPr lang="nl-BE"/>
          </a:p>
        </p:txBody>
      </p:sp>
    </p:spTree>
    <p:extLst>
      <p:ext uri="{BB962C8B-B14F-4D97-AF65-F5344CB8AC3E}">
        <p14:creationId xmlns:p14="http://schemas.microsoft.com/office/powerpoint/2010/main" val="206367241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l-BE" sz="1200" kern="1200" dirty="0">
              <a:solidFill>
                <a:schemeClr val="tx1"/>
              </a:solidFill>
              <a:effectLst/>
              <a:latin typeface="+mn-lt"/>
              <a:ea typeface="+mn-ea"/>
              <a:cs typeface="+mn-cs"/>
            </a:endParaRPr>
          </a:p>
          <a:p>
            <a:endParaRPr lang="nl-BE" dirty="0"/>
          </a:p>
        </p:txBody>
      </p:sp>
      <p:sp>
        <p:nvSpPr>
          <p:cNvPr id="4" name="Tijdelijke aanduiding voor dianummer 3"/>
          <p:cNvSpPr>
            <a:spLocks noGrp="1"/>
          </p:cNvSpPr>
          <p:nvPr>
            <p:ph type="sldNum" sz="quarter" idx="5"/>
          </p:nvPr>
        </p:nvSpPr>
        <p:spPr/>
        <p:txBody>
          <a:bodyPr/>
          <a:lstStyle/>
          <a:p>
            <a:fld id="{0C2D563F-2DF6-634C-BA0A-94208AD80659}" type="slidenum">
              <a:rPr lang="nl-BE" smtClean="0"/>
              <a:t>38</a:t>
            </a:fld>
            <a:endParaRPr lang="nl-BE"/>
          </a:p>
        </p:txBody>
      </p:sp>
    </p:spTree>
    <p:extLst>
      <p:ext uri="{BB962C8B-B14F-4D97-AF65-F5344CB8AC3E}">
        <p14:creationId xmlns:p14="http://schemas.microsoft.com/office/powerpoint/2010/main" val="23186982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GB" sz="1200" kern="1200" dirty="0">
                <a:solidFill>
                  <a:schemeClr val="tx1"/>
                </a:solidFill>
                <a:effectLst/>
                <a:latin typeface="+mn-lt"/>
                <a:ea typeface="+mn-ea"/>
                <a:cs typeface="+mn-cs"/>
              </a:rPr>
              <a:t>Er </a:t>
            </a:r>
            <a:r>
              <a:rPr lang="en-GB" sz="1200" kern="1200" dirty="0" err="1">
                <a:solidFill>
                  <a:schemeClr val="tx1"/>
                </a:solidFill>
                <a:effectLst/>
                <a:latin typeface="+mn-lt"/>
                <a:ea typeface="+mn-ea"/>
                <a:cs typeface="+mn-cs"/>
              </a:rPr>
              <a:t>zijn</a:t>
            </a:r>
            <a:r>
              <a:rPr lang="en-GB" sz="1200" kern="1200" dirty="0">
                <a:solidFill>
                  <a:schemeClr val="tx1"/>
                </a:solidFill>
                <a:effectLst/>
                <a:latin typeface="+mn-lt"/>
                <a:ea typeface="+mn-ea"/>
                <a:cs typeface="+mn-cs"/>
              </a:rPr>
              <a:t> twee </a:t>
            </a:r>
            <a:r>
              <a:rPr lang="en-GB" sz="1200" kern="1200" dirty="0" err="1">
                <a:solidFill>
                  <a:schemeClr val="tx1"/>
                </a:solidFill>
                <a:effectLst/>
                <a:latin typeface="+mn-lt"/>
                <a:ea typeface="+mn-ea"/>
                <a:cs typeface="+mn-cs"/>
              </a:rPr>
              <a:t>belangrijke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uitdagingen</a:t>
            </a:r>
            <a:r>
              <a:rPr lang="en-GB" sz="1200" kern="1200" dirty="0">
                <a:solidFill>
                  <a:schemeClr val="tx1"/>
                </a:solidFill>
                <a:effectLst/>
                <a:latin typeface="+mn-lt"/>
                <a:ea typeface="+mn-ea"/>
                <a:cs typeface="+mn-cs"/>
              </a:rPr>
              <a:t>: de </a:t>
            </a:r>
            <a:r>
              <a:rPr lang="en-GB" sz="1200" kern="1200" dirty="0" err="1">
                <a:solidFill>
                  <a:schemeClr val="tx1"/>
                </a:solidFill>
                <a:effectLst/>
                <a:latin typeface="+mn-lt"/>
                <a:ea typeface="+mn-ea"/>
                <a:cs typeface="+mn-cs"/>
              </a:rPr>
              <a:t>eerste</a:t>
            </a:r>
            <a:r>
              <a:rPr lang="en-GB" sz="1200" kern="1200" dirty="0">
                <a:solidFill>
                  <a:schemeClr val="tx1"/>
                </a:solidFill>
                <a:effectLst/>
                <a:latin typeface="+mn-lt"/>
                <a:ea typeface="+mn-ea"/>
                <a:cs typeface="+mn-cs"/>
              </a:rPr>
              <a:t> is </a:t>
            </a:r>
            <a:r>
              <a:rPr lang="en-GB" sz="1200" kern="1200" dirty="0" err="1">
                <a:solidFill>
                  <a:schemeClr val="tx1"/>
                </a:solidFill>
                <a:effectLst/>
                <a:latin typeface="+mn-lt"/>
                <a:ea typeface="+mn-ea"/>
                <a:cs typeface="+mn-cs"/>
              </a:rPr>
              <a:t>dat</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oudere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mensen</a:t>
            </a:r>
            <a:r>
              <a:rPr lang="en-GB" sz="1200" kern="1200" dirty="0">
                <a:solidFill>
                  <a:schemeClr val="tx1"/>
                </a:solidFill>
                <a:effectLst/>
                <a:latin typeface="+mn-lt"/>
                <a:ea typeface="+mn-ea"/>
                <a:cs typeface="+mn-cs"/>
              </a:rPr>
              <a:t> met </a:t>
            </a:r>
            <a:r>
              <a:rPr lang="en-GB" sz="1200" kern="1200" dirty="0" err="1">
                <a:solidFill>
                  <a:schemeClr val="tx1"/>
                </a:solidFill>
                <a:effectLst/>
                <a:latin typeface="+mn-lt"/>
                <a:ea typeface="+mn-ea"/>
                <a:cs typeface="+mn-cs"/>
              </a:rPr>
              <a:t>zorgbehoeften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vatbaar</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zijn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voor</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sociale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uitsluiting</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Dit</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betekent</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dat</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mensen</a:t>
            </a:r>
            <a:r>
              <a:rPr lang="en-GB" sz="1200" kern="1200" dirty="0">
                <a:solidFill>
                  <a:schemeClr val="tx1"/>
                </a:solidFill>
                <a:effectLst/>
                <a:latin typeface="+mn-lt"/>
                <a:ea typeface="+mn-ea"/>
                <a:cs typeface="+mn-cs"/>
              </a:rPr>
              <a:t> door </a:t>
            </a:r>
            <a:r>
              <a:rPr lang="en-GB" sz="1200" kern="1200" dirty="0" err="1">
                <a:solidFill>
                  <a:schemeClr val="tx1"/>
                </a:solidFill>
                <a:effectLst/>
                <a:latin typeface="+mn-lt"/>
                <a:ea typeface="+mn-ea"/>
                <a:cs typeface="+mn-cs"/>
              </a:rPr>
              <a:t>hun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zorgbehoeften</a:t>
            </a:r>
            <a:r>
              <a:rPr lang="en-GB" sz="1200" kern="1200" dirty="0">
                <a:solidFill>
                  <a:schemeClr val="tx1"/>
                </a:solidFill>
                <a:effectLst/>
                <a:latin typeface="+mn-lt"/>
                <a:ea typeface="+mn-ea"/>
                <a:cs typeface="+mn-cs"/>
              </a:rPr>
              <a:t> op </a:t>
            </a:r>
            <a:r>
              <a:rPr lang="en-GB" sz="1200" kern="1200" dirty="0" err="1">
                <a:solidFill>
                  <a:schemeClr val="tx1"/>
                </a:solidFill>
                <a:effectLst/>
                <a:latin typeface="+mn-lt"/>
                <a:ea typeface="+mn-ea"/>
                <a:cs typeface="+mn-cs"/>
              </a:rPr>
              <a:t>tal</a:t>
            </a:r>
            <a:r>
              <a:rPr lang="en-GB" sz="1200" kern="1200" dirty="0">
                <a:solidFill>
                  <a:schemeClr val="tx1"/>
                </a:solidFill>
                <a:effectLst/>
                <a:latin typeface="+mn-lt"/>
                <a:ea typeface="+mn-ea"/>
                <a:cs typeface="+mn-cs"/>
              </a:rPr>
              <a:t> van </a:t>
            </a:r>
            <a:r>
              <a:rPr lang="en-GB" sz="1200" kern="1200" dirty="0" err="1">
                <a:solidFill>
                  <a:schemeClr val="tx1"/>
                </a:solidFill>
                <a:effectLst/>
                <a:latin typeface="+mn-lt"/>
                <a:ea typeface="+mn-ea"/>
                <a:cs typeface="+mn-cs"/>
              </a:rPr>
              <a:t>manieren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niet</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meer</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aan</a:t>
            </a:r>
            <a:r>
              <a:rPr lang="en-GB" sz="1200" kern="1200" dirty="0">
                <a:solidFill>
                  <a:schemeClr val="tx1"/>
                </a:solidFill>
                <a:effectLst/>
                <a:latin typeface="+mn-lt"/>
                <a:ea typeface="+mn-ea"/>
                <a:cs typeface="+mn-cs"/>
              </a:rPr>
              <a:t> het </a:t>
            </a:r>
            <a:r>
              <a:rPr lang="en-GB" sz="1200" kern="1200" dirty="0" err="1">
                <a:solidFill>
                  <a:schemeClr val="tx1"/>
                </a:solidFill>
                <a:effectLst/>
                <a:latin typeface="+mn-lt"/>
                <a:ea typeface="+mn-ea"/>
                <a:cs typeface="+mn-cs"/>
              </a:rPr>
              <a:t>dagelijks</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leven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kunnen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deelnemen</a:t>
            </a:r>
            <a:endParaRPr lang="nl-BE" dirty="0"/>
          </a:p>
        </p:txBody>
      </p:sp>
      <p:sp>
        <p:nvSpPr>
          <p:cNvPr id="4" name="Tijdelijke aanduiding voor dianummer 3"/>
          <p:cNvSpPr>
            <a:spLocks noGrp="1"/>
          </p:cNvSpPr>
          <p:nvPr>
            <p:ph type="sldNum" sz="quarter" idx="5"/>
          </p:nvPr>
        </p:nvSpPr>
        <p:spPr/>
        <p:txBody>
          <a:bodyPr/>
          <a:lstStyle/>
          <a:p>
            <a:fld id="{BA71912A-863A-814D-8591-9CA9C8CDFA7B}" type="slidenum">
              <a:rPr lang="nl-NL" smtClean="0"/>
              <a:t>4</a:t>
            </a:fld>
            <a:endParaRPr lang="nl-NL"/>
          </a:p>
        </p:txBody>
      </p:sp>
    </p:spTree>
    <p:extLst>
      <p:ext uri="{BB962C8B-B14F-4D97-AF65-F5344CB8AC3E}">
        <p14:creationId xmlns:p14="http://schemas.microsoft.com/office/powerpoint/2010/main" val="25521758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GB" sz="1200" kern="1200" dirty="0">
                <a:solidFill>
                  <a:schemeClr val="tx1"/>
                </a:solidFill>
                <a:effectLst/>
                <a:latin typeface="+mn-lt"/>
                <a:ea typeface="+mn-ea"/>
                <a:cs typeface="+mn-cs"/>
              </a:rPr>
              <a:t>De </a:t>
            </a:r>
            <a:r>
              <a:rPr lang="en-GB" sz="1200" kern="1200" dirty="0" err="1">
                <a:solidFill>
                  <a:schemeClr val="tx1"/>
                </a:solidFill>
                <a:effectLst/>
                <a:latin typeface="+mn-lt"/>
                <a:ea typeface="+mn-ea"/>
                <a:cs typeface="+mn-cs"/>
              </a:rPr>
              <a:t>tweede</a:t>
            </a:r>
            <a:r>
              <a:rPr lang="en-GB" sz="1200" kern="1200" dirty="0">
                <a:solidFill>
                  <a:schemeClr val="tx1"/>
                </a:solidFill>
                <a:effectLst/>
                <a:latin typeface="+mn-lt"/>
                <a:ea typeface="+mn-ea"/>
                <a:cs typeface="+mn-cs"/>
              </a:rPr>
              <a:t> is </a:t>
            </a:r>
            <a:r>
              <a:rPr lang="en-GB" sz="1200" kern="1200" dirty="0" err="1">
                <a:solidFill>
                  <a:schemeClr val="tx1"/>
                </a:solidFill>
                <a:effectLst/>
                <a:latin typeface="+mn-lt"/>
                <a:ea typeface="+mn-ea"/>
                <a:cs typeface="+mn-cs"/>
              </a:rPr>
              <a:t>dat</a:t>
            </a:r>
            <a:r>
              <a:rPr lang="en-GB" sz="1200" kern="1200" dirty="0">
                <a:solidFill>
                  <a:schemeClr val="tx1"/>
                </a:solidFill>
                <a:effectLst/>
                <a:latin typeface="+mn-lt"/>
                <a:ea typeface="+mn-ea"/>
                <a:cs typeface="+mn-cs"/>
              </a:rPr>
              <a:t> er </a:t>
            </a:r>
            <a:r>
              <a:rPr lang="en-GB" sz="1200" kern="1200" dirty="0" err="1">
                <a:solidFill>
                  <a:schemeClr val="tx1"/>
                </a:solidFill>
                <a:effectLst/>
                <a:latin typeface="+mn-lt"/>
                <a:ea typeface="+mn-ea"/>
                <a:cs typeface="+mn-cs"/>
              </a:rPr>
              <a:t>meer</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vraag</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zal</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zijn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naar</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professionele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zorg</a:t>
            </a:r>
            <a:r>
              <a:rPr lang="en-GB" sz="1200" kern="1200">
                <a:solidFill>
                  <a:schemeClr val="tx1"/>
                </a:solidFill>
                <a:effectLst/>
                <a:latin typeface="+mn-lt"/>
                <a:ea typeface="+mn-ea"/>
                <a:cs typeface="+mn-cs"/>
              </a:rPr>
              <a:t>.</a:t>
            </a:r>
            <a:endParaRPr lang="en-GB" sz="1200" kern="1200" dirty="0">
              <a:solidFill>
                <a:schemeClr val="tx1"/>
              </a:solidFill>
              <a:effectLst/>
              <a:latin typeface="+mn-lt"/>
              <a:ea typeface="+mn-ea"/>
              <a:cs typeface="+mn-cs"/>
            </a:endParaRPr>
          </a:p>
        </p:txBody>
      </p:sp>
      <p:sp>
        <p:nvSpPr>
          <p:cNvPr id="4" name="Tijdelijke aanduiding voor dianummer 3"/>
          <p:cNvSpPr>
            <a:spLocks noGrp="1"/>
          </p:cNvSpPr>
          <p:nvPr>
            <p:ph type="sldNum" sz="quarter" idx="5"/>
          </p:nvPr>
        </p:nvSpPr>
        <p:spPr/>
        <p:txBody>
          <a:bodyPr/>
          <a:lstStyle/>
          <a:p>
            <a:fld id="{BA71912A-863A-814D-8591-9CA9C8CDFA7B}" type="slidenum">
              <a:rPr lang="nl-NL" smtClean="0"/>
              <a:t>5</a:t>
            </a:fld>
            <a:endParaRPr lang="nl-NL"/>
          </a:p>
        </p:txBody>
      </p:sp>
    </p:spTree>
    <p:extLst>
      <p:ext uri="{BB962C8B-B14F-4D97-AF65-F5344CB8AC3E}">
        <p14:creationId xmlns:p14="http://schemas.microsoft.com/office/powerpoint/2010/main" val="12226589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err="1">
                <a:solidFill>
                  <a:schemeClr val="tx1"/>
                </a:solidFill>
                <a:effectLst/>
                <a:latin typeface="+mn-lt"/>
                <a:ea typeface="+mn-ea"/>
                <a:cs typeface="+mn-cs"/>
              </a:rPr>
              <a:t>Professionele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zorg</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richt</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zich</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vaak</a:t>
            </a:r>
            <a:r>
              <a:rPr lang="en-US" sz="1200" kern="1200" dirty="0">
                <a:solidFill>
                  <a:schemeClr val="tx1"/>
                </a:solidFill>
                <a:effectLst/>
                <a:latin typeface="+mn-lt"/>
                <a:ea typeface="+mn-ea"/>
                <a:cs typeface="+mn-cs"/>
              </a:rPr>
              <a:t> op het </a:t>
            </a:r>
            <a:r>
              <a:rPr lang="en-US" sz="1200" kern="1200" dirty="0" err="1">
                <a:solidFill>
                  <a:schemeClr val="tx1"/>
                </a:solidFill>
                <a:effectLst/>
                <a:latin typeface="+mn-lt"/>
                <a:ea typeface="+mn-ea"/>
                <a:cs typeface="+mn-cs"/>
              </a:rPr>
              <a:t>fysieke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medische</a:t>
            </a:r>
            <a:r>
              <a:rPr lang="en-US" sz="1200" kern="1200" dirty="0">
                <a:solidFill>
                  <a:schemeClr val="tx1"/>
                </a:solidFill>
                <a:effectLst/>
                <a:latin typeface="+mn-lt"/>
                <a:ea typeface="+mn-ea"/>
                <a:cs typeface="+mn-cs"/>
              </a:rPr>
              <a:t> aspect </a:t>
            </a:r>
            <a:r>
              <a:rPr lang="en-US" sz="1200" kern="1200" dirty="0" err="1">
                <a:solidFill>
                  <a:schemeClr val="tx1"/>
                </a:solidFill>
                <a:effectLst/>
                <a:latin typeface="+mn-lt"/>
                <a:ea typeface="+mn-ea"/>
                <a:cs typeface="+mn-cs"/>
              </a:rPr>
              <a:t>en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vanuit</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een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tekort-benadering</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Dit</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betekent</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dat</a:t>
            </a:r>
            <a:r>
              <a:rPr lang="en-US" sz="1200" kern="1200" dirty="0">
                <a:solidFill>
                  <a:schemeClr val="tx1"/>
                </a:solidFill>
                <a:effectLst/>
                <a:latin typeface="+mn-lt"/>
                <a:ea typeface="+mn-ea"/>
                <a:cs typeface="+mn-cs"/>
              </a:rPr>
              <a:t> er </a:t>
            </a:r>
            <a:r>
              <a:rPr lang="en-US" sz="1200" kern="1200" dirty="0" err="1">
                <a:solidFill>
                  <a:schemeClr val="tx1"/>
                </a:solidFill>
                <a:effectLst/>
                <a:latin typeface="+mn-lt"/>
                <a:ea typeface="+mn-ea"/>
                <a:cs typeface="+mn-cs"/>
              </a:rPr>
              <a:t>gekeken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wordt</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naar</a:t>
            </a:r>
            <a:r>
              <a:rPr lang="en-US" sz="1200" kern="1200" dirty="0">
                <a:solidFill>
                  <a:schemeClr val="tx1"/>
                </a:solidFill>
                <a:effectLst/>
                <a:latin typeface="+mn-lt"/>
                <a:ea typeface="+mn-ea"/>
                <a:cs typeface="+mn-cs"/>
              </a:rPr>
              <a:t> wat </a:t>
            </a:r>
            <a:r>
              <a:rPr lang="en-US" sz="1200" kern="1200" dirty="0" err="1">
                <a:solidFill>
                  <a:schemeClr val="tx1"/>
                </a:solidFill>
                <a:effectLst/>
                <a:latin typeface="+mn-lt"/>
                <a:ea typeface="+mn-ea"/>
                <a:cs typeface="+mn-cs"/>
              </a:rPr>
              <a:t>ouderen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niet</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meer</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kunnen</a:t>
            </a:r>
            <a:r>
              <a:rPr lang="en-US" sz="1200" kern="1200" dirty="0">
                <a:solidFill>
                  <a:schemeClr val="tx1"/>
                </a:solidFill>
                <a:effectLst/>
                <a:latin typeface="+mn-lt"/>
                <a:ea typeface="+mn-ea"/>
                <a:cs typeface="+mn-cs"/>
              </a:rPr>
              <a:t> in </a:t>
            </a:r>
            <a:r>
              <a:rPr lang="en-US" sz="1200" kern="1200" dirty="0" err="1">
                <a:solidFill>
                  <a:schemeClr val="tx1"/>
                </a:solidFill>
                <a:effectLst/>
                <a:latin typeface="+mn-lt"/>
                <a:ea typeface="+mn-ea"/>
                <a:cs typeface="+mn-cs"/>
              </a:rPr>
              <a:t>plaats</a:t>
            </a:r>
            <a:r>
              <a:rPr lang="en-US" sz="1200" kern="1200" dirty="0">
                <a:solidFill>
                  <a:schemeClr val="tx1"/>
                </a:solidFill>
                <a:effectLst/>
                <a:latin typeface="+mn-lt"/>
                <a:ea typeface="+mn-ea"/>
                <a:cs typeface="+mn-cs"/>
              </a:rPr>
              <a:t> van </a:t>
            </a:r>
            <a:r>
              <a:rPr lang="en-US" sz="1200" kern="1200" dirty="0" err="1">
                <a:solidFill>
                  <a:schemeClr val="tx1"/>
                </a:solidFill>
                <a:effectLst/>
                <a:latin typeface="+mn-lt"/>
                <a:ea typeface="+mn-ea"/>
                <a:cs typeface="+mn-cs"/>
              </a:rPr>
              <a:t>naar</a:t>
            </a:r>
            <a:r>
              <a:rPr lang="en-US" sz="1200" kern="1200" dirty="0">
                <a:solidFill>
                  <a:schemeClr val="tx1"/>
                </a:solidFill>
                <a:effectLst/>
                <a:latin typeface="+mn-lt"/>
                <a:ea typeface="+mn-ea"/>
                <a:cs typeface="+mn-cs"/>
              </a:rPr>
              <a:t> wat ze KUNNEN. </a:t>
            </a:r>
            <a:r>
              <a:rPr lang="en-US" sz="1200" kern="1200" dirty="0" err="1">
                <a:solidFill>
                  <a:schemeClr val="tx1"/>
                </a:solidFill>
                <a:effectLst/>
                <a:latin typeface="+mn-lt"/>
                <a:ea typeface="+mn-ea"/>
                <a:cs typeface="+mn-cs"/>
              </a:rPr>
              <a:t>Veel</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zorgverleners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zijn</a:t>
            </a:r>
            <a:r>
              <a:rPr lang="en-US" sz="1200" kern="1200" dirty="0">
                <a:solidFill>
                  <a:schemeClr val="tx1"/>
                </a:solidFill>
                <a:effectLst/>
                <a:latin typeface="+mn-lt"/>
                <a:ea typeface="+mn-ea"/>
                <a:cs typeface="+mn-cs"/>
              </a:rPr>
              <a:t> er </a:t>
            </a:r>
            <a:r>
              <a:rPr lang="en-US" sz="1200" kern="1200" dirty="0" err="1">
                <a:solidFill>
                  <a:schemeClr val="tx1"/>
                </a:solidFill>
                <a:effectLst/>
                <a:latin typeface="+mn-lt"/>
                <a:ea typeface="+mn-ea"/>
                <a:cs typeface="+mn-cs"/>
              </a:rPr>
              <a:t>echter</a:t>
            </a:r>
            <a:r>
              <a:rPr lang="en-US" sz="1200" kern="1200" dirty="0">
                <a:solidFill>
                  <a:schemeClr val="tx1"/>
                </a:solidFill>
                <a:effectLst/>
                <a:latin typeface="+mn-lt"/>
                <a:ea typeface="+mn-ea"/>
                <a:cs typeface="+mn-cs"/>
              </a:rPr>
              <a:t> van </a:t>
            </a:r>
            <a:r>
              <a:rPr lang="en-US" sz="1200" kern="1200" dirty="0" err="1">
                <a:solidFill>
                  <a:schemeClr val="tx1"/>
                </a:solidFill>
                <a:effectLst/>
                <a:latin typeface="+mn-lt"/>
                <a:ea typeface="+mn-ea"/>
                <a:cs typeface="+mn-cs"/>
              </a:rPr>
              <a:t>overtuigd</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dat</a:t>
            </a:r>
            <a:r>
              <a:rPr lang="en-US" sz="1200" kern="1200" dirty="0">
                <a:solidFill>
                  <a:schemeClr val="tx1"/>
                </a:solidFill>
                <a:effectLst/>
                <a:latin typeface="+mn-lt"/>
                <a:ea typeface="+mn-ea"/>
                <a:cs typeface="+mn-cs"/>
              </a:rPr>
              <a:t> we </a:t>
            </a:r>
            <a:r>
              <a:rPr lang="en-US" sz="1200" kern="1200" dirty="0" err="1">
                <a:solidFill>
                  <a:schemeClr val="tx1"/>
                </a:solidFill>
                <a:effectLst/>
                <a:latin typeface="+mn-lt"/>
                <a:ea typeface="+mn-ea"/>
                <a:cs typeface="+mn-cs"/>
              </a:rPr>
              <a:t>onze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manier</a:t>
            </a:r>
            <a:r>
              <a:rPr lang="en-US" sz="1200" kern="1200" dirty="0">
                <a:solidFill>
                  <a:schemeClr val="tx1"/>
                </a:solidFill>
                <a:effectLst/>
                <a:latin typeface="+mn-lt"/>
                <a:ea typeface="+mn-ea"/>
                <a:cs typeface="+mn-cs"/>
              </a:rPr>
              <a:t> van </a:t>
            </a:r>
            <a:r>
              <a:rPr lang="en-US" sz="1200" kern="1200" dirty="0" err="1">
                <a:solidFill>
                  <a:schemeClr val="tx1"/>
                </a:solidFill>
                <a:effectLst/>
                <a:latin typeface="+mn-lt"/>
                <a:ea typeface="+mn-ea"/>
                <a:cs typeface="+mn-cs"/>
              </a:rPr>
              <a:t>denken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moeten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veranderen</a:t>
            </a:r>
            <a:r>
              <a:rPr lang="en-US" sz="1200" kern="1200" dirty="0">
                <a:solidFill>
                  <a:schemeClr val="tx1"/>
                </a:solidFill>
                <a:effectLst/>
                <a:latin typeface="+mn-lt"/>
                <a:ea typeface="+mn-ea"/>
                <a:cs typeface="+mn-cs"/>
              </a:rPr>
              <a:t> in de </a:t>
            </a:r>
            <a:r>
              <a:rPr lang="en-US" sz="1200" kern="1200" dirty="0" err="1">
                <a:solidFill>
                  <a:schemeClr val="tx1"/>
                </a:solidFill>
                <a:effectLst/>
                <a:latin typeface="+mn-lt"/>
                <a:ea typeface="+mn-ea"/>
                <a:cs typeface="+mn-cs"/>
              </a:rPr>
              <a:t>richting</a:t>
            </a:r>
            <a:r>
              <a:rPr lang="en-US" sz="1200" kern="1200" dirty="0">
                <a:solidFill>
                  <a:schemeClr val="tx1"/>
                </a:solidFill>
                <a:effectLst/>
                <a:latin typeface="+mn-lt"/>
                <a:ea typeface="+mn-ea"/>
                <a:cs typeface="+mn-cs"/>
              </a:rPr>
              <a:t> van </a:t>
            </a:r>
            <a:r>
              <a:rPr lang="en-US" sz="1200" kern="1200" dirty="0" err="1">
                <a:solidFill>
                  <a:schemeClr val="tx1"/>
                </a:solidFill>
                <a:effectLst/>
                <a:latin typeface="+mn-lt"/>
                <a:ea typeface="+mn-ea"/>
                <a:cs typeface="+mn-cs"/>
              </a:rPr>
              <a:t>een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positieve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benadering</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zoals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kijken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naar</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dromen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talenten</a:t>
            </a:r>
            <a:r>
              <a:rPr lang="en-US" sz="1200" kern="1200" dirty="0">
                <a:solidFill>
                  <a:schemeClr val="tx1"/>
                </a:solidFill>
                <a:effectLst/>
                <a:latin typeface="+mn-lt"/>
                <a:ea typeface="+mn-ea"/>
                <a:cs typeface="+mn-cs"/>
              </a:rPr>
              <a:t> van </a:t>
            </a:r>
            <a:r>
              <a:rPr lang="en-US" sz="1200" kern="1200" dirty="0" err="1">
                <a:solidFill>
                  <a:schemeClr val="tx1"/>
                </a:solidFill>
                <a:effectLst/>
                <a:latin typeface="+mn-lt"/>
                <a:ea typeface="+mn-ea"/>
                <a:cs typeface="+mn-cs"/>
              </a:rPr>
              <a:t>ouderen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naar</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zorg</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voor</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sociale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zingevingsbehoeften</a:t>
            </a:r>
            <a:r>
              <a:rPr lang="en-US" sz="1200" kern="1200" dirty="0">
                <a:solidFill>
                  <a:schemeClr val="tx1"/>
                </a:solidFill>
                <a:effectLst/>
                <a:latin typeface="+mn-lt"/>
                <a:ea typeface="+mn-ea"/>
                <a:cs typeface="+mn-cs"/>
              </a:rPr>
              <a:t>. De </a:t>
            </a:r>
            <a:r>
              <a:rPr lang="en-US" sz="1200" kern="1200" dirty="0" err="1">
                <a:solidFill>
                  <a:schemeClr val="tx1"/>
                </a:solidFill>
                <a:effectLst/>
                <a:latin typeface="+mn-lt"/>
                <a:ea typeface="+mn-ea"/>
                <a:cs typeface="+mn-cs"/>
              </a:rPr>
              <a:t>ontwikkeling</a:t>
            </a:r>
            <a:r>
              <a:rPr lang="en-US" sz="1200" kern="1200" dirty="0">
                <a:solidFill>
                  <a:schemeClr val="tx1"/>
                </a:solidFill>
                <a:effectLst/>
                <a:latin typeface="+mn-lt"/>
                <a:ea typeface="+mn-ea"/>
                <a:cs typeface="+mn-cs"/>
              </a:rPr>
              <a:t> van </a:t>
            </a:r>
            <a:r>
              <a:rPr lang="en-US" sz="1200" kern="1200" dirty="0" err="1">
                <a:solidFill>
                  <a:schemeClr val="tx1"/>
                </a:solidFill>
                <a:effectLst/>
                <a:latin typeface="+mn-lt"/>
                <a:ea typeface="+mn-ea"/>
                <a:cs typeface="+mn-cs"/>
              </a:rPr>
              <a:t>deze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competenties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ontbreekt</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nog</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vaak</a:t>
            </a:r>
            <a:r>
              <a:rPr lang="en-US" sz="1200" kern="1200" dirty="0">
                <a:solidFill>
                  <a:schemeClr val="tx1"/>
                </a:solidFill>
                <a:effectLst/>
                <a:latin typeface="+mn-lt"/>
                <a:ea typeface="+mn-ea"/>
                <a:cs typeface="+mn-cs"/>
              </a:rPr>
              <a:t> in de </a:t>
            </a:r>
            <a:r>
              <a:rPr lang="en-US" sz="1200" kern="1200" dirty="0" err="1">
                <a:solidFill>
                  <a:schemeClr val="tx1"/>
                </a:solidFill>
                <a:effectLst/>
                <a:latin typeface="+mn-lt"/>
                <a:ea typeface="+mn-ea"/>
                <a:cs typeface="+mn-cs"/>
              </a:rPr>
              <a:t>zorgopleidingen</a:t>
            </a:r>
            <a:r>
              <a:rPr lang="en-US"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BF2DB441-276A-9944-A4EF-1E71EC9E2335}" type="slidenum">
              <a:rPr lang="nl-NL" smtClean="0"/>
              <a:t>6</a:t>
            </a:fld>
            <a:endParaRPr lang="nl-NL"/>
          </a:p>
        </p:txBody>
      </p:sp>
    </p:spTree>
    <p:extLst>
      <p:ext uri="{BB962C8B-B14F-4D97-AF65-F5344CB8AC3E}">
        <p14:creationId xmlns:p14="http://schemas.microsoft.com/office/powerpoint/2010/main" val="27258966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GB" sz="1200" kern="1200" dirty="0">
                <a:solidFill>
                  <a:schemeClr val="tx1"/>
                </a:solidFill>
                <a:effectLst/>
                <a:latin typeface="+mn-lt"/>
                <a:ea typeface="+mn-ea"/>
                <a:cs typeface="+mn-cs"/>
              </a:rPr>
              <a:t>De </a:t>
            </a:r>
            <a:r>
              <a:rPr lang="en-GB" sz="1200" kern="1200" dirty="0" err="1">
                <a:solidFill>
                  <a:schemeClr val="tx1"/>
                </a:solidFill>
                <a:effectLst/>
                <a:latin typeface="+mn-lt"/>
                <a:ea typeface="+mn-ea"/>
                <a:cs typeface="+mn-cs"/>
              </a:rPr>
              <a:t>algemene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doelstelling</a:t>
            </a:r>
            <a:r>
              <a:rPr lang="en-GB" sz="1200" kern="1200" dirty="0">
                <a:solidFill>
                  <a:schemeClr val="tx1"/>
                </a:solidFill>
                <a:effectLst/>
                <a:latin typeface="+mn-lt"/>
                <a:ea typeface="+mn-ea"/>
                <a:cs typeface="+mn-cs"/>
              </a:rPr>
              <a:t> van het SEE ME project is het </a:t>
            </a:r>
            <a:r>
              <a:rPr lang="en-GB" sz="1200" kern="1200" dirty="0" err="1">
                <a:solidFill>
                  <a:schemeClr val="tx1"/>
                </a:solidFill>
                <a:effectLst/>
                <a:latin typeface="+mn-lt"/>
                <a:ea typeface="+mn-ea"/>
                <a:cs typeface="+mn-cs"/>
              </a:rPr>
              <a:t>verbeteren</a:t>
            </a:r>
            <a:r>
              <a:rPr lang="en-GB" sz="1200" kern="1200" dirty="0">
                <a:solidFill>
                  <a:schemeClr val="tx1"/>
                </a:solidFill>
                <a:effectLst/>
                <a:latin typeface="+mn-lt"/>
                <a:ea typeface="+mn-ea"/>
                <a:cs typeface="+mn-cs"/>
              </a:rPr>
              <a:t> van de </a:t>
            </a:r>
            <a:r>
              <a:rPr lang="en-GB" sz="1200" kern="1200" dirty="0" err="1">
                <a:solidFill>
                  <a:schemeClr val="tx1"/>
                </a:solidFill>
                <a:effectLst/>
                <a:latin typeface="+mn-lt"/>
                <a:ea typeface="+mn-ea"/>
                <a:cs typeface="+mn-cs"/>
              </a:rPr>
              <a:t>kwaliteit</a:t>
            </a:r>
            <a:r>
              <a:rPr lang="en-GB" sz="1200" kern="1200" dirty="0">
                <a:solidFill>
                  <a:schemeClr val="tx1"/>
                </a:solidFill>
                <a:effectLst/>
                <a:latin typeface="+mn-lt"/>
                <a:ea typeface="+mn-ea"/>
                <a:cs typeface="+mn-cs"/>
              </a:rPr>
              <a:t> van </a:t>
            </a:r>
            <a:r>
              <a:rPr lang="en-GB" sz="1200" kern="1200" dirty="0" err="1">
                <a:solidFill>
                  <a:schemeClr val="tx1"/>
                </a:solidFill>
                <a:effectLst/>
                <a:latin typeface="+mn-lt"/>
                <a:ea typeface="+mn-ea"/>
                <a:cs typeface="+mn-cs"/>
              </a:rPr>
              <a:t>zorg</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sociale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inclusie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voor</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ouderen</a:t>
            </a:r>
            <a:r>
              <a:rPr lang="en-GB" sz="1200" kern="1200" dirty="0">
                <a:solidFill>
                  <a:schemeClr val="tx1"/>
                </a:solidFill>
                <a:effectLst/>
                <a:latin typeface="+mn-lt"/>
                <a:ea typeface="+mn-ea"/>
                <a:cs typeface="+mn-cs"/>
              </a:rPr>
              <a:t> (met </a:t>
            </a:r>
            <a:r>
              <a:rPr lang="en-GB" sz="1200" kern="1200" dirty="0" err="1">
                <a:solidFill>
                  <a:schemeClr val="tx1"/>
                </a:solidFill>
                <a:effectLst/>
                <a:latin typeface="+mn-lt"/>
                <a:ea typeface="+mn-ea"/>
                <a:cs typeface="+mn-cs"/>
              </a:rPr>
              <a:t>een</a:t>
            </a:r>
            <a:r>
              <a:rPr lang="en-GB" sz="1200" kern="1200" dirty="0">
                <a:solidFill>
                  <a:schemeClr val="tx1"/>
                </a:solidFill>
                <a:effectLst/>
                <a:latin typeface="+mn-lt"/>
                <a:ea typeface="+mn-ea"/>
                <a:cs typeface="+mn-cs"/>
              </a:rPr>
              <a:t> extra focus op </a:t>
            </a:r>
            <a:r>
              <a:rPr lang="en-GB" sz="1200" kern="1200" dirty="0" err="1">
                <a:solidFill>
                  <a:schemeClr val="tx1"/>
                </a:solidFill>
                <a:effectLst/>
                <a:latin typeface="+mn-lt"/>
                <a:ea typeface="+mn-ea"/>
                <a:cs typeface="+mn-cs"/>
              </a:rPr>
              <a:t>ouderen</a:t>
            </a:r>
            <a:r>
              <a:rPr lang="en-GB" sz="1200" kern="1200" dirty="0">
                <a:solidFill>
                  <a:schemeClr val="tx1"/>
                </a:solidFill>
                <a:effectLst/>
                <a:latin typeface="+mn-lt"/>
                <a:ea typeface="+mn-ea"/>
                <a:cs typeface="+mn-cs"/>
              </a:rPr>
              <a:t> met </a:t>
            </a:r>
            <a:r>
              <a:rPr lang="en-GB" sz="1200" kern="1200" dirty="0" err="1">
                <a:solidFill>
                  <a:schemeClr val="tx1"/>
                </a:solidFill>
                <a:effectLst/>
                <a:latin typeface="+mn-lt"/>
                <a:ea typeface="+mn-ea"/>
                <a:cs typeface="+mn-cs"/>
              </a:rPr>
              <a:t>een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migratie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achtergrond</a:t>
            </a:r>
            <a:r>
              <a:rPr lang="en-GB" sz="1200" kern="1200" dirty="0">
                <a:solidFill>
                  <a:schemeClr val="tx1"/>
                </a:solidFill>
                <a:effectLst/>
                <a:latin typeface="+mn-lt"/>
                <a:ea typeface="+mn-ea"/>
                <a:cs typeface="+mn-cs"/>
              </a:rPr>
              <a:t> of in </a:t>
            </a:r>
            <a:r>
              <a:rPr lang="en-GB" sz="1200" kern="1200" dirty="0" err="1">
                <a:solidFill>
                  <a:schemeClr val="tx1"/>
                </a:solidFill>
                <a:effectLst/>
                <a:latin typeface="+mn-lt"/>
                <a:ea typeface="+mn-ea"/>
                <a:cs typeface="+mn-cs"/>
              </a:rPr>
              <a:t>een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slechte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financiële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situatie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Daarom</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beoogt</a:t>
            </a:r>
            <a:r>
              <a:rPr lang="en-GB" sz="1200" kern="1200" dirty="0">
                <a:solidFill>
                  <a:schemeClr val="tx1"/>
                </a:solidFill>
                <a:effectLst/>
                <a:latin typeface="+mn-lt"/>
                <a:ea typeface="+mn-ea"/>
                <a:cs typeface="+mn-cs"/>
              </a:rPr>
              <a:t> het SEE ME project de </a:t>
            </a:r>
            <a:r>
              <a:rPr lang="en-GB" sz="1200" kern="1200" dirty="0" err="1">
                <a:solidFill>
                  <a:schemeClr val="tx1"/>
                </a:solidFill>
                <a:effectLst/>
                <a:latin typeface="+mn-lt"/>
                <a:ea typeface="+mn-ea"/>
                <a:cs typeface="+mn-cs"/>
              </a:rPr>
              <a:t>competenties</a:t>
            </a:r>
            <a:r>
              <a:rPr lang="en-GB" sz="1200" kern="1200" dirty="0">
                <a:solidFill>
                  <a:schemeClr val="tx1"/>
                </a:solidFill>
                <a:effectLst/>
                <a:latin typeface="+mn-lt"/>
                <a:ea typeface="+mn-ea"/>
                <a:cs typeface="+mn-cs"/>
              </a:rPr>
              <a:t> van </a:t>
            </a:r>
            <a:r>
              <a:rPr lang="en-GB" sz="1200" kern="1200" dirty="0" err="1">
                <a:solidFill>
                  <a:schemeClr val="tx1"/>
                </a:solidFill>
                <a:effectLst/>
                <a:latin typeface="+mn-lt"/>
                <a:ea typeface="+mn-ea"/>
                <a:cs typeface="+mn-cs"/>
              </a:rPr>
              <a:t>verschillende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groepen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zorgverleners</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vrijwilligers</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informele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formele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zorgverleners</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en</a:t>
            </a:r>
            <a:r>
              <a:rPr lang="en-GB" sz="1200" kern="1200" dirty="0">
                <a:solidFill>
                  <a:schemeClr val="tx1"/>
                </a:solidFill>
                <a:effectLst/>
                <a:latin typeface="+mn-lt"/>
                <a:ea typeface="+mn-ea"/>
                <a:cs typeface="+mn-cs"/>
              </a:rPr>
              <a:t> trainers van </a:t>
            </a:r>
            <a:r>
              <a:rPr lang="en-GB" sz="1200" kern="1200" dirty="0" err="1">
                <a:solidFill>
                  <a:schemeClr val="tx1"/>
                </a:solidFill>
                <a:effectLst/>
                <a:latin typeface="+mn-lt"/>
                <a:ea typeface="+mn-ea"/>
                <a:cs typeface="+mn-cs"/>
              </a:rPr>
              <a:t>zorgverleners</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te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vergroten</a:t>
            </a:r>
            <a:r>
              <a:rPr lang="en-GB" sz="1200" kern="1200" dirty="0">
                <a:solidFill>
                  <a:schemeClr val="tx1"/>
                </a:solidFill>
                <a:effectLst/>
                <a:latin typeface="+mn-lt"/>
                <a:ea typeface="+mn-ea"/>
                <a:cs typeface="+mn-cs"/>
              </a:rPr>
              <a:t> om zo </a:t>
            </a:r>
            <a:r>
              <a:rPr lang="en-GB" sz="1200" kern="1200" dirty="0" err="1">
                <a:solidFill>
                  <a:schemeClr val="tx1"/>
                </a:solidFill>
                <a:effectLst/>
                <a:latin typeface="+mn-lt"/>
                <a:ea typeface="+mn-ea"/>
                <a:cs typeface="+mn-cs"/>
              </a:rPr>
              <a:t>kwaliteitsvolle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zorg</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te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kunnen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verlenen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aan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ouderen</a:t>
            </a:r>
            <a:r>
              <a:rPr lang="en-GB" sz="1200" kern="1200" dirty="0">
                <a:solidFill>
                  <a:schemeClr val="tx1"/>
                </a:solidFill>
                <a:effectLst/>
                <a:latin typeface="+mn-lt"/>
                <a:ea typeface="+mn-ea"/>
                <a:cs typeface="+mn-cs"/>
              </a:rPr>
              <a:t> met </a:t>
            </a:r>
            <a:r>
              <a:rPr lang="en-GB" sz="1200" kern="1200" dirty="0" err="1">
                <a:solidFill>
                  <a:schemeClr val="tx1"/>
                </a:solidFill>
                <a:effectLst/>
                <a:latin typeface="+mn-lt"/>
                <a:ea typeface="+mn-ea"/>
                <a:cs typeface="+mn-cs"/>
              </a:rPr>
              <a:t>een</a:t>
            </a:r>
            <a:r>
              <a:rPr lang="en-GB" sz="1200" kern="1200" dirty="0">
                <a:solidFill>
                  <a:schemeClr val="tx1"/>
                </a:solidFill>
                <a:effectLst/>
                <a:latin typeface="+mn-lt"/>
                <a:ea typeface="+mn-ea"/>
                <a:cs typeface="+mn-cs"/>
              </a:rPr>
              <a:t> focus op </a:t>
            </a:r>
            <a:r>
              <a:rPr lang="en-GB" sz="1200" kern="1200" dirty="0" err="1">
                <a:solidFill>
                  <a:schemeClr val="tx1"/>
                </a:solidFill>
                <a:effectLst/>
                <a:latin typeface="+mn-lt"/>
                <a:ea typeface="+mn-ea"/>
                <a:cs typeface="+mn-cs"/>
              </a:rPr>
              <a:t>sociale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inclusie</a:t>
            </a:r>
            <a:r>
              <a:rPr lang="en-GB" sz="1200" kern="1200" dirty="0">
                <a:solidFill>
                  <a:schemeClr val="tx1"/>
                </a:solidFill>
                <a:effectLst/>
                <a:latin typeface="+mn-lt"/>
                <a:ea typeface="+mn-ea"/>
                <a:cs typeface="+mn-cs"/>
              </a:rPr>
              <a:t> door </a:t>
            </a:r>
            <a:r>
              <a:rPr lang="en-GB" sz="1200" kern="1200" dirty="0" err="1">
                <a:solidFill>
                  <a:schemeClr val="tx1"/>
                </a:solidFill>
                <a:effectLst/>
                <a:latin typeface="+mn-lt"/>
                <a:ea typeface="+mn-ea"/>
                <a:cs typeface="+mn-cs"/>
              </a:rPr>
              <a:t>zinvol</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ouder</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worden</a:t>
            </a:r>
            <a:r>
              <a:rPr lang="en-GB" sz="1200" kern="1200" dirty="0">
                <a:solidFill>
                  <a:schemeClr val="tx1"/>
                </a:solidFill>
                <a:effectLst/>
                <a:latin typeface="+mn-lt"/>
                <a:ea typeface="+mn-ea"/>
                <a:cs typeface="+mn-cs"/>
              </a:rPr>
              <a:t>. </a:t>
            </a:r>
            <a:endParaRPr lang="nl-BE" dirty="0"/>
          </a:p>
        </p:txBody>
      </p:sp>
      <p:sp>
        <p:nvSpPr>
          <p:cNvPr id="4" name="Tijdelijke aanduiding voor dianummer 3"/>
          <p:cNvSpPr>
            <a:spLocks noGrp="1"/>
          </p:cNvSpPr>
          <p:nvPr>
            <p:ph type="sldNum" sz="quarter" idx="5"/>
          </p:nvPr>
        </p:nvSpPr>
        <p:spPr/>
        <p:txBody>
          <a:bodyPr/>
          <a:lstStyle/>
          <a:p>
            <a:fld id="{BA71912A-863A-814D-8591-9CA9C8CDFA7B}" type="slidenum">
              <a:rPr lang="nl-NL" smtClean="0"/>
              <a:t>7</a:t>
            </a:fld>
            <a:endParaRPr lang="nl-NL"/>
          </a:p>
        </p:txBody>
      </p:sp>
    </p:spTree>
    <p:extLst>
      <p:ext uri="{BB962C8B-B14F-4D97-AF65-F5344CB8AC3E}">
        <p14:creationId xmlns:p14="http://schemas.microsoft.com/office/powerpoint/2010/main" val="42452026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Om deze doelen te bereiken, hebben we onze krachten gebundeld met meerdere internationale partners</a:t>
            </a:r>
          </a:p>
        </p:txBody>
      </p:sp>
      <p:sp>
        <p:nvSpPr>
          <p:cNvPr id="4" name="Slide Number Placeholder 3"/>
          <p:cNvSpPr>
            <a:spLocks noGrp="1"/>
          </p:cNvSpPr>
          <p:nvPr>
            <p:ph type="sldNum" sz="quarter" idx="5"/>
          </p:nvPr>
        </p:nvSpPr>
        <p:spPr/>
        <p:txBody>
          <a:bodyPr/>
          <a:lstStyle/>
          <a:p>
            <a:fld id="{BF2DB441-276A-9944-A4EF-1E71EC9E2335}" type="slidenum">
              <a:rPr lang="nl-NL" smtClean="0"/>
              <a:t>8</a:t>
            </a:fld>
            <a:endParaRPr lang="nl-NL"/>
          </a:p>
        </p:txBody>
      </p:sp>
    </p:spTree>
    <p:extLst>
      <p:ext uri="{BB962C8B-B14F-4D97-AF65-F5344CB8AC3E}">
        <p14:creationId xmlns:p14="http://schemas.microsoft.com/office/powerpoint/2010/main" val="632066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GB" sz="1200" kern="1200" dirty="0">
                <a:solidFill>
                  <a:schemeClr val="tx1"/>
                </a:solidFill>
                <a:effectLst/>
                <a:latin typeface="+mn-lt"/>
                <a:ea typeface="+mn-ea"/>
                <a:cs typeface="+mn-cs"/>
              </a:rPr>
              <a:t>De SEE ME-</a:t>
            </a:r>
            <a:r>
              <a:rPr lang="en-GB" sz="1200" kern="1200" dirty="0" err="1">
                <a:solidFill>
                  <a:schemeClr val="tx1"/>
                </a:solidFill>
                <a:effectLst/>
                <a:latin typeface="+mn-lt"/>
                <a:ea typeface="+mn-ea"/>
                <a:cs typeface="+mn-cs"/>
              </a:rPr>
              <a:t>opleiding</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werd</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ontwikkeld</a:t>
            </a:r>
            <a:r>
              <a:rPr lang="en-GB" sz="1200" kern="1200" dirty="0">
                <a:solidFill>
                  <a:schemeClr val="tx1"/>
                </a:solidFill>
                <a:effectLst/>
                <a:latin typeface="+mn-lt"/>
                <a:ea typeface="+mn-ea"/>
                <a:cs typeface="+mn-cs"/>
              </a:rPr>
              <a:t> door 6 </a:t>
            </a:r>
            <a:r>
              <a:rPr lang="en-GB" sz="1200" kern="1200" dirty="0" err="1">
                <a:solidFill>
                  <a:schemeClr val="tx1"/>
                </a:solidFill>
                <a:effectLst/>
                <a:latin typeface="+mn-lt"/>
                <a:ea typeface="+mn-ea"/>
                <a:cs typeface="+mn-cs"/>
              </a:rPr>
              <a:t>internationale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partnerschappen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uit</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België</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Duitsland</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Italië</a:t>
            </a:r>
            <a:r>
              <a:rPr lang="en-GB" sz="1200" kern="1200" dirty="0">
                <a:solidFill>
                  <a:schemeClr val="tx1"/>
                </a:solidFill>
                <a:effectLst/>
                <a:latin typeface="+mn-lt"/>
                <a:ea typeface="+mn-ea"/>
                <a:cs typeface="+mn-cs"/>
              </a:rPr>
              <a:t>, Nederland </a:t>
            </a:r>
            <a:r>
              <a:rPr lang="en-GB" sz="1200" kern="1200" dirty="0" err="1">
                <a:solidFill>
                  <a:schemeClr val="tx1"/>
                </a:solidFill>
                <a:effectLst/>
                <a:latin typeface="+mn-lt"/>
                <a:ea typeface="+mn-ea"/>
                <a:cs typeface="+mn-cs"/>
              </a:rPr>
              <a:t>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Spanje</a:t>
            </a:r>
            <a:r>
              <a:rPr lang="en-GB" sz="1200" kern="1200" dirty="0">
                <a:solidFill>
                  <a:schemeClr val="tx1"/>
                </a:solidFill>
                <a:effectLst/>
                <a:latin typeface="+mn-lt"/>
                <a:ea typeface="+mn-ea"/>
                <a:cs typeface="+mn-cs"/>
              </a:rPr>
              <a:t>, die </a:t>
            </a:r>
            <a:r>
              <a:rPr lang="en-GB" sz="1200" kern="1200" dirty="0" err="1">
                <a:solidFill>
                  <a:schemeClr val="tx1"/>
                </a:solidFill>
                <a:effectLst/>
                <a:latin typeface="+mn-lt"/>
                <a:ea typeface="+mn-ea"/>
                <a:cs typeface="+mn-cs"/>
              </a:rPr>
              <a:t>speciaal</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voor</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dit</a:t>
            </a:r>
            <a:r>
              <a:rPr lang="en-GB" sz="1200" kern="1200" dirty="0">
                <a:solidFill>
                  <a:schemeClr val="tx1"/>
                </a:solidFill>
                <a:effectLst/>
                <a:latin typeface="+mn-lt"/>
                <a:ea typeface="+mn-ea"/>
                <a:cs typeface="+mn-cs"/>
              </a:rPr>
              <a:t> project </a:t>
            </a:r>
            <a:r>
              <a:rPr lang="en-GB" sz="1200" kern="1200" dirty="0" err="1">
                <a:solidFill>
                  <a:schemeClr val="tx1"/>
                </a:solidFill>
                <a:effectLst/>
                <a:latin typeface="+mn-lt"/>
                <a:ea typeface="+mn-ea"/>
                <a:cs typeface="+mn-cs"/>
              </a:rPr>
              <a:t>een</a:t>
            </a:r>
            <a:r>
              <a:rPr lang="en-GB" sz="1200" kern="1200" dirty="0">
                <a:solidFill>
                  <a:schemeClr val="tx1"/>
                </a:solidFill>
                <a:effectLst/>
                <a:latin typeface="+mn-lt"/>
                <a:ea typeface="+mn-ea"/>
                <a:cs typeface="+mn-cs"/>
              </a:rPr>
              <a:t> consortium </a:t>
            </a:r>
            <a:r>
              <a:rPr lang="en-GB" sz="1200" kern="1200" dirty="0" err="1">
                <a:solidFill>
                  <a:schemeClr val="tx1"/>
                </a:solidFill>
                <a:effectLst/>
                <a:latin typeface="+mn-lt"/>
                <a:ea typeface="+mn-ea"/>
                <a:cs typeface="+mn-cs"/>
              </a:rPr>
              <a:t>vormden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Daarnaast</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zijn</a:t>
            </a:r>
            <a:r>
              <a:rPr lang="en-GB" sz="1200" kern="1200" dirty="0">
                <a:solidFill>
                  <a:schemeClr val="tx1"/>
                </a:solidFill>
                <a:effectLst/>
                <a:latin typeface="+mn-lt"/>
                <a:ea typeface="+mn-ea"/>
                <a:cs typeface="+mn-cs"/>
              </a:rPr>
              <a:t> er 6 </a:t>
            </a:r>
            <a:r>
              <a:rPr lang="en-GB" sz="1200" kern="1200" dirty="0" err="1">
                <a:solidFill>
                  <a:schemeClr val="tx1"/>
                </a:solidFill>
                <a:effectLst/>
                <a:latin typeface="+mn-lt"/>
                <a:ea typeface="+mn-ea"/>
                <a:cs typeface="+mn-cs"/>
              </a:rPr>
              <a:t>geassocieerde</a:t>
            </a:r>
            <a:r>
              <a:rPr lang="en-GB" sz="1200" kern="1200" dirty="0">
                <a:solidFill>
                  <a:schemeClr val="tx1"/>
                </a:solidFill>
                <a:effectLst/>
                <a:latin typeface="+mn-lt"/>
                <a:ea typeface="+mn-ea"/>
                <a:cs typeface="+mn-cs"/>
              </a:rPr>
              <a:t> partners </a:t>
            </a:r>
            <a:r>
              <a:rPr lang="en-GB" sz="1200" kern="1200" dirty="0" err="1">
                <a:solidFill>
                  <a:schemeClr val="tx1"/>
                </a:solidFill>
                <a:effectLst/>
                <a:latin typeface="+mn-lt"/>
                <a:ea typeface="+mn-ea"/>
                <a:cs typeface="+mn-cs"/>
              </a:rPr>
              <a:t>betrokken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bij</a:t>
            </a:r>
            <a:r>
              <a:rPr lang="en-GB" sz="1200" kern="1200" dirty="0">
                <a:solidFill>
                  <a:schemeClr val="tx1"/>
                </a:solidFill>
                <a:effectLst/>
                <a:latin typeface="+mn-lt"/>
                <a:ea typeface="+mn-ea"/>
                <a:cs typeface="+mn-cs"/>
              </a:rPr>
              <a:t> het project. </a:t>
            </a:r>
            <a:r>
              <a:rPr lang="en-GB" sz="1200" kern="1200" dirty="0" err="1">
                <a:solidFill>
                  <a:schemeClr val="tx1"/>
                </a:solidFill>
                <a:effectLst/>
                <a:latin typeface="+mn-lt"/>
                <a:ea typeface="+mn-ea"/>
                <a:cs typeface="+mn-cs"/>
              </a:rPr>
              <a:t>Dit</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zijn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verschillende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zorgorganisaties</a:t>
            </a:r>
            <a:r>
              <a:rPr lang="en-GB" sz="1200" kern="1200" dirty="0">
                <a:solidFill>
                  <a:schemeClr val="tx1"/>
                </a:solidFill>
                <a:effectLst/>
                <a:latin typeface="+mn-lt"/>
                <a:ea typeface="+mn-ea"/>
                <a:cs typeface="+mn-cs"/>
              </a:rPr>
              <a:t> met </a:t>
            </a:r>
            <a:r>
              <a:rPr lang="en-GB" sz="1200" kern="1200" dirty="0" err="1">
                <a:solidFill>
                  <a:schemeClr val="tx1"/>
                </a:solidFill>
                <a:effectLst/>
                <a:latin typeface="+mn-lt"/>
                <a:ea typeface="+mn-ea"/>
                <a:cs typeface="+mn-cs"/>
              </a:rPr>
              <a:t>een</a:t>
            </a:r>
            <a:r>
              <a:rPr lang="en-GB" sz="1200" kern="1200" dirty="0">
                <a:solidFill>
                  <a:schemeClr val="tx1"/>
                </a:solidFill>
                <a:effectLst/>
                <a:latin typeface="+mn-lt"/>
                <a:ea typeface="+mn-ea"/>
                <a:cs typeface="+mn-cs"/>
              </a:rPr>
              <a:t> mix van </a:t>
            </a:r>
            <a:r>
              <a:rPr lang="en-GB" sz="1200" kern="1200" dirty="0" err="1">
                <a:solidFill>
                  <a:schemeClr val="tx1"/>
                </a:solidFill>
                <a:effectLst/>
                <a:latin typeface="+mn-lt"/>
                <a:ea typeface="+mn-ea"/>
                <a:cs typeface="+mn-cs"/>
              </a:rPr>
              <a:t>intramurale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en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extramurale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zorg</a:t>
            </a:r>
            <a:r>
              <a:rPr lang="en-GB" sz="1200" kern="1200" dirty="0">
                <a:solidFill>
                  <a:schemeClr val="tx1"/>
                </a:solidFill>
                <a:effectLst/>
                <a:latin typeface="+mn-lt"/>
                <a:ea typeface="+mn-ea"/>
                <a:cs typeface="+mn-cs"/>
              </a:rPr>
              <a:t>.</a:t>
            </a:r>
            <a:endParaRPr lang="nl-BE" sz="1200" kern="1200" dirty="0">
              <a:solidFill>
                <a:schemeClr val="tx1"/>
              </a:solidFill>
              <a:effectLst/>
              <a:latin typeface="+mn-lt"/>
              <a:ea typeface="+mn-ea"/>
              <a:cs typeface="+mn-cs"/>
            </a:endParaRPr>
          </a:p>
        </p:txBody>
      </p:sp>
      <p:sp>
        <p:nvSpPr>
          <p:cNvPr id="4" name="Tijdelijke aanduiding voor dianummer 3"/>
          <p:cNvSpPr>
            <a:spLocks noGrp="1"/>
          </p:cNvSpPr>
          <p:nvPr>
            <p:ph type="sldNum" sz="quarter" idx="5"/>
          </p:nvPr>
        </p:nvSpPr>
        <p:spPr/>
        <p:txBody>
          <a:bodyPr/>
          <a:lstStyle/>
          <a:p>
            <a:fld id="{BA71912A-863A-814D-8591-9CA9C8CDFA7B}" type="slidenum">
              <a:rPr lang="nl-NL" smtClean="0"/>
              <a:t>9</a:t>
            </a:fld>
            <a:endParaRPr lang="nl-NL"/>
          </a:p>
        </p:txBody>
      </p:sp>
    </p:spTree>
    <p:extLst>
      <p:ext uri="{BB962C8B-B14F-4D97-AF65-F5344CB8AC3E}">
        <p14:creationId xmlns:p14="http://schemas.microsoft.com/office/powerpoint/2010/main" val="33401549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3059345-01B0-6944-B917-73AEB3453332}"/>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endParaRPr lang="nl-BE"/>
          </a:p>
        </p:txBody>
      </p:sp>
      <p:sp>
        <p:nvSpPr>
          <p:cNvPr id="3" name="Ondertitel 2">
            <a:extLst>
              <a:ext uri="{FF2B5EF4-FFF2-40B4-BE49-F238E27FC236}">
                <a16:creationId xmlns:a16="http://schemas.microsoft.com/office/drawing/2014/main" id="{84657CA1-DFF1-404F-88F1-2F383669672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BE"/>
          </a:p>
        </p:txBody>
      </p:sp>
      <p:sp>
        <p:nvSpPr>
          <p:cNvPr id="4" name="Tijdelijke aanduiding voor datum 3">
            <a:extLst>
              <a:ext uri="{FF2B5EF4-FFF2-40B4-BE49-F238E27FC236}">
                <a16:creationId xmlns:a16="http://schemas.microsoft.com/office/drawing/2014/main" id="{BF6B2672-43A0-6549-BA56-405E0767F0B7}"/>
              </a:ext>
            </a:extLst>
          </p:cNvPr>
          <p:cNvSpPr>
            <a:spLocks noGrp="1"/>
          </p:cNvSpPr>
          <p:nvPr>
            <p:ph type="dt" sz="half" idx="10"/>
          </p:nvPr>
        </p:nvSpPr>
        <p:spPr/>
        <p:txBody>
          <a:bodyPr/>
          <a:lstStyle/>
          <a:p>
            <a:fld id="{EB7EBA5D-07F0-4B48-8D95-6ED0130C6ACF}" type="datetimeFigureOut">
              <a:rPr lang="nl-BE" smtClean="0"/>
              <a:t>4/07/2023</a:t>
            </a:fld>
            <a:endParaRPr lang="nl-BE"/>
          </a:p>
        </p:txBody>
      </p:sp>
      <p:sp>
        <p:nvSpPr>
          <p:cNvPr id="5" name="Tijdelijke aanduiding voor voettekst 4">
            <a:extLst>
              <a:ext uri="{FF2B5EF4-FFF2-40B4-BE49-F238E27FC236}">
                <a16:creationId xmlns:a16="http://schemas.microsoft.com/office/drawing/2014/main" id="{66CF48B1-F425-1646-A457-34B5ECF691CF}"/>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B8D88084-FFD6-4D46-9C22-7CC5D2F093A9}"/>
              </a:ext>
            </a:extLst>
          </p:cNvPr>
          <p:cNvSpPr>
            <a:spLocks noGrp="1"/>
          </p:cNvSpPr>
          <p:nvPr>
            <p:ph type="sldNum" sz="quarter" idx="12"/>
          </p:nvPr>
        </p:nvSpPr>
        <p:spPr/>
        <p:txBody>
          <a:bodyPr/>
          <a:lstStyle/>
          <a:p>
            <a:fld id="{7C3B1397-209C-7D42-A6B7-E00BDC0C1CD3}" type="slidenum">
              <a:rPr lang="nl-BE" smtClean="0"/>
              <a:t>‹nr.›</a:t>
            </a:fld>
            <a:endParaRPr lang="nl-BE"/>
          </a:p>
        </p:txBody>
      </p:sp>
    </p:spTree>
    <p:extLst>
      <p:ext uri="{BB962C8B-B14F-4D97-AF65-F5344CB8AC3E}">
        <p14:creationId xmlns:p14="http://schemas.microsoft.com/office/powerpoint/2010/main" val="8033069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D1A3E24-24F9-E34E-9309-5BE9F7233FFB}"/>
              </a:ext>
            </a:extLst>
          </p:cNvPr>
          <p:cNvSpPr>
            <a:spLocks noGrp="1"/>
          </p:cNvSpPr>
          <p:nvPr>
            <p:ph type="title"/>
          </p:nvPr>
        </p:nvSpPr>
        <p:spPr/>
        <p:txBody>
          <a:bodyPr/>
          <a:lstStyle/>
          <a:p>
            <a:r>
              <a:rPr lang="nl-NL"/>
              <a:t>Klik om stijl te bewerken</a:t>
            </a:r>
            <a:endParaRPr lang="nl-BE"/>
          </a:p>
        </p:txBody>
      </p:sp>
      <p:sp>
        <p:nvSpPr>
          <p:cNvPr id="3" name="Tijdelijke aanduiding voor verticale tekst 2">
            <a:extLst>
              <a:ext uri="{FF2B5EF4-FFF2-40B4-BE49-F238E27FC236}">
                <a16:creationId xmlns:a16="http://schemas.microsoft.com/office/drawing/2014/main" id="{751DF63A-B839-4248-974F-85D2E76AB9A0}"/>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3FA6BAED-C9AD-8540-BE0E-24D661C984C5}"/>
              </a:ext>
            </a:extLst>
          </p:cNvPr>
          <p:cNvSpPr>
            <a:spLocks noGrp="1"/>
          </p:cNvSpPr>
          <p:nvPr>
            <p:ph type="dt" sz="half" idx="10"/>
          </p:nvPr>
        </p:nvSpPr>
        <p:spPr/>
        <p:txBody>
          <a:bodyPr/>
          <a:lstStyle/>
          <a:p>
            <a:fld id="{EB7EBA5D-07F0-4B48-8D95-6ED0130C6ACF}" type="datetimeFigureOut">
              <a:rPr lang="nl-BE" smtClean="0"/>
              <a:t>4/07/2023</a:t>
            </a:fld>
            <a:endParaRPr lang="nl-BE"/>
          </a:p>
        </p:txBody>
      </p:sp>
      <p:sp>
        <p:nvSpPr>
          <p:cNvPr id="5" name="Tijdelijke aanduiding voor voettekst 4">
            <a:extLst>
              <a:ext uri="{FF2B5EF4-FFF2-40B4-BE49-F238E27FC236}">
                <a16:creationId xmlns:a16="http://schemas.microsoft.com/office/drawing/2014/main" id="{3D15DC9A-1C78-CA42-ACB2-9A0F1F992EF3}"/>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43D13CC9-CCD4-2A4E-B8EF-A11770AE7DC1}"/>
              </a:ext>
            </a:extLst>
          </p:cNvPr>
          <p:cNvSpPr>
            <a:spLocks noGrp="1"/>
          </p:cNvSpPr>
          <p:nvPr>
            <p:ph type="sldNum" sz="quarter" idx="12"/>
          </p:nvPr>
        </p:nvSpPr>
        <p:spPr/>
        <p:txBody>
          <a:bodyPr/>
          <a:lstStyle/>
          <a:p>
            <a:fld id="{7C3B1397-209C-7D42-A6B7-E00BDC0C1CD3}" type="slidenum">
              <a:rPr lang="nl-BE" smtClean="0"/>
              <a:t>‹nr.›</a:t>
            </a:fld>
            <a:endParaRPr lang="nl-BE"/>
          </a:p>
        </p:txBody>
      </p:sp>
    </p:spTree>
    <p:extLst>
      <p:ext uri="{BB962C8B-B14F-4D97-AF65-F5344CB8AC3E}">
        <p14:creationId xmlns:p14="http://schemas.microsoft.com/office/powerpoint/2010/main" val="19899956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13C5E372-F05A-0749-8AB0-BEDCF927448F}"/>
              </a:ext>
            </a:extLst>
          </p:cNvPr>
          <p:cNvSpPr>
            <a:spLocks noGrp="1"/>
          </p:cNvSpPr>
          <p:nvPr>
            <p:ph type="title" orient="vert"/>
          </p:nvPr>
        </p:nvSpPr>
        <p:spPr>
          <a:xfrm>
            <a:off x="8724900" y="365125"/>
            <a:ext cx="2628900" cy="5811838"/>
          </a:xfrm>
        </p:spPr>
        <p:txBody>
          <a:bodyPr vert="eaVert"/>
          <a:lstStyle/>
          <a:p>
            <a:r>
              <a:rPr lang="nl-NL"/>
              <a:t>Klik om stijl te bewerken</a:t>
            </a:r>
            <a:endParaRPr lang="nl-BE"/>
          </a:p>
        </p:txBody>
      </p:sp>
      <p:sp>
        <p:nvSpPr>
          <p:cNvPr id="3" name="Tijdelijke aanduiding voor verticale tekst 2">
            <a:extLst>
              <a:ext uri="{FF2B5EF4-FFF2-40B4-BE49-F238E27FC236}">
                <a16:creationId xmlns:a16="http://schemas.microsoft.com/office/drawing/2014/main" id="{5FC3F678-4049-894C-B3DE-11E4C8758AA3}"/>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A1707BB9-42E7-A94E-B4EC-932FDF371771}"/>
              </a:ext>
            </a:extLst>
          </p:cNvPr>
          <p:cNvSpPr>
            <a:spLocks noGrp="1"/>
          </p:cNvSpPr>
          <p:nvPr>
            <p:ph type="dt" sz="half" idx="10"/>
          </p:nvPr>
        </p:nvSpPr>
        <p:spPr/>
        <p:txBody>
          <a:bodyPr/>
          <a:lstStyle/>
          <a:p>
            <a:fld id="{EB7EBA5D-07F0-4B48-8D95-6ED0130C6ACF}" type="datetimeFigureOut">
              <a:rPr lang="nl-BE" smtClean="0"/>
              <a:t>4/07/2023</a:t>
            </a:fld>
            <a:endParaRPr lang="nl-BE"/>
          </a:p>
        </p:txBody>
      </p:sp>
      <p:sp>
        <p:nvSpPr>
          <p:cNvPr id="5" name="Tijdelijke aanduiding voor voettekst 4">
            <a:extLst>
              <a:ext uri="{FF2B5EF4-FFF2-40B4-BE49-F238E27FC236}">
                <a16:creationId xmlns:a16="http://schemas.microsoft.com/office/drawing/2014/main" id="{1957F1FC-15FF-044F-B6E7-FF5A14C0DAB5}"/>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4409881D-6337-FC47-9222-3F0B57CD5593}"/>
              </a:ext>
            </a:extLst>
          </p:cNvPr>
          <p:cNvSpPr>
            <a:spLocks noGrp="1"/>
          </p:cNvSpPr>
          <p:nvPr>
            <p:ph type="sldNum" sz="quarter" idx="12"/>
          </p:nvPr>
        </p:nvSpPr>
        <p:spPr/>
        <p:txBody>
          <a:bodyPr/>
          <a:lstStyle/>
          <a:p>
            <a:fld id="{7C3B1397-209C-7D42-A6B7-E00BDC0C1CD3}" type="slidenum">
              <a:rPr lang="nl-BE" smtClean="0"/>
              <a:t>‹nr.›</a:t>
            </a:fld>
            <a:endParaRPr lang="nl-BE"/>
          </a:p>
        </p:txBody>
      </p:sp>
    </p:spTree>
    <p:extLst>
      <p:ext uri="{BB962C8B-B14F-4D97-AF65-F5344CB8AC3E}">
        <p14:creationId xmlns:p14="http://schemas.microsoft.com/office/powerpoint/2010/main" val="25006016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B32288C-956D-7444-B07C-A5DA0518E7E8}"/>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7E01F9FA-F0FB-FE4C-AB80-1DFB2E5C3F57}"/>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23EA803E-D584-E346-8AFD-E2D79D0C1E63}"/>
              </a:ext>
            </a:extLst>
          </p:cNvPr>
          <p:cNvSpPr>
            <a:spLocks noGrp="1"/>
          </p:cNvSpPr>
          <p:nvPr>
            <p:ph type="dt" sz="half" idx="10"/>
          </p:nvPr>
        </p:nvSpPr>
        <p:spPr/>
        <p:txBody>
          <a:bodyPr/>
          <a:lstStyle/>
          <a:p>
            <a:fld id="{EB7EBA5D-07F0-4B48-8D95-6ED0130C6ACF}" type="datetimeFigureOut">
              <a:rPr lang="nl-BE" smtClean="0"/>
              <a:t>4/07/2023</a:t>
            </a:fld>
            <a:endParaRPr lang="nl-BE"/>
          </a:p>
        </p:txBody>
      </p:sp>
      <p:sp>
        <p:nvSpPr>
          <p:cNvPr id="5" name="Tijdelijke aanduiding voor voettekst 4">
            <a:extLst>
              <a:ext uri="{FF2B5EF4-FFF2-40B4-BE49-F238E27FC236}">
                <a16:creationId xmlns:a16="http://schemas.microsoft.com/office/drawing/2014/main" id="{969649B9-7D69-A247-BC4A-356ACDA8C677}"/>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A06C17E2-C228-7448-B013-F52120E36785}"/>
              </a:ext>
            </a:extLst>
          </p:cNvPr>
          <p:cNvSpPr>
            <a:spLocks noGrp="1"/>
          </p:cNvSpPr>
          <p:nvPr>
            <p:ph type="sldNum" sz="quarter" idx="12"/>
          </p:nvPr>
        </p:nvSpPr>
        <p:spPr/>
        <p:txBody>
          <a:bodyPr/>
          <a:lstStyle/>
          <a:p>
            <a:fld id="{7C3B1397-209C-7D42-A6B7-E00BDC0C1CD3}" type="slidenum">
              <a:rPr lang="nl-BE" smtClean="0"/>
              <a:t>‹nr.›</a:t>
            </a:fld>
            <a:endParaRPr lang="nl-BE"/>
          </a:p>
        </p:txBody>
      </p:sp>
    </p:spTree>
    <p:extLst>
      <p:ext uri="{BB962C8B-B14F-4D97-AF65-F5344CB8AC3E}">
        <p14:creationId xmlns:p14="http://schemas.microsoft.com/office/powerpoint/2010/main" val="19828906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17A6276-5AE9-284B-A804-316BE1B7F550}"/>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EE8B3E33-5985-7F4F-8BD2-9CECDBCC0F1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FD525894-F94F-2448-B1D2-4B48BA743AC2}"/>
              </a:ext>
            </a:extLst>
          </p:cNvPr>
          <p:cNvSpPr>
            <a:spLocks noGrp="1"/>
          </p:cNvSpPr>
          <p:nvPr>
            <p:ph type="dt" sz="half" idx="10"/>
          </p:nvPr>
        </p:nvSpPr>
        <p:spPr/>
        <p:txBody>
          <a:bodyPr/>
          <a:lstStyle/>
          <a:p>
            <a:fld id="{EB7EBA5D-07F0-4B48-8D95-6ED0130C6ACF}" type="datetimeFigureOut">
              <a:rPr lang="nl-BE" smtClean="0"/>
              <a:t>4/07/2023</a:t>
            </a:fld>
            <a:endParaRPr lang="nl-BE"/>
          </a:p>
        </p:txBody>
      </p:sp>
      <p:sp>
        <p:nvSpPr>
          <p:cNvPr id="5" name="Tijdelijke aanduiding voor voettekst 4">
            <a:extLst>
              <a:ext uri="{FF2B5EF4-FFF2-40B4-BE49-F238E27FC236}">
                <a16:creationId xmlns:a16="http://schemas.microsoft.com/office/drawing/2014/main" id="{BDE966AD-2F28-2343-9859-0994633C6A1C}"/>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4E6F6593-9E18-8042-893E-71601E2BC3F4}"/>
              </a:ext>
            </a:extLst>
          </p:cNvPr>
          <p:cNvSpPr>
            <a:spLocks noGrp="1"/>
          </p:cNvSpPr>
          <p:nvPr>
            <p:ph type="sldNum" sz="quarter" idx="12"/>
          </p:nvPr>
        </p:nvSpPr>
        <p:spPr/>
        <p:txBody>
          <a:bodyPr/>
          <a:lstStyle/>
          <a:p>
            <a:fld id="{7C3B1397-209C-7D42-A6B7-E00BDC0C1CD3}" type="slidenum">
              <a:rPr lang="nl-BE" smtClean="0"/>
              <a:t>‹nr.›</a:t>
            </a:fld>
            <a:endParaRPr lang="nl-BE"/>
          </a:p>
        </p:txBody>
      </p:sp>
    </p:spTree>
    <p:extLst>
      <p:ext uri="{BB962C8B-B14F-4D97-AF65-F5344CB8AC3E}">
        <p14:creationId xmlns:p14="http://schemas.microsoft.com/office/powerpoint/2010/main" val="13502931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68834A9-09F2-CF46-A638-CA669851DE74}"/>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9843CEFE-C19D-0440-8956-BD23FC4BF3C4}"/>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inhoud 3">
            <a:extLst>
              <a:ext uri="{FF2B5EF4-FFF2-40B4-BE49-F238E27FC236}">
                <a16:creationId xmlns:a16="http://schemas.microsoft.com/office/drawing/2014/main" id="{7EF85A6E-3D7A-DE48-A51B-D8AB54215A8C}"/>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datum 4">
            <a:extLst>
              <a:ext uri="{FF2B5EF4-FFF2-40B4-BE49-F238E27FC236}">
                <a16:creationId xmlns:a16="http://schemas.microsoft.com/office/drawing/2014/main" id="{DFAC7D80-0E3D-3340-9609-D12FF2433D83}"/>
              </a:ext>
            </a:extLst>
          </p:cNvPr>
          <p:cNvSpPr>
            <a:spLocks noGrp="1"/>
          </p:cNvSpPr>
          <p:nvPr>
            <p:ph type="dt" sz="half" idx="10"/>
          </p:nvPr>
        </p:nvSpPr>
        <p:spPr/>
        <p:txBody>
          <a:bodyPr/>
          <a:lstStyle/>
          <a:p>
            <a:fld id="{EB7EBA5D-07F0-4B48-8D95-6ED0130C6ACF}" type="datetimeFigureOut">
              <a:rPr lang="nl-BE" smtClean="0"/>
              <a:t>4/07/2023</a:t>
            </a:fld>
            <a:endParaRPr lang="nl-BE"/>
          </a:p>
        </p:txBody>
      </p:sp>
      <p:sp>
        <p:nvSpPr>
          <p:cNvPr id="6" name="Tijdelijke aanduiding voor voettekst 5">
            <a:extLst>
              <a:ext uri="{FF2B5EF4-FFF2-40B4-BE49-F238E27FC236}">
                <a16:creationId xmlns:a16="http://schemas.microsoft.com/office/drawing/2014/main" id="{8504132A-D40D-3746-8D87-729ADCFD3919}"/>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17E2A788-BCAC-9147-AE2A-170F60A608F3}"/>
              </a:ext>
            </a:extLst>
          </p:cNvPr>
          <p:cNvSpPr>
            <a:spLocks noGrp="1"/>
          </p:cNvSpPr>
          <p:nvPr>
            <p:ph type="sldNum" sz="quarter" idx="12"/>
          </p:nvPr>
        </p:nvSpPr>
        <p:spPr/>
        <p:txBody>
          <a:bodyPr/>
          <a:lstStyle/>
          <a:p>
            <a:fld id="{7C3B1397-209C-7D42-A6B7-E00BDC0C1CD3}" type="slidenum">
              <a:rPr lang="nl-BE" smtClean="0"/>
              <a:t>‹nr.›</a:t>
            </a:fld>
            <a:endParaRPr lang="nl-BE"/>
          </a:p>
        </p:txBody>
      </p:sp>
    </p:spTree>
    <p:extLst>
      <p:ext uri="{BB962C8B-B14F-4D97-AF65-F5344CB8AC3E}">
        <p14:creationId xmlns:p14="http://schemas.microsoft.com/office/powerpoint/2010/main" val="40709494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9E11400-80DC-844D-B62C-E61E094480F0}"/>
              </a:ext>
            </a:extLst>
          </p:cNvPr>
          <p:cNvSpPr>
            <a:spLocks noGrp="1"/>
          </p:cNvSpPr>
          <p:nvPr>
            <p:ph type="title"/>
          </p:nvPr>
        </p:nvSpPr>
        <p:spPr>
          <a:xfrm>
            <a:off x="839788" y="365125"/>
            <a:ext cx="10515600" cy="1325563"/>
          </a:xfrm>
        </p:spPr>
        <p:txBody>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0BCCE0E8-EED8-6143-9624-D3D6CE7A959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40D550CC-2F67-234D-AE2B-B969F2243B86}"/>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tekst 4">
            <a:extLst>
              <a:ext uri="{FF2B5EF4-FFF2-40B4-BE49-F238E27FC236}">
                <a16:creationId xmlns:a16="http://schemas.microsoft.com/office/drawing/2014/main" id="{C7C19A90-0BB2-1042-875F-06735F753F0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EAE53255-82CA-F444-82AE-1B941D0DBD8B}"/>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7" name="Tijdelijke aanduiding voor datum 6">
            <a:extLst>
              <a:ext uri="{FF2B5EF4-FFF2-40B4-BE49-F238E27FC236}">
                <a16:creationId xmlns:a16="http://schemas.microsoft.com/office/drawing/2014/main" id="{D8304223-6D36-C841-93F5-9581EAE7ABA9}"/>
              </a:ext>
            </a:extLst>
          </p:cNvPr>
          <p:cNvSpPr>
            <a:spLocks noGrp="1"/>
          </p:cNvSpPr>
          <p:nvPr>
            <p:ph type="dt" sz="half" idx="10"/>
          </p:nvPr>
        </p:nvSpPr>
        <p:spPr/>
        <p:txBody>
          <a:bodyPr/>
          <a:lstStyle/>
          <a:p>
            <a:fld id="{EB7EBA5D-07F0-4B48-8D95-6ED0130C6ACF}" type="datetimeFigureOut">
              <a:rPr lang="nl-BE" smtClean="0"/>
              <a:t>4/07/2023</a:t>
            </a:fld>
            <a:endParaRPr lang="nl-BE"/>
          </a:p>
        </p:txBody>
      </p:sp>
      <p:sp>
        <p:nvSpPr>
          <p:cNvPr id="8" name="Tijdelijke aanduiding voor voettekst 7">
            <a:extLst>
              <a:ext uri="{FF2B5EF4-FFF2-40B4-BE49-F238E27FC236}">
                <a16:creationId xmlns:a16="http://schemas.microsoft.com/office/drawing/2014/main" id="{B888CB7F-2599-344F-A99E-C191D73A0CC9}"/>
              </a:ext>
            </a:extLst>
          </p:cNvPr>
          <p:cNvSpPr>
            <a:spLocks noGrp="1"/>
          </p:cNvSpPr>
          <p:nvPr>
            <p:ph type="ftr" sz="quarter" idx="11"/>
          </p:nvPr>
        </p:nvSpPr>
        <p:spPr/>
        <p:txBody>
          <a:bodyPr/>
          <a:lstStyle/>
          <a:p>
            <a:endParaRPr lang="nl-BE"/>
          </a:p>
        </p:txBody>
      </p:sp>
      <p:sp>
        <p:nvSpPr>
          <p:cNvPr id="9" name="Tijdelijke aanduiding voor dianummer 8">
            <a:extLst>
              <a:ext uri="{FF2B5EF4-FFF2-40B4-BE49-F238E27FC236}">
                <a16:creationId xmlns:a16="http://schemas.microsoft.com/office/drawing/2014/main" id="{DEB5711B-5C7B-B348-B67C-A5D3BC903B8D}"/>
              </a:ext>
            </a:extLst>
          </p:cNvPr>
          <p:cNvSpPr>
            <a:spLocks noGrp="1"/>
          </p:cNvSpPr>
          <p:nvPr>
            <p:ph type="sldNum" sz="quarter" idx="12"/>
          </p:nvPr>
        </p:nvSpPr>
        <p:spPr/>
        <p:txBody>
          <a:bodyPr/>
          <a:lstStyle/>
          <a:p>
            <a:fld id="{7C3B1397-209C-7D42-A6B7-E00BDC0C1CD3}" type="slidenum">
              <a:rPr lang="nl-BE" smtClean="0"/>
              <a:t>‹nr.›</a:t>
            </a:fld>
            <a:endParaRPr lang="nl-BE"/>
          </a:p>
        </p:txBody>
      </p:sp>
    </p:spTree>
    <p:extLst>
      <p:ext uri="{BB962C8B-B14F-4D97-AF65-F5344CB8AC3E}">
        <p14:creationId xmlns:p14="http://schemas.microsoft.com/office/powerpoint/2010/main" val="17862472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385E266-F526-5E4F-B3E3-D4CC591C3B86}"/>
              </a:ext>
            </a:extLst>
          </p:cNvPr>
          <p:cNvSpPr>
            <a:spLocks noGrp="1"/>
          </p:cNvSpPr>
          <p:nvPr>
            <p:ph type="title"/>
          </p:nvPr>
        </p:nvSpPr>
        <p:spPr/>
        <p:txBody>
          <a:bodyPr/>
          <a:lstStyle/>
          <a:p>
            <a:r>
              <a:rPr lang="nl-NL"/>
              <a:t>Klik om stijl te bewerken</a:t>
            </a:r>
            <a:endParaRPr lang="nl-BE"/>
          </a:p>
        </p:txBody>
      </p:sp>
      <p:sp>
        <p:nvSpPr>
          <p:cNvPr id="3" name="Tijdelijke aanduiding voor datum 2">
            <a:extLst>
              <a:ext uri="{FF2B5EF4-FFF2-40B4-BE49-F238E27FC236}">
                <a16:creationId xmlns:a16="http://schemas.microsoft.com/office/drawing/2014/main" id="{EE472878-1FEC-1542-8D23-953D7C530456}"/>
              </a:ext>
            </a:extLst>
          </p:cNvPr>
          <p:cNvSpPr>
            <a:spLocks noGrp="1"/>
          </p:cNvSpPr>
          <p:nvPr>
            <p:ph type="dt" sz="half" idx="10"/>
          </p:nvPr>
        </p:nvSpPr>
        <p:spPr/>
        <p:txBody>
          <a:bodyPr/>
          <a:lstStyle/>
          <a:p>
            <a:fld id="{EB7EBA5D-07F0-4B48-8D95-6ED0130C6ACF}" type="datetimeFigureOut">
              <a:rPr lang="nl-BE" smtClean="0"/>
              <a:t>4/07/2023</a:t>
            </a:fld>
            <a:endParaRPr lang="nl-BE"/>
          </a:p>
        </p:txBody>
      </p:sp>
      <p:sp>
        <p:nvSpPr>
          <p:cNvPr id="4" name="Tijdelijke aanduiding voor voettekst 3">
            <a:extLst>
              <a:ext uri="{FF2B5EF4-FFF2-40B4-BE49-F238E27FC236}">
                <a16:creationId xmlns:a16="http://schemas.microsoft.com/office/drawing/2014/main" id="{25686F64-23F4-5642-B91D-561CB3CCD8E9}"/>
              </a:ext>
            </a:extLst>
          </p:cNvPr>
          <p:cNvSpPr>
            <a:spLocks noGrp="1"/>
          </p:cNvSpPr>
          <p:nvPr>
            <p:ph type="ftr" sz="quarter" idx="11"/>
          </p:nvPr>
        </p:nvSpPr>
        <p:spPr/>
        <p:txBody>
          <a:bodyPr/>
          <a:lstStyle/>
          <a:p>
            <a:endParaRPr lang="nl-BE"/>
          </a:p>
        </p:txBody>
      </p:sp>
      <p:sp>
        <p:nvSpPr>
          <p:cNvPr id="5" name="Tijdelijke aanduiding voor dianummer 4">
            <a:extLst>
              <a:ext uri="{FF2B5EF4-FFF2-40B4-BE49-F238E27FC236}">
                <a16:creationId xmlns:a16="http://schemas.microsoft.com/office/drawing/2014/main" id="{7AA782AC-B222-3B40-BE6E-A5C49014A757}"/>
              </a:ext>
            </a:extLst>
          </p:cNvPr>
          <p:cNvSpPr>
            <a:spLocks noGrp="1"/>
          </p:cNvSpPr>
          <p:nvPr>
            <p:ph type="sldNum" sz="quarter" idx="12"/>
          </p:nvPr>
        </p:nvSpPr>
        <p:spPr/>
        <p:txBody>
          <a:bodyPr/>
          <a:lstStyle/>
          <a:p>
            <a:fld id="{7C3B1397-209C-7D42-A6B7-E00BDC0C1CD3}" type="slidenum">
              <a:rPr lang="nl-BE" smtClean="0"/>
              <a:t>‹nr.›</a:t>
            </a:fld>
            <a:endParaRPr lang="nl-BE"/>
          </a:p>
        </p:txBody>
      </p:sp>
    </p:spTree>
    <p:extLst>
      <p:ext uri="{BB962C8B-B14F-4D97-AF65-F5344CB8AC3E}">
        <p14:creationId xmlns:p14="http://schemas.microsoft.com/office/powerpoint/2010/main" val="12421189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E2BD2FF3-49C9-8347-8FB5-0809253F7684}"/>
              </a:ext>
            </a:extLst>
          </p:cNvPr>
          <p:cNvSpPr>
            <a:spLocks noGrp="1"/>
          </p:cNvSpPr>
          <p:nvPr>
            <p:ph type="dt" sz="half" idx="10"/>
          </p:nvPr>
        </p:nvSpPr>
        <p:spPr/>
        <p:txBody>
          <a:bodyPr/>
          <a:lstStyle/>
          <a:p>
            <a:fld id="{EB7EBA5D-07F0-4B48-8D95-6ED0130C6ACF}" type="datetimeFigureOut">
              <a:rPr lang="nl-BE" smtClean="0"/>
              <a:t>4/07/2023</a:t>
            </a:fld>
            <a:endParaRPr lang="nl-BE"/>
          </a:p>
        </p:txBody>
      </p:sp>
      <p:sp>
        <p:nvSpPr>
          <p:cNvPr id="3" name="Tijdelijke aanduiding voor voettekst 2">
            <a:extLst>
              <a:ext uri="{FF2B5EF4-FFF2-40B4-BE49-F238E27FC236}">
                <a16:creationId xmlns:a16="http://schemas.microsoft.com/office/drawing/2014/main" id="{0F3B9CEB-45C8-3246-AC65-C773994AEBA5}"/>
              </a:ext>
            </a:extLst>
          </p:cNvPr>
          <p:cNvSpPr>
            <a:spLocks noGrp="1"/>
          </p:cNvSpPr>
          <p:nvPr>
            <p:ph type="ftr" sz="quarter" idx="11"/>
          </p:nvPr>
        </p:nvSpPr>
        <p:spPr/>
        <p:txBody>
          <a:bodyPr/>
          <a:lstStyle/>
          <a:p>
            <a:endParaRPr lang="nl-BE"/>
          </a:p>
        </p:txBody>
      </p:sp>
      <p:sp>
        <p:nvSpPr>
          <p:cNvPr id="4" name="Tijdelijke aanduiding voor dianummer 3">
            <a:extLst>
              <a:ext uri="{FF2B5EF4-FFF2-40B4-BE49-F238E27FC236}">
                <a16:creationId xmlns:a16="http://schemas.microsoft.com/office/drawing/2014/main" id="{93F464AD-0C62-7245-95E6-EC184DF297CA}"/>
              </a:ext>
            </a:extLst>
          </p:cNvPr>
          <p:cNvSpPr>
            <a:spLocks noGrp="1"/>
          </p:cNvSpPr>
          <p:nvPr>
            <p:ph type="sldNum" sz="quarter" idx="12"/>
          </p:nvPr>
        </p:nvSpPr>
        <p:spPr/>
        <p:txBody>
          <a:bodyPr/>
          <a:lstStyle/>
          <a:p>
            <a:fld id="{7C3B1397-209C-7D42-A6B7-E00BDC0C1CD3}" type="slidenum">
              <a:rPr lang="nl-BE" smtClean="0"/>
              <a:t>‹nr.›</a:t>
            </a:fld>
            <a:endParaRPr lang="nl-BE"/>
          </a:p>
        </p:txBody>
      </p:sp>
    </p:spTree>
    <p:extLst>
      <p:ext uri="{BB962C8B-B14F-4D97-AF65-F5344CB8AC3E}">
        <p14:creationId xmlns:p14="http://schemas.microsoft.com/office/powerpoint/2010/main" val="28336513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10E305-5DD6-4845-8936-561F6232A667}"/>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85BA07A1-7E6F-CA4C-90A7-372E6DCFE93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tekst 3">
            <a:extLst>
              <a:ext uri="{FF2B5EF4-FFF2-40B4-BE49-F238E27FC236}">
                <a16:creationId xmlns:a16="http://schemas.microsoft.com/office/drawing/2014/main" id="{E360791E-4922-BD46-BE1C-825249A4AA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A580CD62-7187-7C4C-B26C-B38B60BA8BFE}"/>
              </a:ext>
            </a:extLst>
          </p:cNvPr>
          <p:cNvSpPr>
            <a:spLocks noGrp="1"/>
          </p:cNvSpPr>
          <p:nvPr>
            <p:ph type="dt" sz="half" idx="10"/>
          </p:nvPr>
        </p:nvSpPr>
        <p:spPr/>
        <p:txBody>
          <a:bodyPr/>
          <a:lstStyle/>
          <a:p>
            <a:fld id="{EB7EBA5D-07F0-4B48-8D95-6ED0130C6ACF}" type="datetimeFigureOut">
              <a:rPr lang="nl-BE" smtClean="0"/>
              <a:t>4/07/2023</a:t>
            </a:fld>
            <a:endParaRPr lang="nl-BE"/>
          </a:p>
        </p:txBody>
      </p:sp>
      <p:sp>
        <p:nvSpPr>
          <p:cNvPr id="6" name="Tijdelijke aanduiding voor voettekst 5">
            <a:extLst>
              <a:ext uri="{FF2B5EF4-FFF2-40B4-BE49-F238E27FC236}">
                <a16:creationId xmlns:a16="http://schemas.microsoft.com/office/drawing/2014/main" id="{9654F2FB-42B5-2245-A5A0-2C0885A421F8}"/>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3CD82A24-592F-904F-B06E-42F2D7F83510}"/>
              </a:ext>
            </a:extLst>
          </p:cNvPr>
          <p:cNvSpPr>
            <a:spLocks noGrp="1"/>
          </p:cNvSpPr>
          <p:nvPr>
            <p:ph type="sldNum" sz="quarter" idx="12"/>
          </p:nvPr>
        </p:nvSpPr>
        <p:spPr/>
        <p:txBody>
          <a:bodyPr/>
          <a:lstStyle/>
          <a:p>
            <a:fld id="{7C3B1397-209C-7D42-A6B7-E00BDC0C1CD3}" type="slidenum">
              <a:rPr lang="nl-BE" smtClean="0"/>
              <a:t>‹nr.›</a:t>
            </a:fld>
            <a:endParaRPr lang="nl-BE"/>
          </a:p>
        </p:txBody>
      </p:sp>
    </p:spTree>
    <p:extLst>
      <p:ext uri="{BB962C8B-B14F-4D97-AF65-F5344CB8AC3E}">
        <p14:creationId xmlns:p14="http://schemas.microsoft.com/office/powerpoint/2010/main" val="16161942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C421A82-2DD0-E946-90F7-9CACA13EE4EE}"/>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nl-BE"/>
          </a:p>
        </p:txBody>
      </p:sp>
      <p:sp>
        <p:nvSpPr>
          <p:cNvPr id="3" name="Tijdelijke aanduiding voor afbeelding 2">
            <a:extLst>
              <a:ext uri="{FF2B5EF4-FFF2-40B4-BE49-F238E27FC236}">
                <a16:creationId xmlns:a16="http://schemas.microsoft.com/office/drawing/2014/main" id="{B370A232-F10C-2B46-B1E0-7F3898F899A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BE"/>
          </a:p>
        </p:txBody>
      </p:sp>
      <p:sp>
        <p:nvSpPr>
          <p:cNvPr id="4" name="Tijdelijke aanduiding voor tekst 3">
            <a:extLst>
              <a:ext uri="{FF2B5EF4-FFF2-40B4-BE49-F238E27FC236}">
                <a16:creationId xmlns:a16="http://schemas.microsoft.com/office/drawing/2014/main" id="{E484DA47-FD62-6748-83C1-D1334E20A3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2D25EF02-20E4-7B4E-95D7-3F55DCC9C63A}"/>
              </a:ext>
            </a:extLst>
          </p:cNvPr>
          <p:cNvSpPr>
            <a:spLocks noGrp="1"/>
          </p:cNvSpPr>
          <p:nvPr>
            <p:ph type="dt" sz="half" idx="10"/>
          </p:nvPr>
        </p:nvSpPr>
        <p:spPr/>
        <p:txBody>
          <a:bodyPr/>
          <a:lstStyle/>
          <a:p>
            <a:fld id="{EB7EBA5D-07F0-4B48-8D95-6ED0130C6ACF}" type="datetimeFigureOut">
              <a:rPr lang="nl-BE" smtClean="0"/>
              <a:t>4/07/2023</a:t>
            </a:fld>
            <a:endParaRPr lang="nl-BE"/>
          </a:p>
        </p:txBody>
      </p:sp>
      <p:sp>
        <p:nvSpPr>
          <p:cNvPr id="6" name="Tijdelijke aanduiding voor voettekst 5">
            <a:extLst>
              <a:ext uri="{FF2B5EF4-FFF2-40B4-BE49-F238E27FC236}">
                <a16:creationId xmlns:a16="http://schemas.microsoft.com/office/drawing/2014/main" id="{127FC16E-2F60-A54B-B51D-31233A471FAE}"/>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EC676B13-2D84-5143-8EE4-76F3365E38D6}"/>
              </a:ext>
            </a:extLst>
          </p:cNvPr>
          <p:cNvSpPr>
            <a:spLocks noGrp="1"/>
          </p:cNvSpPr>
          <p:nvPr>
            <p:ph type="sldNum" sz="quarter" idx="12"/>
          </p:nvPr>
        </p:nvSpPr>
        <p:spPr/>
        <p:txBody>
          <a:bodyPr/>
          <a:lstStyle/>
          <a:p>
            <a:fld id="{7C3B1397-209C-7D42-A6B7-E00BDC0C1CD3}" type="slidenum">
              <a:rPr lang="nl-BE" smtClean="0"/>
              <a:t>‹nr.›</a:t>
            </a:fld>
            <a:endParaRPr lang="nl-BE"/>
          </a:p>
        </p:txBody>
      </p:sp>
    </p:spTree>
    <p:extLst>
      <p:ext uri="{BB962C8B-B14F-4D97-AF65-F5344CB8AC3E}">
        <p14:creationId xmlns:p14="http://schemas.microsoft.com/office/powerpoint/2010/main" val="42171183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840A92C0-7C45-B94E-B240-ECB7C9DD1E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BDBC7706-5C77-2640-822E-7627A862821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B99F2388-10F3-6949-8B17-F938D4A737D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7EBA5D-07F0-4B48-8D95-6ED0130C6ACF}" type="datetimeFigureOut">
              <a:rPr lang="nl-BE" smtClean="0"/>
              <a:t>4/07/2023</a:t>
            </a:fld>
            <a:endParaRPr lang="nl-BE"/>
          </a:p>
        </p:txBody>
      </p:sp>
      <p:sp>
        <p:nvSpPr>
          <p:cNvPr id="5" name="Tijdelijke aanduiding voor voettekst 4">
            <a:extLst>
              <a:ext uri="{FF2B5EF4-FFF2-40B4-BE49-F238E27FC236}">
                <a16:creationId xmlns:a16="http://schemas.microsoft.com/office/drawing/2014/main" id="{705D9FA3-6A0E-924D-B6B1-3525D0B65DE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BE"/>
          </a:p>
        </p:txBody>
      </p:sp>
      <p:sp>
        <p:nvSpPr>
          <p:cNvPr id="6" name="Tijdelijke aanduiding voor dianummer 5">
            <a:extLst>
              <a:ext uri="{FF2B5EF4-FFF2-40B4-BE49-F238E27FC236}">
                <a16:creationId xmlns:a16="http://schemas.microsoft.com/office/drawing/2014/main" id="{FE6C8CD3-0C6D-5A47-A638-D6BD9B38BC4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3B1397-209C-7D42-A6B7-E00BDC0C1CD3}" type="slidenum">
              <a:rPr lang="nl-BE" smtClean="0"/>
              <a:t>‹nr.›</a:t>
            </a:fld>
            <a:endParaRPr lang="nl-BE"/>
          </a:p>
        </p:txBody>
      </p:sp>
    </p:spTree>
    <p:extLst>
      <p:ext uri="{BB962C8B-B14F-4D97-AF65-F5344CB8AC3E}">
        <p14:creationId xmlns:p14="http://schemas.microsoft.com/office/powerpoint/2010/main" val="19938257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7" Type="http://schemas.openxmlformats.org/officeDocument/2006/relationships/image" Target="../media/image11.jpg"/><Relationship Id="rId2" Type="http://schemas.openxmlformats.org/officeDocument/2006/relationships/slideLayout" Target="../slideLayouts/slideLayout2.xml"/><Relationship Id="rId1" Type="http://schemas.openxmlformats.org/officeDocument/2006/relationships/tags" Target="../tags/tag5.xml"/><Relationship Id="rId6" Type="http://schemas.openxmlformats.org/officeDocument/2006/relationships/image" Target="../media/image10.jpg"/><Relationship Id="rId5" Type="http://schemas.openxmlformats.org/officeDocument/2006/relationships/image" Target="../media/image9.jpg"/><Relationship Id="rId4" Type="http://schemas.openxmlformats.org/officeDocument/2006/relationships/image" Target="../media/image8.jp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xml"/><Relationship Id="rId1" Type="http://schemas.openxmlformats.org/officeDocument/2006/relationships/tags" Target="../tags/tag6.xml"/><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7.xml"/><Relationship Id="rId4" Type="http://schemas.openxmlformats.org/officeDocument/2006/relationships/image" Target="../media/image12.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4.jpg"/></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5.jpg"/></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6.jp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9.xm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8.jpg"/></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0.jpg"/></Relationships>
</file>

<file path=ppt/slides/_rels/slide2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20.jpg"/><Relationship Id="rId4" Type="http://schemas.openxmlformats.org/officeDocument/2006/relationships/image" Target="../media/image19.jpe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tags" Target="../tags/tag10.xml"/><Relationship Id="rId4" Type="http://schemas.openxmlformats.org/officeDocument/2006/relationships/image" Target="../media/image21.png"/></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22.jpg"/></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23.jpg"/></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24.jpg"/></Relationships>
</file>

<file path=ppt/slides/_rels/slide2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25.jpg"/></Relationships>
</file>

<file path=ppt/slides/_rels/slide29.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23.jpg"/><Relationship Id="rId5" Type="http://schemas.openxmlformats.org/officeDocument/2006/relationships/image" Target="../media/image25.jpg"/><Relationship Id="rId4" Type="http://schemas.openxmlformats.org/officeDocument/2006/relationships/image" Target="../media/image24.jp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xml"/><Relationship Id="rId1" Type="http://schemas.openxmlformats.org/officeDocument/2006/relationships/tags" Target="../tags/tag11.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1.xml"/><Relationship Id="rId1" Type="http://schemas.openxmlformats.org/officeDocument/2006/relationships/tags" Target="../tags/tag1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2.xml"/><Relationship Id="rId1" Type="http://schemas.openxmlformats.org/officeDocument/2006/relationships/tags" Target="../tags/tag13.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1.xml"/><Relationship Id="rId1" Type="http://schemas.openxmlformats.org/officeDocument/2006/relationships/tags" Target="../tags/tag14.xm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descr="Afbeelding met tekst, illustratie, vectorafbeeldingen&#10;&#10;Automatisch gegenereerde beschrijving">
            <a:extLst>
              <a:ext uri="{FF2B5EF4-FFF2-40B4-BE49-F238E27FC236}">
                <a16:creationId xmlns:a16="http://schemas.microsoft.com/office/drawing/2014/main" id="{9CB21E99-736D-AC44-9FD3-44B3497C492B}"/>
              </a:ext>
            </a:extLst>
          </p:cNvPr>
          <p:cNvPicPr>
            <a:picLocks noChangeAspect="1"/>
          </p:cNvPicPr>
          <p:nvPr/>
        </p:nvPicPr>
        <p:blipFill>
          <a:blip r:embed="rId4"/>
          <a:stretch>
            <a:fillRect/>
          </a:stretch>
        </p:blipFill>
        <p:spPr>
          <a:xfrm>
            <a:off x="1638300" y="374650"/>
            <a:ext cx="8915400" cy="4076700"/>
          </a:xfrm>
          <a:prstGeom prst="rect">
            <a:avLst/>
          </a:prstGeom>
        </p:spPr>
      </p:pic>
      <p:sp>
        <p:nvSpPr>
          <p:cNvPr id="6" name="Tekstvak 5">
            <a:extLst>
              <a:ext uri="{FF2B5EF4-FFF2-40B4-BE49-F238E27FC236}">
                <a16:creationId xmlns:a16="http://schemas.microsoft.com/office/drawing/2014/main" id="{523F124F-FFBA-9D40-BB0B-F2EE1452CD8C}"/>
              </a:ext>
            </a:extLst>
          </p:cNvPr>
          <p:cNvSpPr txBox="1"/>
          <p:nvPr/>
        </p:nvSpPr>
        <p:spPr>
          <a:xfrm>
            <a:off x="1638300" y="4559300"/>
            <a:ext cx="8915400" cy="954107"/>
          </a:xfrm>
          <a:prstGeom prst="rect">
            <a:avLst/>
          </a:prstGeom>
          <a:noFill/>
        </p:spPr>
        <p:txBody>
          <a:bodyPr wrap="square" rtlCol="0">
            <a:spAutoFit/>
          </a:bodyPr>
          <a:lstStyle/>
          <a:p>
            <a:pPr algn="ctr"/>
            <a:r>
              <a:rPr lang="nl-BE" sz="2800" dirty="0">
                <a:solidFill>
                  <a:schemeClr val="tx1">
                    <a:lumMod val="65000"/>
                    <a:lumOff val="35000"/>
                  </a:schemeClr>
                </a:solidFill>
                <a:latin typeface="+mj-lt"/>
              </a:rPr>
              <a:t>‘ZIE’ de capaciteiten, de sociale behoeften en de zingevingsbehoeften van ouderen die zorg ontvangen </a:t>
            </a:r>
          </a:p>
        </p:txBody>
      </p:sp>
    </p:spTree>
    <p:custDataLst>
      <p:tags r:id="rId1"/>
    </p:custDataLst>
    <p:extLst>
      <p:ext uri="{BB962C8B-B14F-4D97-AF65-F5344CB8AC3E}">
        <p14:creationId xmlns:p14="http://schemas.microsoft.com/office/powerpoint/2010/main" val="1439732994"/>
      </p:ext>
    </p:extLst>
  </p:cSld>
  <p:clrMapOvr>
    <a:masterClrMapping/>
  </p:clrMapOvr>
  <mc:AlternateContent xmlns:mc="http://schemas.openxmlformats.org/markup-compatibility/2006">
    <mc:Choice xmlns:p14="http://schemas.microsoft.com/office/powerpoint/2010/main" Requires="p14">
      <p:transition spd="slow" p14:dur="2000" advTm="13450"/>
    </mc:Choice>
    <mc:Fallback>
      <p:transition spd="slow" advTm="1345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ndertitel 2">
            <a:extLst>
              <a:ext uri="{FF2B5EF4-FFF2-40B4-BE49-F238E27FC236}">
                <a16:creationId xmlns:a16="http://schemas.microsoft.com/office/drawing/2014/main" id="{B4471325-A877-7E4E-82AF-5887A54E0BB4}"/>
              </a:ext>
            </a:extLst>
          </p:cNvPr>
          <p:cNvSpPr txBox="1">
            <a:spLocks/>
          </p:cNvSpPr>
          <p:nvPr/>
        </p:nvSpPr>
        <p:spPr>
          <a:xfrm>
            <a:off x="1318665" y="748514"/>
            <a:ext cx="9844140" cy="1655762"/>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GB" sz="4800" dirty="0" err="1">
                <a:solidFill>
                  <a:srgbClr val="7EA1D3"/>
                </a:solidFill>
                <a:cs typeface="Calibri"/>
              </a:rPr>
              <a:t>Doelstellingen</a:t>
            </a:r>
            <a:endParaRPr lang="en-GB" sz="4800" dirty="0">
              <a:solidFill>
                <a:srgbClr val="7EA1D3"/>
              </a:solidFill>
              <a:cs typeface="Calibri"/>
            </a:endParaRPr>
          </a:p>
        </p:txBody>
      </p:sp>
      <p:pic>
        <p:nvPicPr>
          <p:cNvPr id="8" name="Afbeelding 7" descr="Afbeelding met tekst, illustratie, vectorafbeeldingen&#10;&#10;Automatisch gegenereerde beschrijving">
            <a:extLst>
              <a:ext uri="{FF2B5EF4-FFF2-40B4-BE49-F238E27FC236}">
                <a16:creationId xmlns:a16="http://schemas.microsoft.com/office/drawing/2014/main" id="{87FA6D77-DDB3-50EF-C7AD-6E78D58DB8BA}"/>
              </a:ext>
            </a:extLst>
          </p:cNvPr>
          <p:cNvPicPr>
            <a:picLocks noChangeAspect="1"/>
          </p:cNvPicPr>
          <p:nvPr/>
        </p:nvPicPr>
        <p:blipFill>
          <a:blip r:embed="rId4"/>
          <a:stretch>
            <a:fillRect/>
          </a:stretch>
        </p:blipFill>
        <p:spPr>
          <a:xfrm>
            <a:off x="5099276" y="3524122"/>
            <a:ext cx="2517321" cy="1151083"/>
          </a:xfrm>
          <a:prstGeom prst="rect">
            <a:avLst/>
          </a:prstGeom>
        </p:spPr>
      </p:pic>
      <p:sp>
        <p:nvSpPr>
          <p:cNvPr id="11" name="Afgeronde rechthoek 10">
            <a:extLst>
              <a:ext uri="{FF2B5EF4-FFF2-40B4-BE49-F238E27FC236}">
                <a16:creationId xmlns:a16="http://schemas.microsoft.com/office/drawing/2014/main" id="{8B0478DC-6AE8-5771-7F2B-F10FAD8EA18E}"/>
              </a:ext>
            </a:extLst>
          </p:cNvPr>
          <p:cNvSpPr/>
          <p:nvPr/>
        </p:nvSpPr>
        <p:spPr>
          <a:xfrm>
            <a:off x="1648505" y="1824718"/>
            <a:ext cx="2371725" cy="1314450"/>
          </a:xfrm>
          <a:prstGeom prst="roundRect">
            <a:avLst/>
          </a:prstGeom>
          <a:solidFill>
            <a:srgbClr val="C2D8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3600" dirty="0">
                <a:solidFill>
                  <a:schemeClr val="tx1"/>
                </a:solidFill>
              </a:rPr>
              <a:t>ZIEN</a:t>
            </a:r>
            <a:endParaRPr lang="nl-BE" dirty="0">
              <a:solidFill>
                <a:schemeClr val="tx1"/>
              </a:solidFill>
            </a:endParaRPr>
          </a:p>
        </p:txBody>
      </p:sp>
      <p:sp>
        <p:nvSpPr>
          <p:cNvPr id="12" name="Afgeronde rechthoek 11">
            <a:extLst>
              <a:ext uri="{FF2B5EF4-FFF2-40B4-BE49-F238E27FC236}">
                <a16:creationId xmlns:a16="http://schemas.microsoft.com/office/drawing/2014/main" id="{FCC5A4E9-BBDF-A771-7795-16C83FDABA35}"/>
              </a:ext>
            </a:extLst>
          </p:cNvPr>
          <p:cNvSpPr/>
          <p:nvPr/>
        </p:nvSpPr>
        <p:spPr>
          <a:xfrm>
            <a:off x="1648506" y="5033282"/>
            <a:ext cx="2371725" cy="1314450"/>
          </a:xfrm>
          <a:prstGeom prst="roundRect">
            <a:avLst/>
          </a:prstGeom>
          <a:solidFill>
            <a:srgbClr val="7EA1D3"/>
          </a:solidFill>
          <a:ln>
            <a:solidFill>
              <a:srgbClr val="7EA1D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3600" dirty="0">
                <a:solidFill>
                  <a:schemeClr val="tx1"/>
                </a:solidFill>
              </a:rPr>
              <a:t>LEREN</a:t>
            </a:r>
            <a:endParaRPr lang="nl-BE" sz="3200" dirty="0">
              <a:solidFill>
                <a:schemeClr val="tx1"/>
              </a:solidFill>
            </a:endParaRPr>
          </a:p>
        </p:txBody>
      </p:sp>
      <p:sp>
        <p:nvSpPr>
          <p:cNvPr id="13" name="Afgeronde rechthoek 12">
            <a:extLst>
              <a:ext uri="{FF2B5EF4-FFF2-40B4-BE49-F238E27FC236}">
                <a16:creationId xmlns:a16="http://schemas.microsoft.com/office/drawing/2014/main" id="{178C2E56-C08E-35CD-F5B3-85CB8DC43838}"/>
              </a:ext>
            </a:extLst>
          </p:cNvPr>
          <p:cNvSpPr/>
          <p:nvPr/>
        </p:nvSpPr>
        <p:spPr>
          <a:xfrm>
            <a:off x="8351386" y="5033282"/>
            <a:ext cx="2371725" cy="1314450"/>
          </a:xfrm>
          <a:prstGeom prst="roundRect">
            <a:avLst/>
          </a:prstGeom>
          <a:solidFill>
            <a:srgbClr val="C2D8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3600" dirty="0">
                <a:solidFill>
                  <a:schemeClr val="tx1"/>
                </a:solidFill>
              </a:rPr>
              <a:t>WERKEN</a:t>
            </a:r>
            <a:endParaRPr lang="nl-BE" dirty="0">
              <a:solidFill>
                <a:schemeClr val="tx1"/>
              </a:solidFill>
            </a:endParaRPr>
          </a:p>
        </p:txBody>
      </p:sp>
      <p:sp>
        <p:nvSpPr>
          <p:cNvPr id="14" name="Afgeronde rechthoek 13">
            <a:extLst>
              <a:ext uri="{FF2B5EF4-FFF2-40B4-BE49-F238E27FC236}">
                <a16:creationId xmlns:a16="http://schemas.microsoft.com/office/drawing/2014/main" id="{25856E46-5052-3E3D-93D2-3CC7E71FF7B1}"/>
              </a:ext>
            </a:extLst>
          </p:cNvPr>
          <p:cNvSpPr/>
          <p:nvPr/>
        </p:nvSpPr>
        <p:spPr>
          <a:xfrm>
            <a:off x="8351387" y="1824718"/>
            <a:ext cx="2371725" cy="1314450"/>
          </a:xfrm>
          <a:prstGeom prst="roundRect">
            <a:avLst/>
          </a:prstGeom>
          <a:solidFill>
            <a:srgbClr val="7EA1D3"/>
          </a:solidFill>
          <a:ln>
            <a:solidFill>
              <a:srgbClr val="7EA1D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3600" dirty="0">
                <a:solidFill>
                  <a:schemeClr val="tx1"/>
                </a:solidFill>
              </a:rPr>
              <a:t>VOELEN</a:t>
            </a:r>
            <a:endParaRPr lang="nl-BE" sz="3200" dirty="0">
              <a:solidFill>
                <a:schemeClr val="tx1"/>
              </a:solidFill>
            </a:endParaRPr>
          </a:p>
        </p:txBody>
      </p:sp>
      <p:cxnSp>
        <p:nvCxnSpPr>
          <p:cNvPr id="17" name="Rechte verbindingslijn met pijl 16">
            <a:extLst>
              <a:ext uri="{FF2B5EF4-FFF2-40B4-BE49-F238E27FC236}">
                <a16:creationId xmlns:a16="http://schemas.microsoft.com/office/drawing/2014/main" id="{36261C90-7A52-DD64-5C2E-21B2F0FEEAC1}"/>
              </a:ext>
            </a:extLst>
          </p:cNvPr>
          <p:cNvCxnSpPr>
            <a:cxnSpLocks/>
          </p:cNvCxnSpPr>
          <p:nvPr/>
        </p:nvCxnSpPr>
        <p:spPr>
          <a:xfrm flipH="1" flipV="1">
            <a:off x="4343400" y="2547257"/>
            <a:ext cx="1175657" cy="875566"/>
          </a:xfrm>
          <a:prstGeom prst="straightConnector1">
            <a:avLst/>
          </a:prstGeom>
          <a:ln w="41275">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8" name="Rechte verbindingslijn met pijl 17">
            <a:extLst>
              <a:ext uri="{FF2B5EF4-FFF2-40B4-BE49-F238E27FC236}">
                <a16:creationId xmlns:a16="http://schemas.microsoft.com/office/drawing/2014/main" id="{E05757A9-9C5A-66F6-7B57-884C82DDEDDA}"/>
              </a:ext>
            </a:extLst>
          </p:cNvPr>
          <p:cNvCxnSpPr>
            <a:cxnSpLocks/>
          </p:cNvCxnSpPr>
          <p:nvPr/>
        </p:nvCxnSpPr>
        <p:spPr>
          <a:xfrm flipH="1">
            <a:off x="4229100" y="5078588"/>
            <a:ext cx="1289957" cy="796493"/>
          </a:xfrm>
          <a:prstGeom prst="straightConnector1">
            <a:avLst/>
          </a:prstGeom>
          <a:ln w="41275">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9" name="Rechte verbindingslijn met pijl 18">
            <a:extLst>
              <a:ext uri="{FF2B5EF4-FFF2-40B4-BE49-F238E27FC236}">
                <a16:creationId xmlns:a16="http://schemas.microsoft.com/office/drawing/2014/main" id="{8F5D868C-402F-79BE-B82A-F87076E33686}"/>
              </a:ext>
            </a:extLst>
          </p:cNvPr>
          <p:cNvCxnSpPr>
            <a:cxnSpLocks/>
          </p:cNvCxnSpPr>
          <p:nvPr/>
        </p:nvCxnSpPr>
        <p:spPr>
          <a:xfrm>
            <a:off x="6896099" y="5033282"/>
            <a:ext cx="1104901" cy="841799"/>
          </a:xfrm>
          <a:prstGeom prst="straightConnector1">
            <a:avLst/>
          </a:prstGeom>
          <a:ln w="41275">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0" name="Rechte verbindingslijn met pijl 19">
            <a:extLst>
              <a:ext uri="{FF2B5EF4-FFF2-40B4-BE49-F238E27FC236}">
                <a16:creationId xmlns:a16="http://schemas.microsoft.com/office/drawing/2014/main" id="{E637CAC2-3855-EF72-DFFE-69705A6937E4}"/>
              </a:ext>
            </a:extLst>
          </p:cNvPr>
          <p:cNvCxnSpPr>
            <a:cxnSpLocks/>
          </p:cNvCxnSpPr>
          <p:nvPr/>
        </p:nvCxnSpPr>
        <p:spPr>
          <a:xfrm flipV="1">
            <a:off x="6896099" y="2617415"/>
            <a:ext cx="1208811" cy="805408"/>
          </a:xfrm>
          <a:prstGeom prst="straightConnector1">
            <a:avLst/>
          </a:prstGeom>
          <a:ln w="41275">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2179892357"/>
      </p:ext>
    </p:extLst>
  </p:cSld>
  <p:clrMapOvr>
    <a:masterClrMapping/>
  </p:clrMapOvr>
  <mc:AlternateContent xmlns:mc="http://schemas.openxmlformats.org/markup-compatibility/2006">
    <mc:Choice xmlns:p14="http://schemas.microsoft.com/office/powerpoint/2010/main" Requires="p14">
      <p:transition spd="slow" p14:dur="2000" advTm="71647"/>
    </mc:Choice>
    <mc:Fallback>
      <p:transition spd="slow" advTm="7164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ijdelijke aanduiding voor inhoud 3">
            <a:extLst>
              <a:ext uri="{FF2B5EF4-FFF2-40B4-BE49-F238E27FC236}">
                <a16:creationId xmlns:a16="http://schemas.microsoft.com/office/drawing/2014/main" id="{F5AD054C-DE30-D746-B1D1-BB0BA9A56C63}"/>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r="11" b="11"/>
          <a:stretch/>
        </p:blipFill>
        <p:spPr>
          <a:xfrm>
            <a:off x="3310467" y="643467"/>
            <a:ext cx="5571065" cy="5571065"/>
          </a:xfrm>
          <a:prstGeom prst="rect">
            <a:avLst/>
          </a:prstGeom>
          <a:ln>
            <a:noFill/>
          </a:ln>
        </p:spPr>
      </p:pic>
    </p:spTree>
    <p:extLst>
      <p:ext uri="{BB962C8B-B14F-4D97-AF65-F5344CB8AC3E}">
        <p14:creationId xmlns:p14="http://schemas.microsoft.com/office/powerpoint/2010/main" val="865110458"/>
      </p:ext>
    </p:extLst>
  </p:cSld>
  <p:clrMapOvr>
    <a:masterClrMapping/>
  </p:clrMapOvr>
  <mc:AlternateContent xmlns:mc="http://schemas.openxmlformats.org/markup-compatibility/2006">
    <mc:Choice xmlns:p14="http://schemas.microsoft.com/office/powerpoint/2010/main" Requires="p14">
      <p:transition spd="slow" p14:dur="2000" advTm="9290"/>
    </mc:Choice>
    <mc:Fallback>
      <p:transition spd="slow" advTm="929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2225E8E-0BCF-F24C-9CA4-5C57ECED87FD}"/>
              </a:ext>
            </a:extLst>
          </p:cNvPr>
          <p:cNvSpPr>
            <a:spLocks noGrp="1"/>
          </p:cNvSpPr>
          <p:nvPr>
            <p:ph type="title"/>
          </p:nvPr>
        </p:nvSpPr>
        <p:spPr>
          <a:xfrm>
            <a:off x="604157" y="365125"/>
            <a:ext cx="10907486" cy="1325563"/>
          </a:xfrm>
        </p:spPr>
        <p:txBody>
          <a:bodyPr/>
          <a:lstStyle/>
          <a:p>
            <a:pPr algn="ctr"/>
            <a:r>
              <a:rPr lang="nl-BE" dirty="0">
                <a:solidFill>
                  <a:schemeClr val="tx1">
                    <a:lumMod val="75000"/>
                    <a:lumOff val="25000"/>
                  </a:schemeClr>
                </a:solidFill>
              </a:rPr>
              <a:t>Een brede kijk op oudere volwassenen en zorg</a:t>
            </a:r>
          </a:p>
        </p:txBody>
      </p:sp>
      <p:pic>
        <p:nvPicPr>
          <p:cNvPr id="5" name="Tijdelijke aanduiding voor inhoud 4" descr="Afbeelding met tekst, binnen, vloer, persoon&#10;&#10;Automatisch gegenereerde beschrijving">
            <a:extLst>
              <a:ext uri="{FF2B5EF4-FFF2-40B4-BE49-F238E27FC236}">
                <a16:creationId xmlns:a16="http://schemas.microsoft.com/office/drawing/2014/main" id="{CDAEF212-F579-7D4D-88A1-C483A4BE6DE6}"/>
              </a:ext>
            </a:extLst>
          </p:cNvPr>
          <p:cNvPicPr>
            <a:picLocks noGrp="1" noChangeAspect="1"/>
          </p:cNvPicPr>
          <p:nvPr>
            <p:ph idx="1"/>
          </p:nvPr>
        </p:nvPicPr>
        <p:blipFill>
          <a:blip r:embed="rId4"/>
          <a:stretch>
            <a:fillRect/>
          </a:stretch>
        </p:blipFill>
        <p:spPr>
          <a:xfrm>
            <a:off x="4145127" y="2697163"/>
            <a:ext cx="3901745" cy="2600431"/>
          </a:xfrm>
        </p:spPr>
      </p:pic>
      <p:pic>
        <p:nvPicPr>
          <p:cNvPr id="9" name="Afbeelding 8" descr="Afbeelding met persoon, binnen&#10;&#10;Automatisch gegenereerde beschrijving">
            <a:extLst>
              <a:ext uri="{FF2B5EF4-FFF2-40B4-BE49-F238E27FC236}">
                <a16:creationId xmlns:a16="http://schemas.microsoft.com/office/drawing/2014/main" id="{3C0F3419-D600-B44C-8BE1-E97C25CBBA94}"/>
              </a:ext>
            </a:extLst>
          </p:cNvPr>
          <p:cNvPicPr>
            <a:picLocks noChangeAspect="1"/>
          </p:cNvPicPr>
          <p:nvPr/>
        </p:nvPicPr>
        <p:blipFill>
          <a:blip r:embed="rId5"/>
          <a:stretch>
            <a:fillRect/>
          </a:stretch>
        </p:blipFill>
        <p:spPr>
          <a:xfrm>
            <a:off x="7174706" y="1914525"/>
            <a:ext cx="3664743" cy="2443162"/>
          </a:xfrm>
          <a:prstGeom prst="rect">
            <a:avLst/>
          </a:prstGeom>
        </p:spPr>
      </p:pic>
      <p:pic>
        <p:nvPicPr>
          <p:cNvPr id="11" name="Afbeelding 10" descr="Afbeelding met persoon, rood, oranje, auditorium&#10;&#10;Automatisch gegenereerde beschrijving">
            <a:extLst>
              <a:ext uri="{FF2B5EF4-FFF2-40B4-BE49-F238E27FC236}">
                <a16:creationId xmlns:a16="http://schemas.microsoft.com/office/drawing/2014/main" id="{152CC833-BA25-6942-8EAF-0A3E4F7C2D50}"/>
              </a:ext>
            </a:extLst>
          </p:cNvPr>
          <p:cNvPicPr>
            <a:picLocks noChangeAspect="1"/>
          </p:cNvPicPr>
          <p:nvPr/>
        </p:nvPicPr>
        <p:blipFill>
          <a:blip r:embed="rId6"/>
          <a:stretch>
            <a:fillRect/>
          </a:stretch>
        </p:blipFill>
        <p:spPr>
          <a:xfrm>
            <a:off x="1274439" y="1690688"/>
            <a:ext cx="4057965" cy="2708907"/>
          </a:xfrm>
          <a:prstGeom prst="rect">
            <a:avLst/>
          </a:prstGeom>
        </p:spPr>
      </p:pic>
      <p:pic>
        <p:nvPicPr>
          <p:cNvPr id="13" name="Afbeelding 12" descr="Afbeelding met persoon, boom, buiten, person&#10;&#10;Automatisch gegenereerde beschrijving">
            <a:extLst>
              <a:ext uri="{FF2B5EF4-FFF2-40B4-BE49-F238E27FC236}">
                <a16:creationId xmlns:a16="http://schemas.microsoft.com/office/drawing/2014/main" id="{120E79F4-F348-374D-89A1-0B9287B8528B}"/>
              </a:ext>
            </a:extLst>
          </p:cNvPr>
          <p:cNvPicPr>
            <a:picLocks noChangeAspect="1"/>
          </p:cNvPicPr>
          <p:nvPr/>
        </p:nvPicPr>
        <p:blipFill>
          <a:blip r:embed="rId7"/>
          <a:stretch>
            <a:fillRect/>
          </a:stretch>
        </p:blipFill>
        <p:spPr>
          <a:xfrm>
            <a:off x="5402020" y="4076012"/>
            <a:ext cx="3664744" cy="2443163"/>
          </a:xfrm>
          <a:prstGeom prst="rect">
            <a:avLst/>
          </a:prstGeom>
        </p:spPr>
      </p:pic>
      <p:sp>
        <p:nvSpPr>
          <p:cNvPr id="14" name="Ovaal 13">
            <a:extLst>
              <a:ext uri="{FF2B5EF4-FFF2-40B4-BE49-F238E27FC236}">
                <a16:creationId xmlns:a16="http://schemas.microsoft.com/office/drawing/2014/main" id="{1CC579AB-CD6C-4E48-883E-FBC1241A62AB}"/>
              </a:ext>
            </a:extLst>
          </p:cNvPr>
          <p:cNvSpPr/>
          <p:nvPr/>
        </p:nvSpPr>
        <p:spPr>
          <a:xfrm>
            <a:off x="300038" y="1428750"/>
            <a:ext cx="11701462" cy="5257800"/>
          </a:xfrm>
          <a:prstGeom prst="ellipse">
            <a:avLst/>
          </a:prstGeom>
          <a:noFill/>
          <a:ln w="41275">
            <a:solidFill>
              <a:srgbClr val="C7D4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0" name="Tekstvak 9">
            <a:extLst>
              <a:ext uri="{FF2B5EF4-FFF2-40B4-BE49-F238E27FC236}">
                <a16:creationId xmlns:a16="http://schemas.microsoft.com/office/drawing/2014/main" id="{5ACEFD31-F04E-5E55-A711-E8C8C4285368}"/>
              </a:ext>
            </a:extLst>
          </p:cNvPr>
          <p:cNvSpPr txBox="1"/>
          <p:nvPr/>
        </p:nvSpPr>
        <p:spPr>
          <a:xfrm>
            <a:off x="788395" y="6323498"/>
            <a:ext cx="2591615" cy="584775"/>
          </a:xfrm>
          <a:prstGeom prst="rect">
            <a:avLst/>
          </a:prstGeom>
          <a:noFill/>
        </p:spPr>
        <p:txBody>
          <a:bodyPr wrap="square" rtlCol="0">
            <a:spAutoFit/>
          </a:bodyPr>
          <a:lstStyle/>
          <a:p>
            <a:r>
              <a:rPr lang="nl-BE" sz="1600" dirty="0">
                <a:solidFill>
                  <a:schemeClr val="bg2">
                    <a:lumMod val="50000"/>
                  </a:schemeClr>
                </a:solidFill>
              </a:rPr>
              <a:t>Photo: Lien Artis, Laurane Berkein &amp; Sien Verstraeten</a:t>
            </a:r>
          </a:p>
        </p:txBody>
      </p:sp>
    </p:spTree>
    <p:custDataLst>
      <p:tags r:id="rId1"/>
    </p:custDataLst>
    <p:extLst>
      <p:ext uri="{BB962C8B-B14F-4D97-AF65-F5344CB8AC3E}">
        <p14:creationId xmlns:p14="http://schemas.microsoft.com/office/powerpoint/2010/main" val="2224028936"/>
      </p:ext>
    </p:extLst>
  </p:cSld>
  <p:clrMapOvr>
    <a:masterClrMapping/>
  </p:clrMapOvr>
  <mc:AlternateContent xmlns:mc="http://schemas.openxmlformats.org/markup-compatibility/2006">
    <mc:Choice xmlns:p14="http://schemas.microsoft.com/office/powerpoint/2010/main" Requires="p14">
      <p:transition spd="slow" p14:dur="2000" advTm="22997"/>
    </mc:Choice>
    <mc:Fallback>
      <p:transition spd="slow" advTm="2299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descr="Afbeelding met tekst, illustratie, vectorafbeeldingen&#10;&#10;Automatisch gegenereerde beschrijving">
            <a:extLst>
              <a:ext uri="{FF2B5EF4-FFF2-40B4-BE49-F238E27FC236}">
                <a16:creationId xmlns:a16="http://schemas.microsoft.com/office/drawing/2014/main" id="{9CB21E99-736D-AC44-9FD3-44B3497C492B}"/>
              </a:ext>
            </a:extLst>
          </p:cNvPr>
          <p:cNvPicPr>
            <a:picLocks noChangeAspect="1"/>
          </p:cNvPicPr>
          <p:nvPr/>
        </p:nvPicPr>
        <p:blipFill>
          <a:blip r:embed="rId4"/>
          <a:stretch>
            <a:fillRect/>
          </a:stretch>
        </p:blipFill>
        <p:spPr>
          <a:xfrm>
            <a:off x="3140869" y="1577344"/>
            <a:ext cx="5910262" cy="2702556"/>
          </a:xfrm>
          <a:prstGeom prst="rect">
            <a:avLst/>
          </a:prstGeom>
        </p:spPr>
      </p:pic>
      <p:sp>
        <p:nvSpPr>
          <p:cNvPr id="2" name="Afgeronde rechthoek 1">
            <a:extLst>
              <a:ext uri="{FF2B5EF4-FFF2-40B4-BE49-F238E27FC236}">
                <a16:creationId xmlns:a16="http://schemas.microsoft.com/office/drawing/2014/main" id="{F48FE2FF-AC09-E143-A4E2-3890783B6EC5}"/>
              </a:ext>
            </a:extLst>
          </p:cNvPr>
          <p:cNvSpPr/>
          <p:nvPr/>
        </p:nvSpPr>
        <p:spPr>
          <a:xfrm>
            <a:off x="642938" y="4429125"/>
            <a:ext cx="2371725" cy="1314450"/>
          </a:xfrm>
          <a:prstGeom prst="roundRect">
            <a:avLst/>
          </a:prstGeom>
          <a:solidFill>
            <a:srgbClr val="C2D8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solidFill>
                  <a:schemeClr val="tx1"/>
                </a:solidFill>
              </a:rPr>
              <a:t>Kennis &amp; inzicht</a:t>
            </a:r>
          </a:p>
        </p:txBody>
      </p:sp>
      <p:sp>
        <p:nvSpPr>
          <p:cNvPr id="7" name="Afgeronde rechthoek 6">
            <a:extLst>
              <a:ext uri="{FF2B5EF4-FFF2-40B4-BE49-F238E27FC236}">
                <a16:creationId xmlns:a16="http://schemas.microsoft.com/office/drawing/2014/main" id="{D9CF83C6-2DB0-6644-AFA3-A7E5753125A5}"/>
              </a:ext>
            </a:extLst>
          </p:cNvPr>
          <p:cNvSpPr/>
          <p:nvPr/>
        </p:nvSpPr>
        <p:spPr>
          <a:xfrm>
            <a:off x="3395663" y="4429125"/>
            <a:ext cx="2371725" cy="1314450"/>
          </a:xfrm>
          <a:prstGeom prst="roundRect">
            <a:avLst/>
          </a:prstGeom>
          <a:solidFill>
            <a:srgbClr val="7EA1D3"/>
          </a:solidFill>
          <a:ln>
            <a:solidFill>
              <a:srgbClr val="7EA1D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solidFill>
                  <a:schemeClr val="tx1"/>
                </a:solidFill>
              </a:rPr>
              <a:t>Noden van ouderen</a:t>
            </a:r>
          </a:p>
        </p:txBody>
      </p:sp>
      <p:sp>
        <p:nvSpPr>
          <p:cNvPr id="8" name="Afgeronde rechthoek 7">
            <a:extLst>
              <a:ext uri="{FF2B5EF4-FFF2-40B4-BE49-F238E27FC236}">
                <a16:creationId xmlns:a16="http://schemas.microsoft.com/office/drawing/2014/main" id="{3CD79CFA-D7A1-FE4A-AAC6-F7A5FD9AD98F}"/>
              </a:ext>
            </a:extLst>
          </p:cNvPr>
          <p:cNvSpPr/>
          <p:nvPr/>
        </p:nvSpPr>
        <p:spPr>
          <a:xfrm>
            <a:off x="6148388" y="4429125"/>
            <a:ext cx="2371725" cy="1314450"/>
          </a:xfrm>
          <a:prstGeom prst="roundRect">
            <a:avLst/>
          </a:prstGeom>
          <a:solidFill>
            <a:srgbClr val="C7D4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solidFill>
                  <a:schemeClr val="tx1"/>
                </a:solidFill>
              </a:rPr>
              <a:t>↑ Competenties &amp; vaardigheden</a:t>
            </a:r>
          </a:p>
        </p:txBody>
      </p:sp>
      <p:sp>
        <p:nvSpPr>
          <p:cNvPr id="9" name="Afgeronde rechthoek 8">
            <a:extLst>
              <a:ext uri="{FF2B5EF4-FFF2-40B4-BE49-F238E27FC236}">
                <a16:creationId xmlns:a16="http://schemas.microsoft.com/office/drawing/2014/main" id="{DC6669F5-9154-294E-9949-C966D30D084A}"/>
              </a:ext>
            </a:extLst>
          </p:cNvPr>
          <p:cNvSpPr/>
          <p:nvPr/>
        </p:nvSpPr>
        <p:spPr>
          <a:xfrm>
            <a:off x="8901113" y="4429125"/>
            <a:ext cx="2371725" cy="1314450"/>
          </a:xfrm>
          <a:prstGeom prst="roundRect">
            <a:avLst/>
          </a:prstGeom>
          <a:solidFill>
            <a:srgbClr val="C7D48F"/>
          </a:solidFill>
          <a:ln w="44450">
            <a:solidFill>
              <a:schemeClr val="tx1">
                <a:lumMod val="75000"/>
                <a:lumOff val="25000"/>
              </a:schemeClr>
            </a:solidFill>
          </a:ln>
          <a:effectLst>
            <a:outerShdw sx="1000" sy="1000" algn="ctr" rotWithShape="0">
              <a:schemeClr val="bg1">
                <a:lumMod val="7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solidFill>
                  <a:schemeClr val="tx1"/>
                </a:solidFill>
              </a:rPr>
              <a:t>ZIE de persoon</a:t>
            </a:r>
          </a:p>
        </p:txBody>
      </p:sp>
      <p:sp>
        <p:nvSpPr>
          <p:cNvPr id="3" name="Pijl links 2">
            <a:extLst>
              <a:ext uri="{FF2B5EF4-FFF2-40B4-BE49-F238E27FC236}">
                <a16:creationId xmlns:a16="http://schemas.microsoft.com/office/drawing/2014/main" id="{CC911B45-3649-1241-A3DF-5919E2F767B5}"/>
              </a:ext>
            </a:extLst>
          </p:cNvPr>
          <p:cNvSpPr/>
          <p:nvPr/>
        </p:nvSpPr>
        <p:spPr>
          <a:xfrm>
            <a:off x="3055142" y="5053012"/>
            <a:ext cx="257175" cy="157163"/>
          </a:xfrm>
          <a:prstGeom prst="rightArrow">
            <a:avLst/>
          </a:prstGeom>
          <a:noFill/>
          <a:ln w="25400">
            <a:solidFill>
              <a:srgbClr val="7EA1D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0" name="Pijl links 9">
            <a:extLst>
              <a:ext uri="{FF2B5EF4-FFF2-40B4-BE49-F238E27FC236}">
                <a16:creationId xmlns:a16="http://schemas.microsoft.com/office/drawing/2014/main" id="{F3FA2C65-B71C-914F-A4FF-E8E228A52E9A}"/>
              </a:ext>
            </a:extLst>
          </p:cNvPr>
          <p:cNvSpPr/>
          <p:nvPr/>
        </p:nvSpPr>
        <p:spPr>
          <a:xfrm>
            <a:off x="8582026" y="5053013"/>
            <a:ext cx="257175" cy="157163"/>
          </a:xfrm>
          <a:prstGeom prst="rightArrow">
            <a:avLst/>
          </a:prstGeom>
          <a:noFill/>
          <a:ln w="25400">
            <a:solidFill>
              <a:srgbClr val="7EA1D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1" name="Pijl links 10">
            <a:extLst>
              <a:ext uri="{FF2B5EF4-FFF2-40B4-BE49-F238E27FC236}">
                <a16:creationId xmlns:a16="http://schemas.microsoft.com/office/drawing/2014/main" id="{64E49727-2556-5B48-BBF3-F07174FBEBAE}"/>
              </a:ext>
            </a:extLst>
          </p:cNvPr>
          <p:cNvSpPr/>
          <p:nvPr/>
        </p:nvSpPr>
        <p:spPr>
          <a:xfrm>
            <a:off x="5824536" y="5007768"/>
            <a:ext cx="257175" cy="157163"/>
          </a:xfrm>
          <a:prstGeom prst="rightArrow">
            <a:avLst/>
          </a:prstGeom>
          <a:noFill/>
          <a:ln w="25400">
            <a:solidFill>
              <a:srgbClr val="7EA1D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custDataLst>
      <p:tags r:id="rId1"/>
    </p:custDataLst>
    <p:extLst>
      <p:ext uri="{BB962C8B-B14F-4D97-AF65-F5344CB8AC3E}">
        <p14:creationId xmlns:p14="http://schemas.microsoft.com/office/powerpoint/2010/main" val="2890569738"/>
      </p:ext>
    </p:extLst>
  </p:cSld>
  <p:clrMapOvr>
    <a:masterClrMapping/>
  </p:clrMapOvr>
  <mc:AlternateContent xmlns:mc="http://schemas.openxmlformats.org/markup-compatibility/2006">
    <mc:Choice xmlns:p14="http://schemas.microsoft.com/office/powerpoint/2010/main" Requires="p14">
      <p:transition spd="slow" p14:dur="2000" advTm="24746"/>
    </mc:Choice>
    <mc:Fallback>
      <p:transition spd="slow" advTm="2474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P spid="8" grpId="0" animBg="1"/>
      <p:bldP spid="9" grpId="0" animBg="1"/>
      <p:bldP spid="3" grpId="0" animBg="1"/>
      <p:bldP spid="10" grpId="0" animBg="1"/>
      <p:bldP spid="1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ree photo Map Of Europe Eu European Isolated Symbol - Max Pixel">
            <a:extLst>
              <a:ext uri="{FF2B5EF4-FFF2-40B4-BE49-F238E27FC236}">
                <a16:creationId xmlns:a16="http://schemas.microsoft.com/office/drawing/2014/main" id="{9175CD1D-AB0B-1A44-95B6-33D24AF8C2F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97300" y="1690688"/>
            <a:ext cx="4597400" cy="4867835"/>
          </a:xfrm>
          <a:prstGeom prst="rect">
            <a:avLst/>
          </a:prstGeom>
          <a:noFill/>
          <a:extLst>
            <a:ext uri="{909E8E84-426E-40DD-AFC4-6F175D3DCCD1}">
              <a14:hiddenFill xmlns:a14="http://schemas.microsoft.com/office/drawing/2010/main">
                <a:solidFill>
                  <a:srgbClr val="FFFFFF"/>
                </a:solidFill>
              </a14:hiddenFill>
            </a:ext>
          </a:extLst>
        </p:spPr>
      </p:pic>
      <p:sp>
        <p:nvSpPr>
          <p:cNvPr id="5" name="Titel 1">
            <a:extLst>
              <a:ext uri="{FF2B5EF4-FFF2-40B4-BE49-F238E27FC236}">
                <a16:creationId xmlns:a16="http://schemas.microsoft.com/office/drawing/2014/main" id="{EF050528-3AD5-BA4C-B98D-5F19897F1BCC}"/>
              </a:ext>
            </a:extLst>
          </p:cNvPr>
          <p:cNvSpPr>
            <a:spLocks noGrp="1"/>
          </p:cNvSpPr>
          <p:nvPr>
            <p:ph type="title"/>
          </p:nvPr>
        </p:nvSpPr>
        <p:spPr>
          <a:xfrm>
            <a:off x="520700" y="365125"/>
            <a:ext cx="11264900" cy="1325563"/>
          </a:xfrm>
        </p:spPr>
        <p:txBody>
          <a:bodyPr/>
          <a:lstStyle/>
          <a:p>
            <a:pPr algn="ctr"/>
            <a:r>
              <a:rPr lang="nl-BE" dirty="0">
                <a:solidFill>
                  <a:schemeClr val="tx1">
                    <a:lumMod val="75000"/>
                    <a:lumOff val="25000"/>
                  </a:schemeClr>
                </a:solidFill>
              </a:rPr>
              <a:t>Transities in zorgsystemen in Europese landen</a:t>
            </a:r>
          </a:p>
        </p:txBody>
      </p:sp>
      <p:sp>
        <p:nvSpPr>
          <p:cNvPr id="6" name="Afgeronde rechthoek 5">
            <a:extLst>
              <a:ext uri="{FF2B5EF4-FFF2-40B4-BE49-F238E27FC236}">
                <a16:creationId xmlns:a16="http://schemas.microsoft.com/office/drawing/2014/main" id="{04247425-3466-CF41-A467-4764C2A0DF39}"/>
              </a:ext>
            </a:extLst>
          </p:cNvPr>
          <p:cNvSpPr/>
          <p:nvPr/>
        </p:nvSpPr>
        <p:spPr>
          <a:xfrm>
            <a:off x="688658" y="1914525"/>
            <a:ext cx="2371725" cy="1314450"/>
          </a:xfrm>
          <a:prstGeom prst="roundRect">
            <a:avLst/>
          </a:prstGeom>
          <a:solidFill>
            <a:srgbClr val="C2D8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solidFill>
                  <a:schemeClr val="tx1"/>
                </a:solidFill>
              </a:rPr>
              <a:t>Shift van institutionele naar thuiszorg</a:t>
            </a:r>
          </a:p>
        </p:txBody>
      </p:sp>
      <p:sp>
        <p:nvSpPr>
          <p:cNvPr id="7" name="Afgeronde rechthoek 6">
            <a:extLst>
              <a:ext uri="{FF2B5EF4-FFF2-40B4-BE49-F238E27FC236}">
                <a16:creationId xmlns:a16="http://schemas.microsoft.com/office/drawing/2014/main" id="{BF58852B-D440-4540-AB1B-9740C3EE5294}"/>
              </a:ext>
            </a:extLst>
          </p:cNvPr>
          <p:cNvSpPr/>
          <p:nvPr/>
        </p:nvSpPr>
        <p:spPr>
          <a:xfrm>
            <a:off x="8596471" y="1548765"/>
            <a:ext cx="2371725" cy="1314450"/>
          </a:xfrm>
          <a:prstGeom prst="roundRect">
            <a:avLst/>
          </a:prstGeom>
          <a:solidFill>
            <a:srgbClr val="7EA1D3"/>
          </a:solidFill>
          <a:ln>
            <a:solidFill>
              <a:srgbClr val="7EA1D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solidFill>
                  <a:schemeClr val="tx1"/>
                </a:solidFill>
              </a:rPr>
              <a:t>Ageing in place</a:t>
            </a:r>
          </a:p>
        </p:txBody>
      </p:sp>
      <p:sp>
        <p:nvSpPr>
          <p:cNvPr id="8" name="Afgeronde rechthoek 7">
            <a:extLst>
              <a:ext uri="{FF2B5EF4-FFF2-40B4-BE49-F238E27FC236}">
                <a16:creationId xmlns:a16="http://schemas.microsoft.com/office/drawing/2014/main" id="{8DD0D8C4-F764-214A-B371-1A87712DD305}"/>
              </a:ext>
            </a:extLst>
          </p:cNvPr>
          <p:cNvSpPr/>
          <p:nvPr/>
        </p:nvSpPr>
        <p:spPr>
          <a:xfrm>
            <a:off x="1057116" y="4337685"/>
            <a:ext cx="2371725" cy="1314450"/>
          </a:xfrm>
          <a:prstGeom prst="roundRect">
            <a:avLst/>
          </a:prstGeom>
          <a:solidFill>
            <a:srgbClr val="C7D4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solidFill>
                  <a:schemeClr val="tx1"/>
                </a:solidFill>
              </a:rPr>
              <a:t>Eerst informele zorg dan professionele zorg</a:t>
            </a:r>
          </a:p>
        </p:txBody>
      </p:sp>
      <p:sp>
        <p:nvSpPr>
          <p:cNvPr id="9" name="Afgeronde rechthoek 8">
            <a:extLst>
              <a:ext uri="{FF2B5EF4-FFF2-40B4-BE49-F238E27FC236}">
                <a16:creationId xmlns:a16="http://schemas.microsoft.com/office/drawing/2014/main" id="{31D37E0F-3169-9E46-811E-301693572E14}"/>
              </a:ext>
            </a:extLst>
          </p:cNvPr>
          <p:cNvSpPr/>
          <p:nvPr/>
        </p:nvSpPr>
        <p:spPr>
          <a:xfrm>
            <a:off x="9413875" y="3227070"/>
            <a:ext cx="2371725" cy="1314450"/>
          </a:xfrm>
          <a:prstGeom prst="roundRect">
            <a:avLst/>
          </a:prstGeom>
          <a:solidFill>
            <a:srgbClr val="C2D8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solidFill>
                  <a:schemeClr val="tx1"/>
                </a:solidFill>
              </a:rPr>
              <a:t>Leeftijdsvriendelijke omgeving</a:t>
            </a:r>
          </a:p>
        </p:txBody>
      </p:sp>
      <p:sp>
        <p:nvSpPr>
          <p:cNvPr id="10" name="Afgeronde rechthoek 9">
            <a:extLst>
              <a:ext uri="{FF2B5EF4-FFF2-40B4-BE49-F238E27FC236}">
                <a16:creationId xmlns:a16="http://schemas.microsoft.com/office/drawing/2014/main" id="{8BF639C7-CF8C-9C44-B245-CA71F32E5478}"/>
              </a:ext>
            </a:extLst>
          </p:cNvPr>
          <p:cNvSpPr/>
          <p:nvPr/>
        </p:nvSpPr>
        <p:spPr>
          <a:xfrm>
            <a:off x="8763159" y="4863464"/>
            <a:ext cx="2371725" cy="1314450"/>
          </a:xfrm>
          <a:prstGeom prst="roundRect">
            <a:avLst/>
          </a:prstGeom>
          <a:solidFill>
            <a:srgbClr val="C7D4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solidFill>
                  <a:schemeClr val="tx1"/>
                </a:solidFill>
              </a:rPr>
              <a:t>Alternatieve vormen van wonen</a:t>
            </a:r>
          </a:p>
        </p:txBody>
      </p:sp>
      <p:cxnSp>
        <p:nvCxnSpPr>
          <p:cNvPr id="11" name="Gebogen verbindingslijn 10">
            <a:extLst>
              <a:ext uri="{FF2B5EF4-FFF2-40B4-BE49-F238E27FC236}">
                <a16:creationId xmlns:a16="http://schemas.microsoft.com/office/drawing/2014/main" id="{3644418A-984F-7D43-864F-5AF09ECEE6D2}"/>
              </a:ext>
            </a:extLst>
          </p:cNvPr>
          <p:cNvCxnSpPr/>
          <p:nvPr/>
        </p:nvCxnSpPr>
        <p:spPr>
          <a:xfrm>
            <a:off x="3215640" y="2571750"/>
            <a:ext cx="2057400" cy="655320"/>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15" name="Gebogen verbindingslijn 14">
            <a:extLst>
              <a:ext uri="{FF2B5EF4-FFF2-40B4-BE49-F238E27FC236}">
                <a16:creationId xmlns:a16="http://schemas.microsoft.com/office/drawing/2014/main" id="{2BB9808A-8D22-5A43-B693-96EE91710A20}"/>
              </a:ext>
            </a:extLst>
          </p:cNvPr>
          <p:cNvCxnSpPr/>
          <p:nvPr/>
        </p:nvCxnSpPr>
        <p:spPr>
          <a:xfrm>
            <a:off x="3581400" y="5288280"/>
            <a:ext cx="807720" cy="640080"/>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17" name="Gebogen verbindingslijn 16">
            <a:extLst>
              <a:ext uri="{FF2B5EF4-FFF2-40B4-BE49-F238E27FC236}">
                <a16:creationId xmlns:a16="http://schemas.microsoft.com/office/drawing/2014/main" id="{51B856F4-FC1D-1348-B16A-95AFD70C22C0}"/>
              </a:ext>
            </a:extLst>
          </p:cNvPr>
          <p:cNvCxnSpPr/>
          <p:nvPr/>
        </p:nvCxnSpPr>
        <p:spPr>
          <a:xfrm rot="10800000" flipV="1">
            <a:off x="7239001" y="1914524"/>
            <a:ext cx="1261427" cy="779621"/>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19" name="Gebogen verbindingslijn 18">
            <a:extLst>
              <a:ext uri="{FF2B5EF4-FFF2-40B4-BE49-F238E27FC236}">
                <a16:creationId xmlns:a16="http://schemas.microsoft.com/office/drawing/2014/main" id="{CE8C6331-01AB-0444-88D4-BEE674A99BA3}"/>
              </a:ext>
            </a:extLst>
          </p:cNvPr>
          <p:cNvCxnSpPr/>
          <p:nvPr/>
        </p:nvCxnSpPr>
        <p:spPr>
          <a:xfrm rot="10800000">
            <a:off x="7948216" y="5652136"/>
            <a:ext cx="662384" cy="276225"/>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21" name="Gebogen verbindingslijn 20">
            <a:extLst>
              <a:ext uri="{FF2B5EF4-FFF2-40B4-BE49-F238E27FC236}">
                <a16:creationId xmlns:a16="http://schemas.microsoft.com/office/drawing/2014/main" id="{672B9531-E520-774C-80C6-F7E721B971FE}"/>
              </a:ext>
            </a:extLst>
          </p:cNvPr>
          <p:cNvCxnSpPr/>
          <p:nvPr/>
        </p:nvCxnSpPr>
        <p:spPr>
          <a:xfrm rot="10800000" flipV="1">
            <a:off x="7726680" y="3627119"/>
            <a:ext cx="1554480" cy="497485"/>
          </a:xfrm>
          <a:prstGeom prst="bentConnector3">
            <a:avLst/>
          </a:prstGeom>
        </p:spPr>
        <p:style>
          <a:lnRef idx="1">
            <a:schemeClr val="accent1"/>
          </a:lnRef>
          <a:fillRef idx="0">
            <a:schemeClr val="accent1"/>
          </a:fillRef>
          <a:effectRef idx="0">
            <a:schemeClr val="accent1"/>
          </a:effectRef>
          <a:fontRef idx="minor">
            <a:schemeClr val="tx1"/>
          </a:fontRef>
        </p:style>
      </p:cxnSp>
      <p:sp>
        <p:nvSpPr>
          <p:cNvPr id="22" name="Tekstvak 21">
            <a:extLst>
              <a:ext uri="{FF2B5EF4-FFF2-40B4-BE49-F238E27FC236}">
                <a16:creationId xmlns:a16="http://schemas.microsoft.com/office/drawing/2014/main" id="{59A8B08F-C54A-7D4E-A529-22160B55E07A}"/>
              </a:ext>
            </a:extLst>
          </p:cNvPr>
          <p:cNvSpPr txBox="1"/>
          <p:nvPr/>
        </p:nvSpPr>
        <p:spPr>
          <a:xfrm>
            <a:off x="10668000" y="6512802"/>
            <a:ext cx="1524000" cy="345197"/>
          </a:xfrm>
          <a:prstGeom prst="rect">
            <a:avLst/>
          </a:prstGeom>
          <a:noFill/>
        </p:spPr>
        <p:txBody>
          <a:bodyPr wrap="square" rtlCol="0">
            <a:spAutoFit/>
          </a:bodyPr>
          <a:lstStyle/>
          <a:p>
            <a:r>
              <a:rPr lang="nl-BE" sz="1600" dirty="0">
                <a:solidFill>
                  <a:schemeClr val="bg2">
                    <a:lumMod val="50000"/>
                  </a:schemeClr>
                </a:solidFill>
              </a:rPr>
              <a:t>Photo: MaxPixel</a:t>
            </a:r>
          </a:p>
        </p:txBody>
      </p:sp>
    </p:spTree>
    <p:custDataLst>
      <p:tags r:id="rId1"/>
    </p:custDataLst>
    <p:extLst>
      <p:ext uri="{BB962C8B-B14F-4D97-AF65-F5344CB8AC3E}">
        <p14:creationId xmlns:p14="http://schemas.microsoft.com/office/powerpoint/2010/main" val="968676710"/>
      </p:ext>
    </p:extLst>
  </p:cSld>
  <p:clrMapOvr>
    <a:masterClrMapping/>
  </p:clrMapOvr>
  <mc:AlternateContent xmlns:mc="http://schemas.openxmlformats.org/markup-compatibility/2006">
    <mc:Choice xmlns:p14="http://schemas.microsoft.com/office/powerpoint/2010/main" Requires="p14">
      <p:transition spd="slow" p14:dur="2000" advTm="51189"/>
    </mc:Choice>
    <mc:Fallback>
      <p:transition spd="slow" advTm="5118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Tijdelijke aanduiding voor inhoud 5">
            <a:extLst>
              <a:ext uri="{FF2B5EF4-FFF2-40B4-BE49-F238E27FC236}">
                <a16:creationId xmlns:a16="http://schemas.microsoft.com/office/drawing/2014/main" id="{5CB3D761-1298-0B41-BF43-F48B1188B31C}"/>
              </a:ext>
            </a:extLst>
          </p:cNvPr>
          <p:cNvPicPr>
            <a:picLocks noGrp="1" noChangeAspect="1"/>
          </p:cNvPicPr>
          <p:nvPr>
            <p:ph idx="1"/>
          </p:nvPr>
        </p:nvPicPr>
        <p:blipFill>
          <a:blip r:embed="rId4"/>
          <a:stretch>
            <a:fillRect/>
          </a:stretch>
        </p:blipFill>
        <p:spPr>
          <a:xfrm>
            <a:off x="121919" y="1233488"/>
            <a:ext cx="1935481" cy="1935481"/>
          </a:xfrm>
        </p:spPr>
      </p:pic>
      <p:sp>
        <p:nvSpPr>
          <p:cNvPr id="4" name="Titel 1">
            <a:extLst>
              <a:ext uri="{FF2B5EF4-FFF2-40B4-BE49-F238E27FC236}">
                <a16:creationId xmlns:a16="http://schemas.microsoft.com/office/drawing/2014/main" id="{B055D72B-7F10-024A-9D07-5B7C395BA82D}"/>
              </a:ext>
            </a:extLst>
          </p:cNvPr>
          <p:cNvSpPr>
            <a:spLocks noGrp="1"/>
          </p:cNvSpPr>
          <p:nvPr>
            <p:ph type="title"/>
          </p:nvPr>
        </p:nvSpPr>
        <p:spPr/>
        <p:txBody>
          <a:bodyPr/>
          <a:lstStyle/>
          <a:p>
            <a:pPr algn="ctr"/>
            <a:r>
              <a:rPr lang="nl-BE" dirty="0">
                <a:solidFill>
                  <a:schemeClr val="tx1">
                    <a:lumMod val="75000"/>
                    <a:lumOff val="25000"/>
                  </a:schemeClr>
                </a:solidFill>
              </a:rPr>
              <a:t>Capaciteiten van ouderen</a:t>
            </a:r>
          </a:p>
        </p:txBody>
      </p:sp>
      <p:sp>
        <p:nvSpPr>
          <p:cNvPr id="7" name="Tekstvak 6">
            <a:extLst>
              <a:ext uri="{FF2B5EF4-FFF2-40B4-BE49-F238E27FC236}">
                <a16:creationId xmlns:a16="http://schemas.microsoft.com/office/drawing/2014/main" id="{E7E796E6-8306-3549-AA63-B8678A22C1E3}"/>
              </a:ext>
            </a:extLst>
          </p:cNvPr>
          <p:cNvSpPr txBox="1"/>
          <p:nvPr/>
        </p:nvSpPr>
        <p:spPr>
          <a:xfrm>
            <a:off x="2575560" y="1905000"/>
            <a:ext cx="3032760" cy="707886"/>
          </a:xfrm>
          <a:prstGeom prst="rect">
            <a:avLst/>
          </a:prstGeom>
          <a:noFill/>
        </p:spPr>
        <p:txBody>
          <a:bodyPr wrap="square" rtlCol="0">
            <a:spAutoFit/>
          </a:bodyPr>
          <a:lstStyle/>
          <a:p>
            <a:r>
              <a:rPr lang="nl-BE" sz="4000" dirty="0">
                <a:solidFill>
                  <a:schemeClr val="tx1">
                    <a:lumMod val="65000"/>
                    <a:lumOff val="35000"/>
                  </a:schemeClr>
                </a:solidFill>
              </a:rPr>
              <a:t>Generativiteit</a:t>
            </a:r>
          </a:p>
        </p:txBody>
      </p:sp>
      <p:pic>
        <p:nvPicPr>
          <p:cNvPr id="8" name="Tijdelijke aanduiding voor inhoud 5">
            <a:extLst>
              <a:ext uri="{FF2B5EF4-FFF2-40B4-BE49-F238E27FC236}">
                <a16:creationId xmlns:a16="http://schemas.microsoft.com/office/drawing/2014/main" id="{0F433944-7223-C04C-A000-589476F72532}"/>
              </a:ext>
            </a:extLst>
          </p:cNvPr>
          <p:cNvPicPr>
            <a:picLocks noChangeAspect="1"/>
          </p:cNvPicPr>
          <p:nvPr/>
        </p:nvPicPr>
        <p:blipFill>
          <a:blip r:embed="rId4"/>
          <a:stretch>
            <a:fillRect/>
          </a:stretch>
        </p:blipFill>
        <p:spPr>
          <a:xfrm>
            <a:off x="426719" y="3040380"/>
            <a:ext cx="1935481" cy="1935481"/>
          </a:xfrm>
          <a:prstGeom prst="rect">
            <a:avLst/>
          </a:prstGeom>
        </p:spPr>
      </p:pic>
      <p:sp>
        <p:nvSpPr>
          <p:cNvPr id="9" name="Tekstvak 8">
            <a:extLst>
              <a:ext uri="{FF2B5EF4-FFF2-40B4-BE49-F238E27FC236}">
                <a16:creationId xmlns:a16="http://schemas.microsoft.com/office/drawing/2014/main" id="{A728245B-C930-7C47-8D13-0206970C61E1}"/>
              </a:ext>
            </a:extLst>
          </p:cNvPr>
          <p:cNvSpPr txBox="1"/>
          <p:nvPr/>
        </p:nvSpPr>
        <p:spPr>
          <a:xfrm>
            <a:off x="2880359" y="3711892"/>
            <a:ext cx="4059283" cy="707886"/>
          </a:xfrm>
          <a:prstGeom prst="rect">
            <a:avLst/>
          </a:prstGeom>
          <a:noFill/>
        </p:spPr>
        <p:txBody>
          <a:bodyPr wrap="square" rtlCol="0">
            <a:spAutoFit/>
          </a:bodyPr>
          <a:lstStyle/>
          <a:p>
            <a:r>
              <a:rPr lang="nl-BE" sz="4000" dirty="0">
                <a:solidFill>
                  <a:schemeClr val="tx1">
                    <a:lumMod val="65000"/>
                    <a:lumOff val="35000"/>
                  </a:schemeClr>
                </a:solidFill>
              </a:rPr>
              <a:t>Ego-integriteit</a:t>
            </a:r>
          </a:p>
        </p:txBody>
      </p:sp>
      <p:pic>
        <p:nvPicPr>
          <p:cNvPr id="10" name="Tijdelijke aanduiding voor inhoud 5">
            <a:extLst>
              <a:ext uri="{FF2B5EF4-FFF2-40B4-BE49-F238E27FC236}">
                <a16:creationId xmlns:a16="http://schemas.microsoft.com/office/drawing/2014/main" id="{8C71FDB7-0EE4-2143-A94E-A40C14AA89E1}"/>
              </a:ext>
            </a:extLst>
          </p:cNvPr>
          <p:cNvPicPr>
            <a:picLocks noChangeAspect="1"/>
          </p:cNvPicPr>
          <p:nvPr/>
        </p:nvPicPr>
        <p:blipFill>
          <a:blip r:embed="rId4"/>
          <a:stretch>
            <a:fillRect/>
          </a:stretch>
        </p:blipFill>
        <p:spPr>
          <a:xfrm>
            <a:off x="838200" y="4923472"/>
            <a:ext cx="1935481" cy="1935481"/>
          </a:xfrm>
          <a:prstGeom prst="rect">
            <a:avLst/>
          </a:prstGeom>
        </p:spPr>
      </p:pic>
      <p:sp>
        <p:nvSpPr>
          <p:cNvPr id="11" name="Tekstvak 10">
            <a:extLst>
              <a:ext uri="{FF2B5EF4-FFF2-40B4-BE49-F238E27FC236}">
                <a16:creationId xmlns:a16="http://schemas.microsoft.com/office/drawing/2014/main" id="{6A9F3C23-E625-0C4D-8CBC-A07288FD3157}"/>
              </a:ext>
            </a:extLst>
          </p:cNvPr>
          <p:cNvSpPr txBox="1"/>
          <p:nvPr/>
        </p:nvSpPr>
        <p:spPr>
          <a:xfrm>
            <a:off x="3291840" y="5594984"/>
            <a:ext cx="4312919" cy="707886"/>
          </a:xfrm>
          <a:prstGeom prst="rect">
            <a:avLst/>
          </a:prstGeom>
          <a:noFill/>
        </p:spPr>
        <p:txBody>
          <a:bodyPr wrap="square" rtlCol="0">
            <a:spAutoFit/>
          </a:bodyPr>
          <a:lstStyle/>
          <a:p>
            <a:r>
              <a:rPr lang="nl-BE" sz="4000" dirty="0">
                <a:solidFill>
                  <a:schemeClr val="tx1">
                    <a:lumMod val="65000"/>
                    <a:lumOff val="35000"/>
                  </a:schemeClr>
                </a:solidFill>
              </a:rPr>
              <a:t>Gerotranscendentie</a:t>
            </a:r>
          </a:p>
        </p:txBody>
      </p:sp>
    </p:spTree>
    <p:custDataLst>
      <p:tags r:id="rId1"/>
    </p:custDataLst>
    <p:extLst>
      <p:ext uri="{BB962C8B-B14F-4D97-AF65-F5344CB8AC3E}">
        <p14:creationId xmlns:p14="http://schemas.microsoft.com/office/powerpoint/2010/main" val="3310124120"/>
      </p:ext>
    </p:extLst>
  </p:cSld>
  <p:clrMapOvr>
    <a:masterClrMapping/>
  </p:clrMapOvr>
  <mc:AlternateContent xmlns:mc="http://schemas.openxmlformats.org/markup-compatibility/2006">
    <mc:Choice xmlns:p14="http://schemas.microsoft.com/office/powerpoint/2010/main" Requires="p14">
      <p:transition spd="slow" p14:dur="2000" advTm="33578"/>
    </mc:Choice>
    <mc:Fallback>
      <p:transition spd="slow" advTm="3357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Tijdelijke aanduiding voor inhoud 5">
            <a:extLst>
              <a:ext uri="{FF2B5EF4-FFF2-40B4-BE49-F238E27FC236}">
                <a16:creationId xmlns:a16="http://schemas.microsoft.com/office/drawing/2014/main" id="{5CB3D761-1298-0B41-BF43-F48B1188B31C}"/>
              </a:ext>
            </a:extLst>
          </p:cNvPr>
          <p:cNvPicPr>
            <a:picLocks noGrp="1" noChangeAspect="1"/>
          </p:cNvPicPr>
          <p:nvPr>
            <p:ph idx="1"/>
          </p:nvPr>
        </p:nvPicPr>
        <p:blipFill>
          <a:blip r:embed="rId3"/>
          <a:stretch>
            <a:fillRect/>
          </a:stretch>
        </p:blipFill>
        <p:spPr>
          <a:xfrm>
            <a:off x="121919" y="1233488"/>
            <a:ext cx="1935481" cy="1935481"/>
          </a:xfrm>
        </p:spPr>
      </p:pic>
      <p:sp>
        <p:nvSpPr>
          <p:cNvPr id="4" name="Titel 1">
            <a:extLst>
              <a:ext uri="{FF2B5EF4-FFF2-40B4-BE49-F238E27FC236}">
                <a16:creationId xmlns:a16="http://schemas.microsoft.com/office/drawing/2014/main" id="{B055D72B-7F10-024A-9D07-5B7C395BA82D}"/>
              </a:ext>
            </a:extLst>
          </p:cNvPr>
          <p:cNvSpPr>
            <a:spLocks noGrp="1"/>
          </p:cNvSpPr>
          <p:nvPr>
            <p:ph type="title"/>
          </p:nvPr>
        </p:nvSpPr>
        <p:spPr/>
        <p:txBody>
          <a:bodyPr/>
          <a:lstStyle/>
          <a:p>
            <a:pPr algn="ctr"/>
            <a:r>
              <a:rPr lang="nl-BE" dirty="0">
                <a:solidFill>
                  <a:schemeClr val="tx1">
                    <a:lumMod val="75000"/>
                    <a:lumOff val="25000"/>
                  </a:schemeClr>
                </a:solidFill>
              </a:rPr>
              <a:t>Capaciteiten van ouderen</a:t>
            </a:r>
          </a:p>
        </p:txBody>
      </p:sp>
      <p:sp>
        <p:nvSpPr>
          <p:cNvPr id="7" name="Tekstvak 6">
            <a:extLst>
              <a:ext uri="{FF2B5EF4-FFF2-40B4-BE49-F238E27FC236}">
                <a16:creationId xmlns:a16="http://schemas.microsoft.com/office/drawing/2014/main" id="{E7E796E6-8306-3549-AA63-B8678A22C1E3}"/>
              </a:ext>
            </a:extLst>
          </p:cNvPr>
          <p:cNvSpPr txBox="1"/>
          <p:nvPr/>
        </p:nvSpPr>
        <p:spPr>
          <a:xfrm>
            <a:off x="2575560" y="1905000"/>
            <a:ext cx="3032760" cy="707886"/>
          </a:xfrm>
          <a:prstGeom prst="rect">
            <a:avLst/>
          </a:prstGeom>
          <a:noFill/>
        </p:spPr>
        <p:txBody>
          <a:bodyPr wrap="square" rtlCol="0">
            <a:spAutoFit/>
          </a:bodyPr>
          <a:lstStyle/>
          <a:p>
            <a:r>
              <a:rPr lang="nl-BE" sz="4000" dirty="0">
                <a:solidFill>
                  <a:schemeClr val="tx1">
                    <a:lumMod val="65000"/>
                    <a:lumOff val="35000"/>
                  </a:schemeClr>
                </a:solidFill>
              </a:rPr>
              <a:t>Generativiteit</a:t>
            </a:r>
          </a:p>
        </p:txBody>
      </p:sp>
      <p:pic>
        <p:nvPicPr>
          <p:cNvPr id="8" name="Tijdelijke aanduiding voor inhoud 5">
            <a:extLst>
              <a:ext uri="{FF2B5EF4-FFF2-40B4-BE49-F238E27FC236}">
                <a16:creationId xmlns:a16="http://schemas.microsoft.com/office/drawing/2014/main" id="{0F433944-7223-C04C-A000-589476F72532}"/>
              </a:ext>
            </a:extLst>
          </p:cNvPr>
          <p:cNvPicPr>
            <a:picLocks noChangeAspect="1"/>
          </p:cNvPicPr>
          <p:nvPr/>
        </p:nvPicPr>
        <p:blipFill>
          <a:blip r:embed="rId3"/>
          <a:stretch>
            <a:fillRect/>
          </a:stretch>
        </p:blipFill>
        <p:spPr>
          <a:xfrm>
            <a:off x="426719" y="3040380"/>
            <a:ext cx="1935481" cy="1935481"/>
          </a:xfrm>
          <a:prstGeom prst="rect">
            <a:avLst/>
          </a:prstGeom>
        </p:spPr>
      </p:pic>
      <p:sp>
        <p:nvSpPr>
          <p:cNvPr id="9" name="Tekstvak 8">
            <a:extLst>
              <a:ext uri="{FF2B5EF4-FFF2-40B4-BE49-F238E27FC236}">
                <a16:creationId xmlns:a16="http://schemas.microsoft.com/office/drawing/2014/main" id="{A728245B-C930-7C47-8D13-0206970C61E1}"/>
              </a:ext>
            </a:extLst>
          </p:cNvPr>
          <p:cNvSpPr txBox="1"/>
          <p:nvPr/>
        </p:nvSpPr>
        <p:spPr>
          <a:xfrm>
            <a:off x="2880360" y="3711892"/>
            <a:ext cx="3357154" cy="707886"/>
          </a:xfrm>
          <a:prstGeom prst="rect">
            <a:avLst/>
          </a:prstGeom>
          <a:noFill/>
        </p:spPr>
        <p:txBody>
          <a:bodyPr wrap="square" rtlCol="0">
            <a:spAutoFit/>
          </a:bodyPr>
          <a:lstStyle/>
          <a:p>
            <a:r>
              <a:rPr lang="nl-BE" sz="4000" dirty="0">
                <a:solidFill>
                  <a:schemeClr val="bg2">
                    <a:lumMod val="90000"/>
                  </a:schemeClr>
                </a:solidFill>
              </a:rPr>
              <a:t>Ego-integriteit</a:t>
            </a:r>
          </a:p>
        </p:txBody>
      </p:sp>
      <p:pic>
        <p:nvPicPr>
          <p:cNvPr id="10" name="Tijdelijke aanduiding voor inhoud 5">
            <a:extLst>
              <a:ext uri="{FF2B5EF4-FFF2-40B4-BE49-F238E27FC236}">
                <a16:creationId xmlns:a16="http://schemas.microsoft.com/office/drawing/2014/main" id="{8C71FDB7-0EE4-2143-A94E-A40C14AA89E1}"/>
              </a:ext>
            </a:extLst>
          </p:cNvPr>
          <p:cNvPicPr>
            <a:picLocks noChangeAspect="1"/>
          </p:cNvPicPr>
          <p:nvPr/>
        </p:nvPicPr>
        <p:blipFill>
          <a:blip r:embed="rId3"/>
          <a:stretch>
            <a:fillRect/>
          </a:stretch>
        </p:blipFill>
        <p:spPr>
          <a:xfrm>
            <a:off x="838200" y="4923472"/>
            <a:ext cx="1935481" cy="1935481"/>
          </a:xfrm>
          <a:prstGeom prst="rect">
            <a:avLst/>
          </a:prstGeom>
        </p:spPr>
      </p:pic>
      <p:sp>
        <p:nvSpPr>
          <p:cNvPr id="11" name="Tekstvak 10">
            <a:extLst>
              <a:ext uri="{FF2B5EF4-FFF2-40B4-BE49-F238E27FC236}">
                <a16:creationId xmlns:a16="http://schemas.microsoft.com/office/drawing/2014/main" id="{6A9F3C23-E625-0C4D-8CBC-A07288FD3157}"/>
              </a:ext>
            </a:extLst>
          </p:cNvPr>
          <p:cNvSpPr txBox="1"/>
          <p:nvPr/>
        </p:nvSpPr>
        <p:spPr>
          <a:xfrm>
            <a:off x="3291840" y="5594984"/>
            <a:ext cx="4312919" cy="707886"/>
          </a:xfrm>
          <a:prstGeom prst="rect">
            <a:avLst/>
          </a:prstGeom>
          <a:noFill/>
        </p:spPr>
        <p:txBody>
          <a:bodyPr wrap="square" rtlCol="0">
            <a:spAutoFit/>
          </a:bodyPr>
          <a:lstStyle/>
          <a:p>
            <a:r>
              <a:rPr lang="nl-BE" sz="4000" dirty="0">
                <a:solidFill>
                  <a:schemeClr val="bg2">
                    <a:lumMod val="90000"/>
                  </a:schemeClr>
                </a:solidFill>
              </a:rPr>
              <a:t>Gerotranscendentie</a:t>
            </a:r>
          </a:p>
        </p:txBody>
      </p:sp>
      <p:pic>
        <p:nvPicPr>
          <p:cNvPr id="3" name="Afbeelding 2" descr="Afbeelding met persoon&#10;&#10;Automatisch gegenereerde beschrijving">
            <a:extLst>
              <a:ext uri="{FF2B5EF4-FFF2-40B4-BE49-F238E27FC236}">
                <a16:creationId xmlns:a16="http://schemas.microsoft.com/office/drawing/2014/main" id="{D39B7E28-E2BF-C891-6A4F-8E204D657F64}"/>
              </a:ext>
            </a:extLst>
          </p:cNvPr>
          <p:cNvPicPr>
            <a:picLocks noChangeAspect="1"/>
          </p:cNvPicPr>
          <p:nvPr/>
        </p:nvPicPr>
        <p:blipFill rotWithShape="1">
          <a:blip r:embed="rId4"/>
          <a:srcRect l="16873"/>
          <a:stretch/>
        </p:blipFill>
        <p:spPr>
          <a:xfrm>
            <a:off x="7074568" y="1460107"/>
            <a:ext cx="4670659" cy="3160545"/>
          </a:xfrm>
          <a:prstGeom prst="rect">
            <a:avLst/>
          </a:prstGeom>
        </p:spPr>
      </p:pic>
      <p:sp>
        <p:nvSpPr>
          <p:cNvPr id="5" name="Tekstvak 4">
            <a:extLst>
              <a:ext uri="{FF2B5EF4-FFF2-40B4-BE49-F238E27FC236}">
                <a16:creationId xmlns:a16="http://schemas.microsoft.com/office/drawing/2014/main" id="{560C0CA1-5644-2E96-EC31-0A2BCB4414B7}"/>
              </a:ext>
            </a:extLst>
          </p:cNvPr>
          <p:cNvSpPr txBox="1"/>
          <p:nvPr/>
        </p:nvSpPr>
        <p:spPr>
          <a:xfrm>
            <a:off x="8566484" y="6472823"/>
            <a:ext cx="3409616" cy="338554"/>
          </a:xfrm>
          <a:prstGeom prst="rect">
            <a:avLst/>
          </a:prstGeom>
          <a:noFill/>
        </p:spPr>
        <p:txBody>
          <a:bodyPr wrap="square" rtlCol="0">
            <a:spAutoFit/>
          </a:bodyPr>
          <a:lstStyle/>
          <a:p>
            <a:r>
              <a:rPr lang="nl-BE" sz="1600" dirty="0">
                <a:solidFill>
                  <a:schemeClr val="bg2">
                    <a:lumMod val="50000"/>
                  </a:schemeClr>
                </a:solidFill>
              </a:rPr>
              <a:t>Image by Aline Dassel via Pixabay</a:t>
            </a:r>
          </a:p>
        </p:txBody>
      </p:sp>
    </p:spTree>
    <p:extLst>
      <p:ext uri="{BB962C8B-B14F-4D97-AF65-F5344CB8AC3E}">
        <p14:creationId xmlns:p14="http://schemas.microsoft.com/office/powerpoint/2010/main" val="3276305596"/>
      </p:ext>
    </p:extLst>
  </p:cSld>
  <p:clrMapOvr>
    <a:masterClrMapping/>
  </p:clrMapOvr>
  <mc:AlternateContent xmlns:mc="http://schemas.openxmlformats.org/markup-compatibility/2006">
    <mc:Choice xmlns:p14="http://schemas.microsoft.com/office/powerpoint/2010/main" Requires="p14">
      <p:transition spd="slow" p14:dur="2000" advTm="18677"/>
    </mc:Choice>
    <mc:Fallback>
      <p:transition spd="slow" advTm="18677"/>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Tijdelijke aanduiding voor inhoud 5">
            <a:extLst>
              <a:ext uri="{FF2B5EF4-FFF2-40B4-BE49-F238E27FC236}">
                <a16:creationId xmlns:a16="http://schemas.microsoft.com/office/drawing/2014/main" id="{5CB3D761-1298-0B41-BF43-F48B1188B31C}"/>
              </a:ext>
            </a:extLst>
          </p:cNvPr>
          <p:cNvPicPr>
            <a:picLocks noGrp="1" noChangeAspect="1"/>
          </p:cNvPicPr>
          <p:nvPr>
            <p:ph idx="1"/>
          </p:nvPr>
        </p:nvPicPr>
        <p:blipFill>
          <a:blip r:embed="rId3"/>
          <a:stretch>
            <a:fillRect/>
          </a:stretch>
        </p:blipFill>
        <p:spPr>
          <a:xfrm>
            <a:off x="121919" y="1233488"/>
            <a:ext cx="1935481" cy="1935481"/>
          </a:xfrm>
        </p:spPr>
      </p:pic>
      <p:sp>
        <p:nvSpPr>
          <p:cNvPr id="4" name="Titel 1">
            <a:extLst>
              <a:ext uri="{FF2B5EF4-FFF2-40B4-BE49-F238E27FC236}">
                <a16:creationId xmlns:a16="http://schemas.microsoft.com/office/drawing/2014/main" id="{B055D72B-7F10-024A-9D07-5B7C395BA82D}"/>
              </a:ext>
            </a:extLst>
          </p:cNvPr>
          <p:cNvSpPr>
            <a:spLocks noGrp="1"/>
          </p:cNvSpPr>
          <p:nvPr>
            <p:ph type="title"/>
          </p:nvPr>
        </p:nvSpPr>
        <p:spPr/>
        <p:txBody>
          <a:bodyPr/>
          <a:lstStyle/>
          <a:p>
            <a:pPr algn="ctr"/>
            <a:r>
              <a:rPr lang="nl-BE" dirty="0">
                <a:solidFill>
                  <a:schemeClr val="tx1">
                    <a:lumMod val="75000"/>
                    <a:lumOff val="25000"/>
                  </a:schemeClr>
                </a:solidFill>
              </a:rPr>
              <a:t>Capaciteiten van ouderen</a:t>
            </a:r>
          </a:p>
        </p:txBody>
      </p:sp>
      <p:sp>
        <p:nvSpPr>
          <p:cNvPr id="7" name="Tekstvak 6">
            <a:extLst>
              <a:ext uri="{FF2B5EF4-FFF2-40B4-BE49-F238E27FC236}">
                <a16:creationId xmlns:a16="http://schemas.microsoft.com/office/drawing/2014/main" id="{E7E796E6-8306-3549-AA63-B8678A22C1E3}"/>
              </a:ext>
            </a:extLst>
          </p:cNvPr>
          <p:cNvSpPr txBox="1"/>
          <p:nvPr/>
        </p:nvSpPr>
        <p:spPr>
          <a:xfrm>
            <a:off x="2575560" y="1905000"/>
            <a:ext cx="3032760" cy="707886"/>
          </a:xfrm>
          <a:prstGeom prst="rect">
            <a:avLst/>
          </a:prstGeom>
          <a:noFill/>
        </p:spPr>
        <p:txBody>
          <a:bodyPr wrap="square" rtlCol="0">
            <a:spAutoFit/>
          </a:bodyPr>
          <a:lstStyle/>
          <a:p>
            <a:r>
              <a:rPr lang="nl-BE" sz="4000" dirty="0">
                <a:solidFill>
                  <a:schemeClr val="bg2">
                    <a:lumMod val="90000"/>
                  </a:schemeClr>
                </a:solidFill>
              </a:rPr>
              <a:t>Generativiteit</a:t>
            </a:r>
          </a:p>
        </p:txBody>
      </p:sp>
      <p:pic>
        <p:nvPicPr>
          <p:cNvPr id="8" name="Tijdelijke aanduiding voor inhoud 5">
            <a:extLst>
              <a:ext uri="{FF2B5EF4-FFF2-40B4-BE49-F238E27FC236}">
                <a16:creationId xmlns:a16="http://schemas.microsoft.com/office/drawing/2014/main" id="{0F433944-7223-C04C-A000-589476F72532}"/>
              </a:ext>
            </a:extLst>
          </p:cNvPr>
          <p:cNvPicPr>
            <a:picLocks noChangeAspect="1"/>
          </p:cNvPicPr>
          <p:nvPr/>
        </p:nvPicPr>
        <p:blipFill>
          <a:blip r:embed="rId3"/>
          <a:stretch>
            <a:fillRect/>
          </a:stretch>
        </p:blipFill>
        <p:spPr>
          <a:xfrm>
            <a:off x="426719" y="3040380"/>
            <a:ext cx="1935481" cy="1935481"/>
          </a:xfrm>
          <a:prstGeom prst="rect">
            <a:avLst/>
          </a:prstGeom>
        </p:spPr>
      </p:pic>
      <p:sp>
        <p:nvSpPr>
          <p:cNvPr id="9" name="Tekstvak 8">
            <a:extLst>
              <a:ext uri="{FF2B5EF4-FFF2-40B4-BE49-F238E27FC236}">
                <a16:creationId xmlns:a16="http://schemas.microsoft.com/office/drawing/2014/main" id="{A728245B-C930-7C47-8D13-0206970C61E1}"/>
              </a:ext>
            </a:extLst>
          </p:cNvPr>
          <p:cNvSpPr txBox="1"/>
          <p:nvPr/>
        </p:nvSpPr>
        <p:spPr>
          <a:xfrm>
            <a:off x="2880359" y="3711892"/>
            <a:ext cx="3565493" cy="707886"/>
          </a:xfrm>
          <a:prstGeom prst="rect">
            <a:avLst/>
          </a:prstGeom>
          <a:noFill/>
        </p:spPr>
        <p:txBody>
          <a:bodyPr wrap="square" rtlCol="0">
            <a:spAutoFit/>
          </a:bodyPr>
          <a:lstStyle/>
          <a:p>
            <a:r>
              <a:rPr lang="nl-BE" sz="4000" dirty="0">
                <a:solidFill>
                  <a:schemeClr val="tx1">
                    <a:lumMod val="65000"/>
                    <a:lumOff val="35000"/>
                  </a:schemeClr>
                </a:solidFill>
              </a:rPr>
              <a:t>Ego-integriteit</a:t>
            </a:r>
          </a:p>
        </p:txBody>
      </p:sp>
      <p:pic>
        <p:nvPicPr>
          <p:cNvPr id="10" name="Tijdelijke aanduiding voor inhoud 5">
            <a:extLst>
              <a:ext uri="{FF2B5EF4-FFF2-40B4-BE49-F238E27FC236}">
                <a16:creationId xmlns:a16="http://schemas.microsoft.com/office/drawing/2014/main" id="{8C71FDB7-0EE4-2143-A94E-A40C14AA89E1}"/>
              </a:ext>
            </a:extLst>
          </p:cNvPr>
          <p:cNvPicPr>
            <a:picLocks noChangeAspect="1"/>
          </p:cNvPicPr>
          <p:nvPr/>
        </p:nvPicPr>
        <p:blipFill>
          <a:blip r:embed="rId3"/>
          <a:stretch>
            <a:fillRect/>
          </a:stretch>
        </p:blipFill>
        <p:spPr>
          <a:xfrm>
            <a:off x="838200" y="4923472"/>
            <a:ext cx="1935481" cy="1935481"/>
          </a:xfrm>
          <a:prstGeom prst="rect">
            <a:avLst/>
          </a:prstGeom>
        </p:spPr>
      </p:pic>
      <p:sp>
        <p:nvSpPr>
          <p:cNvPr id="11" name="Tekstvak 10">
            <a:extLst>
              <a:ext uri="{FF2B5EF4-FFF2-40B4-BE49-F238E27FC236}">
                <a16:creationId xmlns:a16="http://schemas.microsoft.com/office/drawing/2014/main" id="{6A9F3C23-E625-0C4D-8CBC-A07288FD3157}"/>
              </a:ext>
            </a:extLst>
          </p:cNvPr>
          <p:cNvSpPr txBox="1"/>
          <p:nvPr/>
        </p:nvSpPr>
        <p:spPr>
          <a:xfrm>
            <a:off x="3291840" y="5594984"/>
            <a:ext cx="4312919" cy="707886"/>
          </a:xfrm>
          <a:prstGeom prst="rect">
            <a:avLst/>
          </a:prstGeom>
          <a:noFill/>
        </p:spPr>
        <p:txBody>
          <a:bodyPr wrap="square" rtlCol="0">
            <a:spAutoFit/>
          </a:bodyPr>
          <a:lstStyle/>
          <a:p>
            <a:r>
              <a:rPr lang="nl-BE" sz="4000" dirty="0">
                <a:solidFill>
                  <a:schemeClr val="bg2">
                    <a:lumMod val="90000"/>
                  </a:schemeClr>
                </a:solidFill>
              </a:rPr>
              <a:t>Gerotranscendentie</a:t>
            </a:r>
          </a:p>
        </p:txBody>
      </p:sp>
      <p:pic>
        <p:nvPicPr>
          <p:cNvPr id="3" name="Afbeelding 2" descr="Afbeelding met overdekt, houten, hout&#10;&#10;Automatisch gegenereerde beschrijving">
            <a:extLst>
              <a:ext uri="{FF2B5EF4-FFF2-40B4-BE49-F238E27FC236}">
                <a16:creationId xmlns:a16="http://schemas.microsoft.com/office/drawing/2014/main" id="{0B60A213-927D-739C-052F-99973F1DB144}"/>
              </a:ext>
            </a:extLst>
          </p:cNvPr>
          <p:cNvPicPr>
            <a:picLocks noChangeAspect="1"/>
          </p:cNvPicPr>
          <p:nvPr/>
        </p:nvPicPr>
        <p:blipFill>
          <a:blip r:embed="rId4"/>
          <a:stretch>
            <a:fillRect/>
          </a:stretch>
        </p:blipFill>
        <p:spPr>
          <a:xfrm>
            <a:off x="6100527" y="1706592"/>
            <a:ext cx="5641493" cy="3760995"/>
          </a:xfrm>
          <a:prstGeom prst="rect">
            <a:avLst/>
          </a:prstGeom>
        </p:spPr>
      </p:pic>
      <p:sp>
        <p:nvSpPr>
          <p:cNvPr id="5" name="Tekstvak 4">
            <a:extLst>
              <a:ext uri="{FF2B5EF4-FFF2-40B4-BE49-F238E27FC236}">
                <a16:creationId xmlns:a16="http://schemas.microsoft.com/office/drawing/2014/main" id="{CD9AE73F-103B-6681-1699-83F11E1CD0C9}"/>
              </a:ext>
            </a:extLst>
          </p:cNvPr>
          <p:cNvSpPr txBox="1"/>
          <p:nvPr/>
        </p:nvSpPr>
        <p:spPr>
          <a:xfrm>
            <a:off x="8566484" y="6472823"/>
            <a:ext cx="3409616" cy="338554"/>
          </a:xfrm>
          <a:prstGeom prst="rect">
            <a:avLst/>
          </a:prstGeom>
          <a:noFill/>
        </p:spPr>
        <p:txBody>
          <a:bodyPr wrap="square" rtlCol="0">
            <a:spAutoFit/>
          </a:bodyPr>
          <a:lstStyle/>
          <a:p>
            <a:r>
              <a:rPr lang="nl-BE" sz="1600" dirty="0">
                <a:solidFill>
                  <a:schemeClr val="bg2">
                    <a:lumMod val="50000"/>
                  </a:schemeClr>
                </a:solidFill>
              </a:rPr>
              <a:t>Image by Michal Jarmoluk via Pixabay</a:t>
            </a:r>
          </a:p>
        </p:txBody>
      </p:sp>
    </p:spTree>
    <p:extLst>
      <p:ext uri="{BB962C8B-B14F-4D97-AF65-F5344CB8AC3E}">
        <p14:creationId xmlns:p14="http://schemas.microsoft.com/office/powerpoint/2010/main" val="1971436148"/>
      </p:ext>
    </p:extLst>
  </p:cSld>
  <p:clrMapOvr>
    <a:masterClrMapping/>
  </p:clrMapOvr>
  <mc:AlternateContent xmlns:mc="http://schemas.openxmlformats.org/markup-compatibility/2006">
    <mc:Choice xmlns:p14="http://schemas.microsoft.com/office/powerpoint/2010/main" Requires="p14">
      <p:transition spd="slow" p14:dur="2000" advTm="14933"/>
    </mc:Choice>
    <mc:Fallback>
      <p:transition spd="slow" advTm="14933"/>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Tijdelijke aanduiding voor inhoud 5">
            <a:extLst>
              <a:ext uri="{FF2B5EF4-FFF2-40B4-BE49-F238E27FC236}">
                <a16:creationId xmlns:a16="http://schemas.microsoft.com/office/drawing/2014/main" id="{5CB3D761-1298-0B41-BF43-F48B1188B31C}"/>
              </a:ext>
            </a:extLst>
          </p:cNvPr>
          <p:cNvPicPr>
            <a:picLocks noGrp="1" noChangeAspect="1"/>
          </p:cNvPicPr>
          <p:nvPr>
            <p:ph idx="1"/>
          </p:nvPr>
        </p:nvPicPr>
        <p:blipFill>
          <a:blip r:embed="rId3"/>
          <a:stretch>
            <a:fillRect/>
          </a:stretch>
        </p:blipFill>
        <p:spPr>
          <a:xfrm>
            <a:off x="121919" y="1233488"/>
            <a:ext cx="1935481" cy="1935481"/>
          </a:xfrm>
        </p:spPr>
      </p:pic>
      <p:sp>
        <p:nvSpPr>
          <p:cNvPr id="4" name="Titel 1">
            <a:extLst>
              <a:ext uri="{FF2B5EF4-FFF2-40B4-BE49-F238E27FC236}">
                <a16:creationId xmlns:a16="http://schemas.microsoft.com/office/drawing/2014/main" id="{B055D72B-7F10-024A-9D07-5B7C395BA82D}"/>
              </a:ext>
            </a:extLst>
          </p:cNvPr>
          <p:cNvSpPr>
            <a:spLocks noGrp="1"/>
          </p:cNvSpPr>
          <p:nvPr>
            <p:ph type="title"/>
          </p:nvPr>
        </p:nvSpPr>
        <p:spPr/>
        <p:txBody>
          <a:bodyPr/>
          <a:lstStyle/>
          <a:p>
            <a:pPr algn="ctr"/>
            <a:r>
              <a:rPr lang="nl-BE" dirty="0">
                <a:solidFill>
                  <a:schemeClr val="tx1">
                    <a:lumMod val="75000"/>
                    <a:lumOff val="25000"/>
                  </a:schemeClr>
                </a:solidFill>
              </a:rPr>
              <a:t>Capaciteiten van ouderen</a:t>
            </a:r>
          </a:p>
        </p:txBody>
      </p:sp>
      <p:sp>
        <p:nvSpPr>
          <p:cNvPr id="7" name="Tekstvak 6">
            <a:extLst>
              <a:ext uri="{FF2B5EF4-FFF2-40B4-BE49-F238E27FC236}">
                <a16:creationId xmlns:a16="http://schemas.microsoft.com/office/drawing/2014/main" id="{E7E796E6-8306-3549-AA63-B8678A22C1E3}"/>
              </a:ext>
            </a:extLst>
          </p:cNvPr>
          <p:cNvSpPr txBox="1"/>
          <p:nvPr/>
        </p:nvSpPr>
        <p:spPr>
          <a:xfrm>
            <a:off x="2575560" y="1905000"/>
            <a:ext cx="3032760" cy="707886"/>
          </a:xfrm>
          <a:prstGeom prst="rect">
            <a:avLst/>
          </a:prstGeom>
          <a:noFill/>
        </p:spPr>
        <p:txBody>
          <a:bodyPr wrap="square" rtlCol="0">
            <a:spAutoFit/>
          </a:bodyPr>
          <a:lstStyle/>
          <a:p>
            <a:r>
              <a:rPr lang="nl-BE" sz="4000" dirty="0">
                <a:solidFill>
                  <a:schemeClr val="bg2">
                    <a:lumMod val="90000"/>
                  </a:schemeClr>
                </a:solidFill>
              </a:rPr>
              <a:t>Generativiteit</a:t>
            </a:r>
          </a:p>
        </p:txBody>
      </p:sp>
      <p:pic>
        <p:nvPicPr>
          <p:cNvPr id="8" name="Tijdelijke aanduiding voor inhoud 5">
            <a:extLst>
              <a:ext uri="{FF2B5EF4-FFF2-40B4-BE49-F238E27FC236}">
                <a16:creationId xmlns:a16="http://schemas.microsoft.com/office/drawing/2014/main" id="{0F433944-7223-C04C-A000-589476F72532}"/>
              </a:ext>
            </a:extLst>
          </p:cNvPr>
          <p:cNvPicPr>
            <a:picLocks noChangeAspect="1"/>
          </p:cNvPicPr>
          <p:nvPr/>
        </p:nvPicPr>
        <p:blipFill>
          <a:blip r:embed="rId3"/>
          <a:stretch>
            <a:fillRect/>
          </a:stretch>
        </p:blipFill>
        <p:spPr>
          <a:xfrm>
            <a:off x="426719" y="3040380"/>
            <a:ext cx="1935481" cy="1935481"/>
          </a:xfrm>
          <a:prstGeom prst="rect">
            <a:avLst/>
          </a:prstGeom>
        </p:spPr>
      </p:pic>
      <p:sp>
        <p:nvSpPr>
          <p:cNvPr id="9" name="Tekstvak 8">
            <a:extLst>
              <a:ext uri="{FF2B5EF4-FFF2-40B4-BE49-F238E27FC236}">
                <a16:creationId xmlns:a16="http://schemas.microsoft.com/office/drawing/2014/main" id="{A728245B-C930-7C47-8D13-0206970C61E1}"/>
              </a:ext>
            </a:extLst>
          </p:cNvPr>
          <p:cNvSpPr txBox="1"/>
          <p:nvPr/>
        </p:nvSpPr>
        <p:spPr>
          <a:xfrm>
            <a:off x="2880359" y="3711892"/>
            <a:ext cx="3345955" cy="707886"/>
          </a:xfrm>
          <a:prstGeom prst="rect">
            <a:avLst/>
          </a:prstGeom>
          <a:noFill/>
        </p:spPr>
        <p:txBody>
          <a:bodyPr wrap="square" rtlCol="0">
            <a:spAutoFit/>
          </a:bodyPr>
          <a:lstStyle/>
          <a:p>
            <a:r>
              <a:rPr lang="nl-BE" sz="4000" dirty="0">
                <a:solidFill>
                  <a:schemeClr val="bg2">
                    <a:lumMod val="90000"/>
                  </a:schemeClr>
                </a:solidFill>
              </a:rPr>
              <a:t>Ego-integriteit</a:t>
            </a:r>
          </a:p>
        </p:txBody>
      </p:sp>
      <p:pic>
        <p:nvPicPr>
          <p:cNvPr id="10" name="Tijdelijke aanduiding voor inhoud 5">
            <a:extLst>
              <a:ext uri="{FF2B5EF4-FFF2-40B4-BE49-F238E27FC236}">
                <a16:creationId xmlns:a16="http://schemas.microsoft.com/office/drawing/2014/main" id="{8C71FDB7-0EE4-2143-A94E-A40C14AA89E1}"/>
              </a:ext>
            </a:extLst>
          </p:cNvPr>
          <p:cNvPicPr>
            <a:picLocks noChangeAspect="1"/>
          </p:cNvPicPr>
          <p:nvPr/>
        </p:nvPicPr>
        <p:blipFill>
          <a:blip r:embed="rId3"/>
          <a:stretch>
            <a:fillRect/>
          </a:stretch>
        </p:blipFill>
        <p:spPr>
          <a:xfrm>
            <a:off x="838200" y="4923472"/>
            <a:ext cx="1935481" cy="1935481"/>
          </a:xfrm>
          <a:prstGeom prst="rect">
            <a:avLst/>
          </a:prstGeom>
        </p:spPr>
      </p:pic>
      <p:sp>
        <p:nvSpPr>
          <p:cNvPr id="11" name="Tekstvak 10">
            <a:extLst>
              <a:ext uri="{FF2B5EF4-FFF2-40B4-BE49-F238E27FC236}">
                <a16:creationId xmlns:a16="http://schemas.microsoft.com/office/drawing/2014/main" id="{6A9F3C23-E625-0C4D-8CBC-A07288FD3157}"/>
              </a:ext>
            </a:extLst>
          </p:cNvPr>
          <p:cNvSpPr txBox="1"/>
          <p:nvPr/>
        </p:nvSpPr>
        <p:spPr>
          <a:xfrm>
            <a:off x="3291840" y="5594984"/>
            <a:ext cx="4312919" cy="707886"/>
          </a:xfrm>
          <a:prstGeom prst="rect">
            <a:avLst/>
          </a:prstGeom>
          <a:noFill/>
        </p:spPr>
        <p:txBody>
          <a:bodyPr wrap="square" rtlCol="0">
            <a:spAutoFit/>
          </a:bodyPr>
          <a:lstStyle/>
          <a:p>
            <a:r>
              <a:rPr lang="nl-BE" sz="4000" dirty="0">
                <a:solidFill>
                  <a:schemeClr val="tx1">
                    <a:lumMod val="65000"/>
                    <a:lumOff val="35000"/>
                  </a:schemeClr>
                </a:solidFill>
              </a:rPr>
              <a:t>Gerotranscendentie</a:t>
            </a:r>
          </a:p>
        </p:txBody>
      </p:sp>
      <p:pic>
        <p:nvPicPr>
          <p:cNvPr id="3" name="Afbeelding 2" descr="Afbeelding met koepel&#10;&#10;Automatisch gegenereerde beschrijving">
            <a:extLst>
              <a:ext uri="{FF2B5EF4-FFF2-40B4-BE49-F238E27FC236}">
                <a16:creationId xmlns:a16="http://schemas.microsoft.com/office/drawing/2014/main" id="{32B2D484-D4BF-6CFB-0896-4D9B398E22E4}"/>
              </a:ext>
            </a:extLst>
          </p:cNvPr>
          <p:cNvPicPr>
            <a:picLocks noChangeAspect="1"/>
          </p:cNvPicPr>
          <p:nvPr/>
        </p:nvPicPr>
        <p:blipFill>
          <a:blip r:embed="rId4"/>
          <a:stretch>
            <a:fillRect/>
          </a:stretch>
        </p:blipFill>
        <p:spPr>
          <a:xfrm>
            <a:off x="6431279" y="1585227"/>
            <a:ext cx="5433061" cy="4074796"/>
          </a:xfrm>
          <a:prstGeom prst="rect">
            <a:avLst/>
          </a:prstGeom>
        </p:spPr>
      </p:pic>
      <p:sp>
        <p:nvSpPr>
          <p:cNvPr id="5" name="Tekstvak 4">
            <a:extLst>
              <a:ext uri="{FF2B5EF4-FFF2-40B4-BE49-F238E27FC236}">
                <a16:creationId xmlns:a16="http://schemas.microsoft.com/office/drawing/2014/main" id="{82122717-7732-92EE-4E2A-775289E42CC4}"/>
              </a:ext>
            </a:extLst>
          </p:cNvPr>
          <p:cNvSpPr txBox="1"/>
          <p:nvPr/>
        </p:nvSpPr>
        <p:spPr>
          <a:xfrm>
            <a:off x="8566484" y="6472823"/>
            <a:ext cx="3409616" cy="338554"/>
          </a:xfrm>
          <a:prstGeom prst="rect">
            <a:avLst/>
          </a:prstGeom>
          <a:noFill/>
        </p:spPr>
        <p:txBody>
          <a:bodyPr wrap="square" rtlCol="0">
            <a:spAutoFit/>
          </a:bodyPr>
          <a:lstStyle/>
          <a:p>
            <a:r>
              <a:rPr lang="nl-BE" sz="1600" dirty="0">
                <a:solidFill>
                  <a:schemeClr val="bg2">
                    <a:lumMod val="50000"/>
                  </a:schemeClr>
                </a:solidFill>
              </a:rPr>
              <a:t>Image by StockSnap via Pixabay</a:t>
            </a:r>
          </a:p>
        </p:txBody>
      </p:sp>
    </p:spTree>
    <p:extLst>
      <p:ext uri="{BB962C8B-B14F-4D97-AF65-F5344CB8AC3E}">
        <p14:creationId xmlns:p14="http://schemas.microsoft.com/office/powerpoint/2010/main" val="2819309690"/>
      </p:ext>
    </p:extLst>
  </p:cSld>
  <p:clrMapOvr>
    <a:masterClrMapping/>
  </p:clrMapOvr>
  <mc:AlternateContent xmlns:mc="http://schemas.openxmlformats.org/markup-compatibility/2006">
    <mc:Choice xmlns:p14="http://schemas.microsoft.com/office/powerpoint/2010/main" Requires="p14">
      <p:transition spd="slow" p14:dur="2000" advTm="16320"/>
    </mc:Choice>
    <mc:Fallback>
      <p:transition spd="slow" advTm="1632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B055D72B-7F10-024A-9D07-5B7C395BA82D}"/>
              </a:ext>
            </a:extLst>
          </p:cNvPr>
          <p:cNvSpPr>
            <a:spLocks noGrp="1"/>
          </p:cNvSpPr>
          <p:nvPr>
            <p:ph type="title"/>
          </p:nvPr>
        </p:nvSpPr>
        <p:spPr/>
        <p:txBody>
          <a:bodyPr/>
          <a:lstStyle/>
          <a:p>
            <a:pPr algn="ctr"/>
            <a:r>
              <a:rPr lang="nl-BE" dirty="0">
                <a:solidFill>
                  <a:schemeClr val="tx1">
                    <a:lumMod val="75000"/>
                    <a:lumOff val="25000"/>
                  </a:schemeClr>
                </a:solidFill>
              </a:rPr>
              <a:t>Sociale behoeften</a:t>
            </a:r>
          </a:p>
        </p:txBody>
      </p:sp>
      <p:sp>
        <p:nvSpPr>
          <p:cNvPr id="7" name="Tekstvak 6">
            <a:extLst>
              <a:ext uri="{FF2B5EF4-FFF2-40B4-BE49-F238E27FC236}">
                <a16:creationId xmlns:a16="http://schemas.microsoft.com/office/drawing/2014/main" id="{E7E796E6-8306-3549-AA63-B8678A22C1E3}"/>
              </a:ext>
            </a:extLst>
          </p:cNvPr>
          <p:cNvSpPr txBox="1"/>
          <p:nvPr/>
        </p:nvSpPr>
        <p:spPr>
          <a:xfrm>
            <a:off x="2575560" y="1905000"/>
            <a:ext cx="5471160" cy="707886"/>
          </a:xfrm>
          <a:prstGeom prst="rect">
            <a:avLst/>
          </a:prstGeom>
          <a:noFill/>
        </p:spPr>
        <p:txBody>
          <a:bodyPr wrap="square" rtlCol="0">
            <a:spAutoFit/>
          </a:bodyPr>
          <a:lstStyle/>
          <a:p>
            <a:r>
              <a:rPr lang="nl-BE" sz="4000" dirty="0">
                <a:solidFill>
                  <a:schemeClr val="tx1">
                    <a:lumMod val="65000"/>
                    <a:lumOff val="35000"/>
                  </a:schemeClr>
                </a:solidFill>
              </a:rPr>
              <a:t>1) Persoonlijke relaties </a:t>
            </a:r>
          </a:p>
        </p:txBody>
      </p:sp>
      <p:sp>
        <p:nvSpPr>
          <p:cNvPr id="9" name="Tekstvak 8">
            <a:extLst>
              <a:ext uri="{FF2B5EF4-FFF2-40B4-BE49-F238E27FC236}">
                <a16:creationId xmlns:a16="http://schemas.microsoft.com/office/drawing/2014/main" id="{A728245B-C930-7C47-8D13-0206970C61E1}"/>
              </a:ext>
            </a:extLst>
          </p:cNvPr>
          <p:cNvSpPr txBox="1"/>
          <p:nvPr/>
        </p:nvSpPr>
        <p:spPr>
          <a:xfrm>
            <a:off x="2880359" y="3711892"/>
            <a:ext cx="4959275" cy="707886"/>
          </a:xfrm>
          <a:prstGeom prst="rect">
            <a:avLst/>
          </a:prstGeom>
          <a:noFill/>
        </p:spPr>
        <p:txBody>
          <a:bodyPr wrap="square" rtlCol="0">
            <a:spAutoFit/>
          </a:bodyPr>
          <a:lstStyle/>
          <a:p>
            <a:r>
              <a:rPr lang="nl-BE" sz="4000" dirty="0">
                <a:solidFill>
                  <a:schemeClr val="tx1">
                    <a:lumMod val="65000"/>
                    <a:lumOff val="35000"/>
                  </a:schemeClr>
                </a:solidFill>
              </a:rPr>
              <a:t>2) Sociale integratie </a:t>
            </a:r>
          </a:p>
        </p:txBody>
      </p:sp>
      <p:sp>
        <p:nvSpPr>
          <p:cNvPr id="11" name="Tekstvak 10">
            <a:extLst>
              <a:ext uri="{FF2B5EF4-FFF2-40B4-BE49-F238E27FC236}">
                <a16:creationId xmlns:a16="http://schemas.microsoft.com/office/drawing/2014/main" id="{6A9F3C23-E625-0C4D-8CBC-A07288FD3157}"/>
              </a:ext>
            </a:extLst>
          </p:cNvPr>
          <p:cNvSpPr txBox="1"/>
          <p:nvPr/>
        </p:nvSpPr>
        <p:spPr>
          <a:xfrm>
            <a:off x="3291839" y="5594984"/>
            <a:ext cx="6113418" cy="707886"/>
          </a:xfrm>
          <a:prstGeom prst="rect">
            <a:avLst/>
          </a:prstGeom>
          <a:noFill/>
        </p:spPr>
        <p:txBody>
          <a:bodyPr wrap="square" rtlCol="0">
            <a:spAutoFit/>
          </a:bodyPr>
          <a:lstStyle/>
          <a:p>
            <a:r>
              <a:rPr lang="nl-BE" sz="4000" dirty="0">
                <a:solidFill>
                  <a:schemeClr val="tx1">
                    <a:lumMod val="65000"/>
                    <a:lumOff val="35000"/>
                  </a:schemeClr>
                </a:solidFill>
              </a:rPr>
              <a:t>3) Sociale ondersteuning</a:t>
            </a:r>
          </a:p>
        </p:txBody>
      </p:sp>
      <p:pic>
        <p:nvPicPr>
          <p:cNvPr id="12" name="Afbeelding 11">
            <a:extLst>
              <a:ext uri="{FF2B5EF4-FFF2-40B4-BE49-F238E27FC236}">
                <a16:creationId xmlns:a16="http://schemas.microsoft.com/office/drawing/2014/main" id="{537A2E72-2221-ED49-8CA6-87C36695FAC9}"/>
              </a:ext>
            </a:extLst>
          </p:cNvPr>
          <p:cNvPicPr>
            <a:picLocks noChangeAspect="1"/>
          </p:cNvPicPr>
          <p:nvPr/>
        </p:nvPicPr>
        <p:blipFill>
          <a:blip r:embed="rId4"/>
          <a:stretch>
            <a:fillRect/>
          </a:stretch>
        </p:blipFill>
        <p:spPr>
          <a:xfrm>
            <a:off x="182880" y="1222623"/>
            <a:ext cx="2072640" cy="2072640"/>
          </a:xfrm>
          <a:prstGeom prst="rect">
            <a:avLst/>
          </a:prstGeom>
        </p:spPr>
      </p:pic>
      <p:pic>
        <p:nvPicPr>
          <p:cNvPr id="13" name="Afbeelding 12">
            <a:extLst>
              <a:ext uri="{FF2B5EF4-FFF2-40B4-BE49-F238E27FC236}">
                <a16:creationId xmlns:a16="http://schemas.microsoft.com/office/drawing/2014/main" id="{9691E228-29D7-0346-A648-16C57ECA7B41}"/>
              </a:ext>
            </a:extLst>
          </p:cNvPr>
          <p:cNvPicPr>
            <a:picLocks noChangeAspect="1"/>
          </p:cNvPicPr>
          <p:nvPr/>
        </p:nvPicPr>
        <p:blipFill>
          <a:blip r:embed="rId4"/>
          <a:stretch>
            <a:fillRect/>
          </a:stretch>
        </p:blipFill>
        <p:spPr>
          <a:xfrm>
            <a:off x="502920" y="3029515"/>
            <a:ext cx="2072640" cy="2072640"/>
          </a:xfrm>
          <a:prstGeom prst="rect">
            <a:avLst/>
          </a:prstGeom>
        </p:spPr>
      </p:pic>
      <p:pic>
        <p:nvPicPr>
          <p:cNvPr id="14" name="Afbeelding 13">
            <a:extLst>
              <a:ext uri="{FF2B5EF4-FFF2-40B4-BE49-F238E27FC236}">
                <a16:creationId xmlns:a16="http://schemas.microsoft.com/office/drawing/2014/main" id="{65ECDEBD-89A7-2447-8334-6563E8EB93B7}"/>
              </a:ext>
            </a:extLst>
          </p:cNvPr>
          <p:cNvPicPr>
            <a:picLocks noChangeAspect="1"/>
          </p:cNvPicPr>
          <p:nvPr/>
        </p:nvPicPr>
        <p:blipFill rotWithShape="1">
          <a:blip r:embed="rId4"/>
          <a:srcRect b="6139"/>
          <a:stretch/>
        </p:blipFill>
        <p:spPr>
          <a:xfrm>
            <a:off x="807720" y="4912607"/>
            <a:ext cx="2072640" cy="1945393"/>
          </a:xfrm>
          <a:prstGeom prst="rect">
            <a:avLst/>
          </a:prstGeom>
        </p:spPr>
      </p:pic>
    </p:spTree>
    <p:custDataLst>
      <p:tags r:id="rId1"/>
    </p:custDataLst>
    <p:extLst>
      <p:ext uri="{BB962C8B-B14F-4D97-AF65-F5344CB8AC3E}">
        <p14:creationId xmlns:p14="http://schemas.microsoft.com/office/powerpoint/2010/main" val="2195617253"/>
      </p:ext>
    </p:extLst>
  </p:cSld>
  <p:clrMapOvr>
    <a:masterClrMapping/>
  </p:clrMapOvr>
  <mc:AlternateContent xmlns:mc="http://schemas.openxmlformats.org/markup-compatibility/2006">
    <mc:Choice xmlns:p14="http://schemas.microsoft.com/office/powerpoint/2010/main" Requires="p14">
      <p:transition spd="slow" p14:dur="2000" advTm="22197"/>
    </mc:Choice>
    <mc:Fallback>
      <p:transition spd="slow" advTm="2219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a:extLst>
              <a:ext uri="{FF2B5EF4-FFF2-40B4-BE49-F238E27FC236}">
                <a16:creationId xmlns:a16="http://schemas.microsoft.com/office/drawing/2014/main" id="{2391084C-399B-494E-881C-0DDAA8B3D57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nl-BE" altLang="nl-BE" sz="1800" b="0" i="0" u="none" strike="noStrike" cap="none" normalizeH="0" baseline="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nl-BE" altLang="nl-BE" sz="1800" b="0" i="0" u="none" strike="noStrike" cap="none" normalizeH="0" baseline="0">
              <a:ln>
                <a:noFill/>
              </a:ln>
              <a:solidFill>
                <a:schemeClr val="tx1"/>
              </a:solidFill>
              <a:effectLst/>
              <a:latin typeface="Arial" panose="020B0604020202020204" pitchFamily="34" charset="0"/>
            </a:endParaRPr>
          </a:p>
        </p:txBody>
      </p:sp>
      <p:sp>
        <p:nvSpPr>
          <p:cNvPr id="20" name="Ondertitel 2">
            <a:extLst>
              <a:ext uri="{FF2B5EF4-FFF2-40B4-BE49-F238E27FC236}">
                <a16:creationId xmlns:a16="http://schemas.microsoft.com/office/drawing/2014/main" id="{0F1C68BF-48BD-9E48-9789-5A9B6EAF08E6}"/>
              </a:ext>
            </a:extLst>
          </p:cNvPr>
          <p:cNvSpPr txBox="1">
            <a:spLocks/>
          </p:cNvSpPr>
          <p:nvPr/>
        </p:nvSpPr>
        <p:spPr>
          <a:xfrm>
            <a:off x="1318665" y="748514"/>
            <a:ext cx="9144000" cy="1655762"/>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GB" sz="4800" dirty="0" err="1">
                <a:solidFill>
                  <a:srgbClr val="7EA1D3"/>
                </a:solidFill>
                <a:cs typeface="Calibri"/>
              </a:rPr>
              <a:t>Inhoud</a:t>
            </a:r>
            <a:r>
              <a:rPr lang="en-GB" sz="4800" dirty="0">
                <a:solidFill>
                  <a:srgbClr val="7EA1D3"/>
                </a:solidFill>
                <a:cs typeface="Calibri"/>
              </a:rPr>
              <a:t> van </a:t>
            </a:r>
            <a:r>
              <a:rPr lang="en-GB" sz="4800" dirty="0" err="1">
                <a:solidFill>
                  <a:srgbClr val="7EA1D3"/>
                </a:solidFill>
                <a:cs typeface="Calibri"/>
              </a:rPr>
              <a:t>deze</a:t>
            </a:r>
            <a:r>
              <a:rPr lang="en-GB" sz="4800" dirty="0">
                <a:solidFill>
                  <a:srgbClr val="7EA1D3"/>
                </a:solidFill>
                <a:cs typeface="Calibri"/>
              </a:rPr>
              <a:t> </a:t>
            </a:r>
            <a:r>
              <a:rPr lang="en-GB" sz="4800" dirty="0" err="1">
                <a:solidFill>
                  <a:srgbClr val="7EA1D3"/>
                </a:solidFill>
                <a:cs typeface="Calibri"/>
              </a:rPr>
              <a:t>presentatie</a:t>
            </a:r>
            <a:endParaRPr lang="en-GB" sz="4800" dirty="0">
              <a:solidFill>
                <a:srgbClr val="7EA1D3"/>
              </a:solidFill>
              <a:cs typeface="Calibri"/>
            </a:endParaRPr>
          </a:p>
        </p:txBody>
      </p:sp>
      <p:sp>
        <p:nvSpPr>
          <p:cNvPr id="3" name="Tijdelijke aanduiding voor inhoud 2">
            <a:extLst>
              <a:ext uri="{FF2B5EF4-FFF2-40B4-BE49-F238E27FC236}">
                <a16:creationId xmlns:a16="http://schemas.microsoft.com/office/drawing/2014/main" id="{EC60BBB8-EC01-A947-BDC5-ED51B70FBE4D}"/>
              </a:ext>
            </a:extLst>
          </p:cNvPr>
          <p:cNvSpPr>
            <a:spLocks noGrp="1"/>
          </p:cNvSpPr>
          <p:nvPr>
            <p:ph idx="1"/>
          </p:nvPr>
        </p:nvSpPr>
        <p:spPr>
          <a:xfrm>
            <a:off x="838200" y="1681658"/>
            <a:ext cx="10515600" cy="4745732"/>
          </a:xfrm>
        </p:spPr>
        <p:txBody>
          <a:bodyPr vert="horz" lIns="91440" tIns="45720" rIns="91440" bIns="45720" rtlCol="0" anchor="t">
            <a:normAutofit/>
          </a:bodyPr>
          <a:lstStyle/>
          <a:p>
            <a:pPr marL="514350" indent="-514350">
              <a:buFont typeface="+mj-lt"/>
              <a:buAutoNum type="arabicPeriod"/>
            </a:pPr>
            <a:r>
              <a:rPr lang="en-US" dirty="0" err="1">
                <a:solidFill>
                  <a:schemeClr val="tx1">
                    <a:lumMod val="75000"/>
                    <a:lumOff val="25000"/>
                  </a:schemeClr>
                </a:solidFill>
                <a:cs typeface="Calibri"/>
              </a:rPr>
              <a:t>Een</a:t>
            </a:r>
            <a:r>
              <a:rPr lang="en-US" dirty="0">
                <a:solidFill>
                  <a:schemeClr val="tx1">
                    <a:lumMod val="75000"/>
                    <a:lumOff val="25000"/>
                  </a:schemeClr>
                </a:solidFill>
                <a:cs typeface="Calibri"/>
              </a:rPr>
              <a:t> </a:t>
            </a:r>
            <a:r>
              <a:rPr lang="en-US" dirty="0" err="1">
                <a:solidFill>
                  <a:schemeClr val="tx1">
                    <a:lumMod val="75000"/>
                    <a:lumOff val="25000"/>
                  </a:schemeClr>
                </a:solidFill>
                <a:cs typeface="Calibri"/>
              </a:rPr>
              <a:t>vergrijzende</a:t>
            </a:r>
            <a:r>
              <a:rPr lang="en-US" dirty="0">
                <a:solidFill>
                  <a:schemeClr val="tx1">
                    <a:lumMod val="75000"/>
                    <a:lumOff val="25000"/>
                  </a:schemeClr>
                </a:solidFill>
                <a:cs typeface="Calibri"/>
              </a:rPr>
              <a:t> </a:t>
            </a:r>
            <a:r>
              <a:rPr lang="en-US" dirty="0" err="1">
                <a:solidFill>
                  <a:schemeClr val="tx1">
                    <a:lumMod val="75000"/>
                    <a:lumOff val="25000"/>
                  </a:schemeClr>
                </a:solidFill>
                <a:cs typeface="Calibri"/>
              </a:rPr>
              <a:t>samenleving</a:t>
            </a:r>
            <a:endParaRPr lang="en-US" dirty="0">
              <a:solidFill>
                <a:schemeClr val="tx1">
                  <a:lumMod val="75000"/>
                  <a:lumOff val="25000"/>
                </a:schemeClr>
              </a:solidFill>
              <a:cs typeface="Calibri"/>
            </a:endParaRPr>
          </a:p>
          <a:p>
            <a:pPr marL="514350" indent="-514350">
              <a:buFont typeface="+mj-lt"/>
              <a:buAutoNum type="arabicPeriod"/>
            </a:pPr>
            <a:r>
              <a:rPr lang="en-US" dirty="0" err="1">
                <a:solidFill>
                  <a:schemeClr val="tx1">
                    <a:lumMod val="75000"/>
                    <a:lumOff val="25000"/>
                  </a:schemeClr>
                </a:solidFill>
                <a:cs typeface="Calibri"/>
              </a:rPr>
              <a:t>Uitdagingen</a:t>
            </a:r>
            <a:r>
              <a:rPr lang="en-US" dirty="0">
                <a:solidFill>
                  <a:schemeClr val="tx1">
                    <a:lumMod val="75000"/>
                    <a:lumOff val="25000"/>
                  </a:schemeClr>
                </a:solidFill>
                <a:cs typeface="Calibri"/>
              </a:rPr>
              <a:t> van </a:t>
            </a:r>
            <a:r>
              <a:rPr lang="en-US" dirty="0" err="1">
                <a:solidFill>
                  <a:schemeClr val="tx1">
                    <a:lumMod val="75000"/>
                    <a:lumOff val="25000"/>
                  </a:schemeClr>
                </a:solidFill>
                <a:cs typeface="Calibri"/>
              </a:rPr>
              <a:t>een</a:t>
            </a:r>
            <a:r>
              <a:rPr lang="en-US" dirty="0">
                <a:solidFill>
                  <a:schemeClr val="tx1">
                    <a:lumMod val="75000"/>
                    <a:lumOff val="25000"/>
                  </a:schemeClr>
                </a:solidFill>
                <a:cs typeface="Calibri"/>
              </a:rPr>
              <a:t> </a:t>
            </a:r>
            <a:r>
              <a:rPr lang="en-US" dirty="0" err="1">
                <a:solidFill>
                  <a:schemeClr val="tx1">
                    <a:lumMod val="75000"/>
                    <a:lumOff val="25000"/>
                  </a:schemeClr>
                </a:solidFill>
                <a:cs typeface="Calibri"/>
              </a:rPr>
              <a:t>vergrijzende</a:t>
            </a:r>
            <a:r>
              <a:rPr lang="en-US" dirty="0">
                <a:solidFill>
                  <a:schemeClr val="tx1">
                    <a:lumMod val="75000"/>
                    <a:lumOff val="25000"/>
                  </a:schemeClr>
                </a:solidFill>
                <a:cs typeface="Calibri"/>
              </a:rPr>
              <a:t> </a:t>
            </a:r>
            <a:r>
              <a:rPr lang="en-US" dirty="0" err="1">
                <a:solidFill>
                  <a:schemeClr val="tx1">
                    <a:lumMod val="75000"/>
                    <a:lumOff val="25000"/>
                  </a:schemeClr>
                </a:solidFill>
                <a:cs typeface="Calibri"/>
              </a:rPr>
              <a:t>samenleving</a:t>
            </a:r>
            <a:endParaRPr lang="en-US" dirty="0">
              <a:solidFill>
                <a:schemeClr val="tx1">
                  <a:lumMod val="75000"/>
                  <a:lumOff val="25000"/>
                </a:schemeClr>
              </a:solidFill>
              <a:cs typeface="Calibri"/>
            </a:endParaRPr>
          </a:p>
          <a:p>
            <a:pPr marL="514350" indent="-514350">
              <a:buFont typeface="+mj-lt"/>
              <a:buAutoNum type="arabicPeriod"/>
            </a:pPr>
            <a:r>
              <a:rPr lang="en-US" dirty="0">
                <a:solidFill>
                  <a:schemeClr val="tx1">
                    <a:lumMod val="75000"/>
                    <a:lumOff val="25000"/>
                  </a:schemeClr>
                </a:solidFill>
                <a:cs typeface="Calibri"/>
              </a:rPr>
              <a:t>Doel van het SEE ME-project</a:t>
            </a:r>
          </a:p>
          <a:p>
            <a:pPr marL="514350" indent="-514350">
              <a:buFont typeface="+mj-lt"/>
              <a:buAutoNum type="arabicPeriod"/>
            </a:pPr>
            <a:r>
              <a:rPr lang="en-US" dirty="0" err="1">
                <a:solidFill>
                  <a:schemeClr val="tx1">
                    <a:lumMod val="75000"/>
                    <a:lumOff val="25000"/>
                  </a:schemeClr>
                </a:solidFill>
                <a:cs typeface="Calibri"/>
              </a:rPr>
              <a:t>Overgangen</a:t>
            </a:r>
            <a:r>
              <a:rPr lang="en-US" dirty="0">
                <a:solidFill>
                  <a:schemeClr val="tx1">
                    <a:lumMod val="75000"/>
                    <a:lumOff val="25000"/>
                  </a:schemeClr>
                </a:solidFill>
                <a:cs typeface="Calibri"/>
              </a:rPr>
              <a:t> in </a:t>
            </a:r>
            <a:r>
              <a:rPr lang="en-US" dirty="0" err="1">
                <a:solidFill>
                  <a:schemeClr val="tx1">
                    <a:lumMod val="75000"/>
                    <a:lumOff val="25000"/>
                  </a:schemeClr>
                </a:solidFill>
                <a:cs typeface="Calibri"/>
              </a:rPr>
              <a:t>zorgsystemen</a:t>
            </a:r>
            <a:endParaRPr lang="en-US" dirty="0">
              <a:solidFill>
                <a:schemeClr val="tx1">
                  <a:lumMod val="75000"/>
                  <a:lumOff val="25000"/>
                </a:schemeClr>
              </a:solidFill>
              <a:cs typeface="Calibri"/>
            </a:endParaRPr>
          </a:p>
          <a:p>
            <a:pPr marL="514350" indent="-514350">
              <a:buFont typeface="+mj-lt"/>
              <a:buAutoNum type="arabicPeriod"/>
            </a:pPr>
            <a:r>
              <a:rPr lang="en-US" dirty="0" err="1">
                <a:solidFill>
                  <a:schemeClr val="tx1">
                    <a:lumMod val="75000"/>
                    <a:lumOff val="25000"/>
                  </a:schemeClr>
                </a:solidFill>
                <a:cs typeface="Calibri"/>
              </a:rPr>
              <a:t>Capaciteiten</a:t>
            </a:r>
            <a:r>
              <a:rPr lang="en-US" dirty="0">
                <a:solidFill>
                  <a:schemeClr val="tx1">
                    <a:lumMod val="75000"/>
                    <a:lumOff val="25000"/>
                  </a:schemeClr>
                </a:solidFill>
                <a:cs typeface="Calibri"/>
              </a:rPr>
              <a:t> van </a:t>
            </a:r>
            <a:r>
              <a:rPr lang="en-US" dirty="0" err="1">
                <a:solidFill>
                  <a:schemeClr val="tx1">
                    <a:lumMod val="75000"/>
                    <a:lumOff val="25000"/>
                  </a:schemeClr>
                </a:solidFill>
                <a:cs typeface="Calibri"/>
              </a:rPr>
              <a:t>oudere</a:t>
            </a:r>
            <a:r>
              <a:rPr lang="en-US" dirty="0">
                <a:solidFill>
                  <a:schemeClr val="tx1">
                    <a:lumMod val="75000"/>
                    <a:lumOff val="25000"/>
                  </a:schemeClr>
                </a:solidFill>
                <a:cs typeface="Calibri"/>
              </a:rPr>
              <a:t> </a:t>
            </a:r>
            <a:r>
              <a:rPr lang="en-US" dirty="0" err="1">
                <a:solidFill>
                  <a:schemeClr val="tx1">
                    <a:lumMod val="75000"/>
                    <a:lumOff val="25000"/>
                  </a:schemeClr>
                </a:solidFill>
                <a:cs typeface="Calibri"/>
              </a:rPr>
              <a:t>volwassenen</a:t>
            </a:r>
            <a:endParaRPr lang="en-US" dirty="0">
              <a:solidFill>
                <a:schemeClr val="tx1">
                  <a:lumMod val="75000"/>
                  <a:lumOff val="25000"/>
                </a:schemeClr>
              </a:solidFill>
              <a:cs typeface="Calibri"/>
            </a:endParaRPr>
          </a:p>
          <a:p>
            <a:pPr marL="514350" indent="-514350">
              <a:buFont typeface="+mj-lt"/>
              <a:buAutoNum type="arabicPeriod"/>
            </a:pPr>
            <a:r>
              <a:rPr lang="en-US" dirty="0" err="1">
                <a:solidFill>
                  <a:schemeClr val="tx1">
                    <a:lumMod val="75000"/>
                    <a:lumOff val="25000"/>
                  </a:schemeClr>
                </a:solidFill>
                <a:cs typeface="Calibri"/>
              </a:rPr>
              <a:t>Sociale</a:t>
            </a:r>
            <a:r>
              <a:rPr lang="en-US" dirty="0">
                <a:solidFill>
                  <a:schemeClr val="tx1">
                    <a:lumMod val="75000"/>
                    <a:lumOff val="25000"/>
                  </a:schemeClr>
                </a:solidFill>
                <a:cs typeface="Calibri"/>
              </a:rPr>
              <a:t> </a:t>
            </a:r>
            <a:r>
              <a:rPr lang="en-US" dirty="0" err="1">
                <a:solidFill>
                  <a:schemeClr val="tx1">
                    <a:lumMod val="75000"/>
                    <a:lumOff val="25000"/>
                  </a:schemeClr>
                </a:solidFill>
                <a:cs typeface="Calibri"/>
              </a:rPr>
              <a:t>behoeften</a:t>
            </a:r>
            <a:r>
              <a:rPr lang="en-US" dirty="0">
                <a:solidFill>
                  <a:schemeClr val="tx1">
                    <a:lumMod val="75000"/>
                    <a:lumOff val="25000"/>
                  </a:schemeClr>
                </a:solidFill>
                <a:cs typeface="Calibri"/>
              </a:rPr>
              <a:t> </a:t>
            </a:r>
            <a:r>
              <a:rPr lang="en-US" dirty="0" err="1">
                <a:solidFill>
                  <a:schemeClr val="tx1">
                    <a:lumMod val="75000"/>
                    <a:lumOff val="25000"/>
                  </a:schemeClr>
                </a:solidFill>
                <a:cs typeface="Calibri"/>
              </a:rPr>
              <a:t>en</a:t>
            </a:r>
            <a:r>
              <a:rPr lang="en-US" dirty="0">
                <a:solidFill>
                  <a:schemeClr val="tx1">
                    <a:lumMod val="75000"/>
                    <a:lumOff val="25000"/>
                  </a:schemeClr>
                </a:solidFill>
                <a:cs typeface="Calibri"/>
              </a:rPr>
              <a:t> </a:t>
            </a:r>
            <a:r>
              <a:rPr lang="en-US" dirty="0" err="1">
                <a:solidFill>
                  <a:schemeClr val="tx1">
                    <a:lumMod val="75000"/>
                    <a:lumOff val="25000"/>
                  </a:schemeClr>
                </a:solidFill>
                <a:cs typeface="Calibri"/>
              </a:rPr>
              <a:t>zingeving</a:t>
            </a:r>
            <a:endParaRPr lang="en-US" dirty="0">
              <a:solidFill>
                <a:schemeClr val="tx1">
                  <a:lumMod val="75000"/>
                  <a:lumOff val="25000"/>
                </a:schemeClr>
              </a:solidFill>
              <a:cs typeface="Calibri"/>
            </a:endParaRPr>
          </a:p>
        </p:txBody>
      </p:sp>
    </p:spTree>
    <p:extLst>
      <p:ext uri="{BB962C8B-B14F-4D97-AF65-F5344CB8AC3E}">
        <p14:creationId xmlns:p14="http://schemas.microsoft.com/office/powerpoint/2010/main" val="1059040182"/>
      </p:ext>
    </p:extLst>
  </p:cSld>
  <p:clrMapOvr>
    <a:masterClrMapping/>
  </p:clrMapOvr>
  <mc:AlternateContent xmlns:mc="http://schemas.openxmlformats.org/markup-compatibility/2006" xmlns:p14="http://schemas.microsoft.com/office/powerpoint/2010/main">
    <mc:Choice Requires="p14">
      <p:transition spd="slow" p14:dur="2000" advTm="22602"/>
    </mc:Choice>
    <mc:Fallback xmlns="">
      <p:transition spd="slow" advTm="22602"/>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B055D72B-7F10-024A-9D07-5B7C395BA82D}"/>
              </a:ext>
            </a:extLst>
          </p:cNvPr>
          <p:cNvSpPr>
            <a:spLocks noGrp="1"/>
          </p:cNvSpPr>
          <p:nvPr>
            <p:ph type="title"/>
          </p:nvPr>
        </p:nvSpPr>
        <p:spPr/>
        <p:txBody>
          <a:bodyPr/>
          <a:lstStyle/>
          <a:p>
            <a:pPr algn="ctr"/>
            <a:r>
              <a:rPr lang="nl-BE" dirty="0">
                <a:solidFill>
                  <a:schemeClr val="tx1">
                    <a:lumMod val="75000"/>
                    <a:lumOff val="25000"/>
                  </a:schemeClr>
                </a:solidFill>
              </a:rPr>
              <a:t>Persoonlijke relaties</a:t>
            </a:r>
          </a:p>
        </p:txBody>
      </p:sp>
      <p:pic>
        <p:nvPicPr>
          <p:cNvPr id="12" name="Afbeelding 11">
            <a:extLst>
              <a:ext uri="{FF2B5EF4-FFF2-40B4-BE49-F238E27FC236}">
                <a16:creationId xmlns:a16="http://schemas.microsoft.com/office/drawing/2014/main" id="{537A2E72-2221-ED49-8CA6-87C36695FAC9}"/>
              </a:ext>
            </a:extLst>
          </p:cNvPr>
          <p:cNvPicPr>
            <a:picLocks noChangeAspect="1"/>
          </p:cNvPicPr>
          <p:nvPr/>
        </p:nvPicPr>
        <p:blipFill>
          <a:blip r:embed="rId3"/>
          <a:stretch>
            <a:fillRect/>
          </a:stretch>
        </p:blipFill>
        <p:spPr>
          <a:xfrm>
            <a:off x="1190270" y="-8414"/>
            <a:ext cx="2072640" cy="2072640"/>
          </a:xfrm>
          <a:prstGeom prst="rect">
            <a:avLst/>
          </a:prstGeom>
        </p:spPr>
      </p:pic>
      <p:pic>
        <p:nvPicPr>
          <p:cNvPr id="3" name="Afbeelding 2" descr="Afbeelding met gebouw, buitenshuis, grond, persoon&#10;&#10;Automatisch gegenereerde beschrijving">
            <a:extLst>
              <a:ext uri="{FF2B5EF4-FFF2-40B4-BE49-F238E27FC236}">
                <a16:creationId xmlns:a16="http://schemas.microsoft.com/office/drawing/2014/main" id="{213F9369-615B-7A7F-189C-804D8A1912D6}"/>
              </a:ext>
            </a:extLst>
          </p:cNvPr>
          <p:cNvPicPr>
            <a:picLocks noChangeAspect="1"/>
          </p:cNvPicPr>
          <p:nvPr/>
        </p:nvPicPr>
        <p:blipFill>
          <a:blip r:embed="rId4"/>
          <a:stretch>
            <a:fillRect/>
          </a:stretch>
        </p:blipFill>
        <p:spPr>
          <a:xfrm>
            <a:off x="2635254" y="1613685"/>
            <a:ext cx="6921491" cy="4599907"/>
          </a:xfrm>
          <a:prstGeom prst="rect">
            <a:avLst/>
          </a:prstGeom>
        </p:spPr>
      </p:pic>
      <p:sp>
        <p:nvSpPr>
          <p:cNvPr id="5" name="Tekstvak 4">
            <a:extLst>
              <a:ext uri="{FF2B5EF4-FFF2-40B4-BE49-F238E27FC236}">
                <a16:creationId xmlns:a16="http://schemas.microsoft.com/office/drawing/2014/main" id="{D8B0808C-2412-81A9-3B48-E263F396DC96}"/>
              </a:ext>
            </a:extLst>
          </p:cNvPr>
          <p:cNvSpPr txBox="1"/>
          <p:nvPr/>
        </p:nvSpPr>
        <p:spPr>
          <a:xfrm>
            <a:off x="3920756" y="6409126"/>
            <a:ext cx="3924408" cy="369332"/>
          </a:xfrm>
          <a:prstGeom prst="rect">
            <a:avLst/>
          </a:prstGeom>
          <a:noFill/>
        </p:spPr>
        <p:txBody>
          <a:bodyPr wrap="none" rtlCol="0">
            <a:spAutoFit/>
          </a:bodyPr>
          <a:lstStyle/>
          <a:p>
            <a:r>
              <a:rPr lang="nl-BE" dirty="0">
                <a:solidFill>
                  <a:schemeClr val="bg1">
                    <a:lumMod val="65000"/>
                  </a:schemeClr>
                </a:solidFill>
              </a:rPr>
              <a:t>Image by AlessandraConte via Pixabay </a:t>
            </a:r>
          </a:p>
        </p:txBody>
      </p:sp>
    </p:spTree>
    <p:extLst>
      <p:ext uri="{BB962C8B-B14F-4D97-AF65-F5344CB8AC3E}">
        <p14:creationId xmlns:p14="http://schemas.microsoft.com/office/powerpoint/2010/main" val="1436378032"/>
      </p:ext>
    </p:extLst>
  </p:cSld>
  <p:clrMapOvr>
    <a:masterClrMapping/>
  </p:clrMapOvr>
  <mc:AlternateContent xmlns:mc="http://schemas.openxmlformats.org/markup-compatibility/2006">
    <mc:Choice xmlns:p14="http://schemas.microsoft.com/office/powerpoint/2010/main" Requires="p14">
      <p:transition spd="slow" p14:dur="2000" advTm="8480"/>
    </mc:Choice>
    <mc:Fallback>
      <p:transition spd="slow" advTm="848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B055D72B-7F10-024A-9D07-5B7C395BA82D}"/>
              </a:ext>
            </a:extLst>
          </p:cNvPr>
          <p:cNvSpPr>
            <a:spLocks noGrp="1"/>
          </p:cNvSpPr>
          <p:nvPr>
            <p:ph type="title"/>
          </p:nvPr>
        </p:nvSpPr>
        <p:spPr/>
        <p:txBody>
          <a:bodyPr/>
          <a:lstStyle/>
          <a:p>
            <a:pPr algn="ctr"/>
            <a:r>
              <a:rPr lang="nl-BE" dirty="0">
                <a:solidFill>
                  <a:schemeClr val="tx1">
                    <a:lumMod val="75000"/>
                    <a:lumOff val="25000"/>
                  </a:schemeClr>
                </a:solidFill>
              </a:rPr>
              <a:t>Sociale integratie </a:t>
            </a:r>
          </a:p>
        </p:txBody>
      </p:sp>
      <p:pic>
        <p:nvPicPr>
          <p:cNvPr id="12" name="Afbeelding 11">
            <a:extLst>
              <a:ext uri="{FF2B5EF4-FFF2-40B4-BE49-F238E27FC236}">
                <a16:creationId xmlns:a16="http://schemas.microsoft.com/office/drawing/2014/main" id="{537A2E72-2221-ED49-8CA6-87C36695FAC9}"/>
              </a:ext>
            </a:extLst>
          </p:cNvPr>
          <p:cNvPicPr>
            <a:picLocks noChangeAspect="1"/>
          </p:cNvPicPr>
          <p:nvPr/>
        </p:nvPicPr>
        <p:blipFill>
          <a:blip r:embed="rId3"/>
          <a:stretch>
            <a:fillRect/>
          </a:stretch>
        </p:blipFill>
        <p:spPr>
          <a:xfrm>
            <a:off x="1190270" y="-8414"/>
            <a:ext cx="2072640" cy="2072640"/>
          </a:xfrm>
          <a:prstGeom prst="rect">
            <a:avLst/>
          </a:prstGeom>
        </p:spPr>
      </p:pic>
      <p:pic>
        <p:nvPicPr>
          <p:cNvPr id="2050" name="Picture 2" descr="Six Kaibigans (friends) | Six elderly Filipino men share a b… | Flickr">
            <a:extLst>
              <a:ext uri="{FF2B5EF4-FFF2-40B4-BE49-F238E27FC236}">
                <a16:creationId xmlns:a16="http://schemas.microsoft.com/office/drawing/2014/main" id="{D8D71267-FED9-0C4F-A8A3-E7E875BEE36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48051" y="2064226"/>
            <a:ext cx="6895898" cy="4269783"/>
          </a:xfrm>
          <a:prstGeom prst="rect">
            <a:avLst/>
          </a:prstGeom>
          <a:noFill/>
          <a:extLst>
            <a:ext uri="{909E8E84-426E-40DD-AFC4-6F175D3DCCD1}">
              <a14:hiddenFill xmlns:a14="http://schemas.microsoft.com/office/drawing/2010/main">
                <a:solidFill>
                  <a:srgbClr val="FFFFFF"/>
                </a:solidFill>
              </a14:hiddenFill>
            </a:ext>
          </a:extLst>
        </p:spPr>
      </p:pic>
      <p:sp>
        <p:nvSpPr>
          <p:cNvPr id="5" name="Tekstvak 4">
            <a:extLst>
              <a:ext uri="{FF2B5EF4-FFF2-40B4-BE49-F238E27FC236}">
                <a16:creationId xmlns:a16="http://schemas.microsoft.com/office/drawing/2014/main" id="{321B9F1C-CEE6-5241-93BE-09153F7EE0CE}"/>
              </a:ext>
            </a:extLst>
          </p:cNvPr>
          <p:cNvSpPr txBox="1"/>
          <p:nvPr/>
        </p:nvSpPr>
        <p:spPr>
          <a:xfrm>
            <a:off x="10042902" y="6512802"/>
            <a:ext cx="2149098" cy="338554"/>
          </a:xfrm>
          <a:prstGeom prst="rect">
            <a:avLst/>
          </a:prstGeom>
          <a:noFill/>
        </p:spPr>
        <p:txBody>
          <a:bodyPr wrap="square" rtlCol="0">
            <a:spAutoFit/>
          </a:bodyPr>
          <a:lstStyle/>
          <a:p>
            <a:r>
              <a:rPr lang="nl-BE" sz="1600" dirty="0">
                <a:solidFill>
                  <a:schemeClr val="bg2">
                    <a:lumMod val="50000"/>
                  </a:schemeClr>
                </a:solidFill>
              </a:rPr>
              <a:t>Photo: Wayne S. Grazio</a:t>
            </a:r>
          </a:p>
        </p:txBody>
      </p:sp>
    </p:spTree>
    <p:extLst>
      <p:ext uri="{BB962C8B-B14F-4D97-AF65-F5344CB8AC3E}">
        <p14:creationId xmlns:p14="http://schemas.microsoft.com/office/powerpoint/2010/main" val="3525202132"/>
      </p:ext>
    </p:extLst>
  </p:cSld>
  <p:clrMapOvr>
    <a:masterClrMapping/>
  </p:clrMapOvr>
  <mc:AlternateContent xmlns:mc="http://schemas.openxmlformats.org/markup-compatibility/2006">
    <mc:Choice xmlns:p14="http://schemas.microsoft.com/office/powerpoint/2010/main" Requires="p14">
      <p:transition spd="slow" p14:dur="2000" advTm="9472"/>
    </mc:Choice>
    <mc:Fallback>
      <p:transition spd="slow" advTm="9472"/>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B055D72B-7F10-024A-9D07-5B7C395BA82D}"/>
              </a:ext>
            </a:extLst>
          </p:cNvPr>
          <p:cNvSpPr>
            <a:spLocks noGrp="1"/>
          </p:cNvSpPr>
          <p:nvPr>
            <p:ph type="title"/>
          </p:nvPr>
        </p:nvSpPr>
        <p:spPr/>
        <p:txBody>
          <a:bodyPr/>
          <a:lstStyle/>
          <a:p>
            <a:pPr algn="ctr"/>
            <a:r>
              <a:rPr lang="nl-BE" dirty="0">
                <a:solidFill>
                  <a:schemeClr val="tx1">
                    <a:lumMod val="75000"/>
                    <a:lumOff val="25000"/>
                  </a:schemeClr>
                </a:solidFill>
              </a:rPr>
              <a:t>Sociale ondersteuning</a:t>
            </a:r>
          </a:p>
        </p:txBody>
      </p:sp>
      <p:pic>
        <p:nvPicPr>
          <p:cNvPr id="12" name="Afbeelding 11">
            <a:extLst>
              <a:ext uri="{FF2B5EF4-FFF2-40B4-BE49-F238E27FC236}">
                <a16:creationId xmlns:a16="http://schemas.microsoft.com/office/drawing/2014/main" id="{537A2E72-2221-ED49-8CA6-87C36695FAC9}"/>
              </a:ext>
            </a:extLst>
          </p:cNvPr>
          <p:cNvPicPr>
            <a:picLocks noChangeAspect="1"/>
          </p:cNvPicPr>
          <p:nvPr/>
        </p:nvPicPr>
        <p:blipFill>
          <a:blip r:embed="rId3"/>
          <a:stretch>
            <a:fillRect/>
          </a:stretch>
        </p:blipFill>
        <p:spPr>
          <a:xfrm>
            <a:off x="1190270" y="-8414"/>
            <a:ext cx="2072640" cy="2072640"/>
          </a:xfrm>
          <a:prstGeom prst="rect">
            <a:avLst/>
          </a:prstGeom>
        </p:spPr>
      </p:pic>
      <p:pic>
        <p:nvPicPr>
          <p:cNvPr id="3" name="Afbeelding 2" descr="Afbeelding met persoon, koken, restaurant, eettafel&#10;&#10;Automatisch gegenereerde beschrijving">
            <a:extLst>
              <a:ext uri="{FF2B5EF4-FFF2-40B4-BE49-F238E27FC236}">
                <a16:creationId xmlns:a16="http://schemas.microsoft.com/office/drawing/2014/main" id="{1A220B54-E30B-B14D-417A-8D195E1847C5}"/>
              </a:ext>
            </a:extLst>
          </p:cNvPr>
          <p:cNvPicPr>
            <a:picLocks noChangeAspect="1"/>
          </p:cNvPicPr>
          <p:nvPr/>
        </p:nvPicPr>
        <p:blipFill>
          <a:blip r:embed="rId4"/>
          <a:stretch>
            <a:fillRect/>
          </a:stretch>
        </p:blipFill>
        <p:spPr>
          <a:xfrm>
            <a:off x="2958110" y="1690688"/>
            <a:ext cx="6601982" cy="4401321"/>
          </a:xfrm>
          <a:prstGeom prst="rect">
            <a:avLst/>
          </a:prstGeom>
        </p:spPr>
      </p:pic>
      <p:sp>
        <p:nvSpPr>
          <p:cNvPr id="5" name="Tekstvak 4">
            <a:extLst>
              <a:ext uri="{FF2B5EF4-FFF2-40B4-BE49-F238E27FC236}">
                <a16:creationId xmlns:a16="http://schemas.microsoft.com/office/drawing/2014/main" id="{F24D3428-F714-E2FD-6493-6E4BAEE9233D}"/>
              </a:ext>
            </a:extLst>
          </p:cNvPr>
          <p:cNvSpPr txBox="1"/>
          <p:nvPr/>
        </p:nvSpPr>
        <p:spPr>
          <a:xfrm>
            <a:off x="8566484" y="6472823"/>
            <a:ext cx="3409616" cy="338554"/>
          </a:xfrm>
          <a:prstGeom prst="rect">
            <a:avLst/>
          </a:prstGeom>
          <a:noFill/>
        </p:spPr>
        <p:txBody>
          <a:bodyPr wrap="square" rtlCol="0">
            <a:spAutoFit/>
          </a:bodyPr>
          <a:lstStyle/>
          <a:p>
            <a:r>
              <a:rPr lang="nl-BE" sz="1600" dirty="0">
                <a:solidFill>
                  <a:schemeClr val="bg2">
                    <a:lumMod val="50000"/>
                  </a:schemeClr>
                </a:solidFill>
              </a:rPr>
              <a:t>Image by Kelly van de Ven via Pixabay</a:t>
            </a:r>
          </a:p>
        </p:txBody>
      </p:sp>
    </p:spTree>
    <p:extLst>
      <p:ext uri="{BB962C8B-B14F-4D97-AF65-F5344CB8AC3E}">
        <p14:creationId xmlns:p14="http://schemas.microsoft.com/office/powerpoint/2010/main" val="3849245714"/>
      </p:ext>
    </p:extLst>
  </p:cSld>
  <p:clrMapOvr>
    <a:masterClrMapping/>
  </p:clrMapOvr>
  <mc:AlternateContent xmlns:mc="http://schemas.openxmlformats.org/markup-compatibility/2006">
    <mc:Choice xmlns:p14="http://schemas.microsoft.com/office/powerpoint/2010/main" Requires="p14">
      <p:transition spd="slow" p14:dur="2000" advTm="9728"/>
    </mc:Choice>
    <mc:Fallback>
      <p:transition spd="slow" advTm="9728"/>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Afbeelding 8" descr="Afbeelding met gebouw, buitenshuis, grond, persoon&#10;&#10;Automatisch gegenereerde beschrijving">
            <a:extLst>
              <a:ext uri="{FF2B5EF4-FFF2-40B4-BE49-F238E27FC236}">
                <a16:creationId xmlns:a16="http://schemas.microsoft.com/office/drawing/2014/main" id="{9CDDAC28-325B-E73F-2C01-1C159E9CF320}"/>
              </a:ext>
            </a:extLst>
          </p:cNvPr>
          <p:cNvPicPr>
            <a:picLocks noChangeAspect="1"/>
          </p:cNvPicPr>
          <p:nvPr/>
        </p:nvPicPr>
        <p:blipFill rotWithShape="1">
          <a:blip r:embed="rId3"/>
          <a:srcRect l="19483" r="41796" b="1"/>
          <a:stretch/>
        </p:blipFill>
        <p:spPr>
          <a:xfrm>
            <a:off x="196397" y="171716"/>
            <a:ext cx="3793268" cy="6514565"/>
          </a:xfrm>
          <a:prstGeom prst="rect">
            <a:avLst/>
          </a:prstGeom>
        </p:spPr>
      </p:pic>
      <p:pic>
        <p:nvPicPr>
          <p:cNvPr id="8" name="Picture 2" descr="Six Kaibigans (friends) | Six elderly Filipino men share a b… | Flickr">
            <a:extLst>
              <a:ext uri="{FF2B5EF4-FFF2-40B4-BE49-F238E27FC236}">
                <a16:creationId xmlns:a16="http://schemas.microsoft.com/office/drawing/2014/main" id="{7292C26C-45C1-E22B-22E2-74A47F484FD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7034" r="36582" b="-2"/>
          <a:stretch/>
        </p:blipFill>
        <p:spPr bwMode="auto">
          <a:xfrm>
            <a:off x="4184538" y="171716"/>
            <a:ext cx="3822924" cy="6514565"/>
          </a:xfrm>
          <a:prstGeom prst="rect">
            <a:avLst/>
          </a:prstGeom>
          <a:noFill/>
          <a:extLst>
            <a:ext uri="{909E8E84-426E-40DD-AFC4-6F175D3DCCD1}">
              <a14:hiddenFill xmlns:a14="http://schemas.microsoft.com/office/drawing/2010/main">
                <a:solidFill>
                  <a:srgbClr val="FFFFFF"/>
                </a:solidFill>
              </a14:hiddenFill>
            </a:ext>
          </a:extLst>
        </p:spPr>
      </p:pic>
      <p:pic>
        <p:nvPicPr>
          <p:cNvPr id="5" name="Afbeelding 4" descr="Afbeelding met persoon, koken, restaurant, eettafel&#10;&#10;Automatisch gegenereerde beschrijving">
            <a:extLst>
              <a:ext uri="{FF2B5EF4-FFF2-40B4-BE49-F238E27FC236}">
                <a16:creationId xmlns:a16="http://schemas.microsoft.com/office/drawing/2014/main" id="{381829BE-B1F4-0AC5-6C68-14C286F56215}"/>
              </a:ext>
            </a:extLst>
          </p:cNvPr>
          <p:cNvPicPr>
            <a:picLocks noChangeAspect="1"/>
          </p:cNvPicPr>
          <p:nvPr/>
        </p:nvPicPr>
        <p:blipFill rotWithShape="1">
          <a:blip r:embed="rId5"/>
          <a:srcRect l="31166" r="29909"/>
          <a:stretch/>
        </p:blipFill>
        <p:spPr>
          <a:xfrm>
            <a:off x="8188032" y="171716"/>
            <a:ext cx="3799007" cy="6514565"/>
          </a:xfrm>
          <a:prstGeom prst="rect">
            <a:avLst/>
          </a:prstGeom>
        </p:spPr>
      </p:pic>
      <p:sp>
        <p:nvSpPr>
          <p:cNvPr id="11" name="Rechthoek 10">
            <a:extLst>
              <a:ext uri="{FF2B5EF4-FFF2-40B4-BE49-F238E27FC236}">
                <a16:creationId xmlns:a16="http://schemas.microsoft.com/office/drawing/2014/main" id="{377C188F-0714-14D6-7631-90FCE1C818EB}"/>
              </a:ext>
            </a:extLst>
          </p:cNvPr>
          <p:cNvSpPr/>
          <p:nvPr/>
        </p:nvSpPr>
        <p:spPr>
          <a:xfrm>
            <a:off x="3160295" y="5213684"/>
            <a:ext cx="5855368" cy="1171074"/>
          </a:xfrm>
          <a:prstGeom prst="rect">
            <a:avLst/>
          </a:prstGeom>
          <a:solidFill>
            <a:schemeClr val="tx1">
              <a:lumMod val="65000"/>
              <a:lumOff val="35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4400" dirty="0">
                <a:latin typeface="+mj-lt"/>
              </a:rPr>
              <a:t>Sociale behoeften</a:t>
            </a:r>
          </a:p>
        </p:txBody>
      </p:sp>
    </p:spTree>
    <p:extLst>
      <p:ext uri="{BB962C8B-B14F-4D97-AF65-F5344CB8AC3E}">
        <p14:creationId xmlns:p14="http://schemas.microsoft.com/office/powerpoint/2010/main" val="642600017"/>
      </p:ext>
    </p:extLst>
  </p:cSld>
  <p:clrMapOvr>
    <a:masterClrMapping/>
  </p:clrMapOvr>
  <mc:AlternateContent xmlns:mc="http://schemas.openxmlformats.org/markup-compatibility/2006">
    <mc:Choice xmlns:p14="http://schemas.microsoft.com/office/powerpoint/2010/main" Requires="p14">
      <p:transition spd="slow" p14:dur="2000" advTm="14453"/>
    </mc:Choice>
    <mc:Fallback>
      <p:transition spd="slow" advTm="14453"/>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B055D72B-7F10-024A-9D07-5B7C395BA82D}"/>
              </a:ext>
            </a:extLst>
          </p:cNvPr>
          <p:cNvSpPr>
            <a:spLocks noGrp="1"/>
          </p:cNvSpPr>
          <p:nvPr>
            <p:ph type="title"/>
          </p:nvPr>
        </p:nvSpPr>
        <p:spPr/>
        <p:txBody>
          <a:bodyPr/>
          <a:lstStyle/>
          <a:p>
            <a:pPr algn="ctr"/>
            <a:r>
              <a:rPr lang="nl-BE" dirty="0">
                <a:solidFill>
                  <a:schemeClr val="tx1">
                    <a:lumMod val="75000"/>
                    <a:lumOff val="25000"/>
                  </a:schemeClr>
                </a:solidFill>
              </a:rPr>
              <a:t>Zingevingsbehoeften </a:t>
            </a:r>
          </a:p>
        </p:txBody>
      </p:sp>
      <p:sp>
        <p:nvSpPr>
          <p:cNvPr id="7" name="Tekstvak 6">
            <a:extLst>
              <a:ext uri="{FF2B5EF4-FFF2-40B4-BE49-F238E27FC236}">
                <a16:creationId xmlns:a16="http://schemas.microsoft.com/office/drawing/2014/main" id="{E7E796E6-8306-3549-AA63-B8678A22C1E3}"/>
              </a:ext>
            </a:extLst>
          </p:cNvPr>
          <p:cNvSpPr txBox="1"/>
          <p:nvPr/>
        </p:nvSpPr>
        <p:spPr>
          <a:xfrm>
            <a:off x="2575560" y="1905000"/>
            <a:ext cx="5471160" cy="707886"/>
          </a:xfrm>
          <a:prstGeom prst="rect">
            <a:avLst/>
          </a:prstGeom>
          <a:noFill/>
        </p:spPr>
        <p:txBody>
          <a:bodyPr wrap="square" rtlCol="0">
            <a:spAutoFit/>
          </a:bodyPr>
          <a:lstStyle/>
          <a:p>
            <a:r>
              <a:rPr lang="nl-BE" sz="4000" dirty="0">
                <a:solidFill>
                  <a:schemeClr val="tx1">
                    <a:lumMod val="65000"/>
                    <a:lumOff val="35000"/>
                  </a:schemeClr>
                </a:solidFill>
              </a:rPr>
              <a:t>1) Doel </a:t>
            </a:r>
          </a:p>
        </p:txBody>
      </p:sp>
      <p:sp>
        <p:nvSpPr>
          <p:cNvPr id="9" name="Tekstvak 8">
            <a:extLst>
              <a:ext uri="{FF2B5EF4-FFF2-40B4-BE49-F238E27FC236}">
                <a16:creationId xmlns:a16="http://schemas.microsoft.com/office/drawing/2014/main" id="{A728245B-C930-7C47-8D13-0206970C61E1}"/>
              </a:ext>
            </a:extLst>
          </p:cNvPr>
          <p:cNvSpPr txBox="1"/>
          <p:nvPr/>
        </p:nvSpPr>
        <p:spPr>
          <a:xfrm>
            <a:off x="2575560" y="4394106"/>
            <a:ext cx="4191000" cy="707886"/>
          </a:xfrm>
          <a:prstGeom prst="rect">
            <a:avLst/>
          </a:prstGeom>
          <a:noFill/>
        </p:spPr>
        <p:txBody>
          <a:bodyPr wrap="square" rtlCol="0">
            <a:spAutoFit/>
          </a:bodyPr>
          <a:lstStyle/>
          <a:p>
            <a:r>
              <a:rPr lang="nl-BE" sz="4000" dirty="0">
                <a:solidFill>
                  <a:schemeClr val="tx1">
                    <a:lumMod val="65000"/>
                    <a:lumOff val="35000"/>
                  </a:schemeClr>
                </a:solidFill>
              </a:rPr>
              <a:t>2) Waarden  </a:t>
            </a:r>
          </a:p>
        </p:txBody>
      </p:sp>
      <p:sp>
        <p:nvSpPr>
          <p:cNvPr id="11" name="Tekstvak 10">
            <a:extLst>
              <a:ext uri="{FF2B5EF4-FFF2-40B4-BE49-F238E27FC236}">
                <a16:creationId xmlns:a16="http://schemas.microsoft.com/office/drawing/2014/main" id="{6A9F3C23-E625-0C4D-8CBC-A07288FD3157}"/>
              </a:ext>
            </a:extLst>
          </p:cNvPr>
          <p:cNvSpPr txBox="1"/>
          <p:nvPr/>
        </p:nvSpPr>
        <p:spPr>
          <a:xfrm>
            <a:off x="8632039" y="2522583"/>
            <a:ext cx="4312919" cy="707886"/>
          </a:xfrm>
          <a:prstGeom prst="rect">
            <a:avLst/>
          </a:prstGeom>
          <a:noFill/>
        </p:spPr>
        <p:txBody>
          <a:bodyPr wrap="square" rtlCol="0">
            <a:spAutoFit/>
          </a:bodyPr>
          <a:lstStyle/>
          <a:p>
            <a:r>
              <a:rPr lang="nl-BE" sz="4000" dirty="0">
                <a:solidFill>
                  <a:schemeClr val="tx1">
                    <a:lumMod val="65000"/>
                    <a:lumOff val="35000"/>
                  </a:schemeClr>
                </a:solidFill>
              </a:rPr>
              <a:t>3) Controle </a:t>
            </a:r>
          </a:p>
        </p:txBody>
      </p:sp>
      <p:pic>
        <p:nvPicPr>
          <p:cNvPr id="12" name="Afbeelding 11">
            <a:extLst>
              <a:ext uri="{FF2B5EF4-FFF2-40B4-BE49-F238E27FC236}">
                <a16:creationId xmlns:a16="http://schemas.microsoft.com/office/drawing/2014/main" id="{537A2E72-2221-ED49-8CA6-87C36695FAC9}"/>
              </a:ext>
            </a:extLst>
          </p:cNvPr>
          <p:cNvPicPr>
            <a:picLocks noChangeAspect="1"/>
          </p:cNvPicPr>
          <p:nvPr/>
        </p:nvPicPr>
        <p:blipFill>
          <a:blip r:embed="rId4"/>
          <a:srcRect/>
          <a:stretch/>
        </p:blipFill>
        <p:spPr>
          <a:xfrm rot="20964961">
            <a:off x="182880" y="1286257"/>
            <a:ext cx="2072640" cy="1945372"/>
          </a:xfrm>
          <a:prstGeom prst="rect">
            <a:avLst/>
          </a:prstGeom>
        </p:spPr>
      </p:pic>
      <p:pic>
        <p:nvPicPr>
          <p:cNvPr id="10" name="Afbeelding 9">
            <a:extLst>
              <a:ext uri="{FF2B5EF4-FFF2-40B4-BE49-F238E27FC236}">
                <a16:creationId xmlns:a16="http://schemas.microsoft.com/office/drawing/2014/main" id="{80AC26ED-4F5C-554B-AB63-46DBF8068818}"/>
              </a:ext>
            </a:extLst>
          </p:cNvPr>
          <p:cNvPicPr>
            <a:picLocks noChangeAspect="1"/>
          </p:cNvPicPr>
          <p:nvPr/>
        </p:nvPicPr>
        <p:blipFill>
          <a:blip r:embed="rId4"/>
          <a:srcRect/>
          <a:stretch/>
        </p:blipFill>
        <p:spPr>
          <a:xfrm rot="547314">
            <a:off x="361821" y="3775363"/>
            <a:ext cx="2072640" cy="1945372"/>
          </a:xfrm>
          <a:prstGeom prst="rect">
            <a:avLst/>
          </a:prstGeom>
        </p:spPr>
      </p:pic>
      <p:pic>
        <p:nvPicPr>
          <p:cNvPr id="15" name="Afbeelding 14">
            <a:extLst>
              <a:ext uri="{FF2B5EF4-FFF2-40B4-BE49-F238E27FC236}">
                <a16:creationId xmlns:a16="http://schemas.microsoft.com/office/drawing/2014/main" id="{87C4561F-8522-A247-BA3B-D2150B6330B1}"/>
              </a:ext>
            </a:extLst>
          </p:cNvPr>
          <p:cNvPicPr>
            <a:picLocks noChangeAspect="1"/>
          </p:cNvPicPr>
          <p:nvPr/>
        </p:nvPicPr>
        <p:blipFill>
          <a:blip r:embed="rId4"/>
          <a:srcRect/>
          <a:stretch/>
        </p:blipFill>
        <p:spPr>
          <a:xfrm rot="380744">
            <a:off x="5557950" y="4546098"/>
            <a:ext cx="2072640" cy="1945372"/>
          </a:xfrm>
          <a:prstGeom prst="rect">
            <a:avLst/>
          </a:prstGeom>
        </p:spPr>
      </p:pic>
      <p:pic>
        <p:nvPicPr>
          <p:cNvPr id="16" name="Afbeelding 15">
            <a:extLst>
              <a:ext uri="{FF2B5EF4-FFF2-40B4-BE49-F238E27FC236}">
                <a16:creationId xmlns:a16="http://schemas.microsoft.com/office/drawing/2014/main" id="{55F348D2-17B9-5E4E-A858-1A4D4779F6F5}"/>
              </a:ext>
            </a:extLst>
          </p:cNvPr>
          <p:cNvPicPr>
            <a:picLocks noChangeAspect="1"/>
          </p:cNvPicPr>
          <p:nvPr/>
        </p:nvPicPr>
        <p:blipFill>
          <a:blip r:embed="rId4"/>
          <a:srcRect/>
          <a:stretch/>
        </p:blipFill>
        <p:spPr>
          <a:xfrm rot="21299233">
            <a:off x="6292391" y="1903840"/>
            <a:ext cx="2072640" cy="1945372"/>
          </a:xfrm>
          <a:prstGeom prst="rect">
            <a:avLst/>
          </a:prstGeom>
          <a:scene3d>
            <a:camera prst="perspectiveFront"/>
            <a:lightRig rig="threePt" dir="t"/>
          </a:scene3d>
          <a:sp3d extrusionH="76200">
            <a:extrusionClr>
              <a:srgbClr val="7EA1D3"/>
            </a:extrusionClr>
          </a:sp3d>
        </p:spPr>
      </p:pic>
      <p:sp>
        <p:nvSpPr>
          <p:cNvPr id="17" name="Tekstvak 16">
            <a:extLst>
              <a:ext uri="{FF2B5EF4-FFF2-40B4-BE49-F238E27FC236}">
                <a16:creationId xmlns:a16="http://schemas.microsoft.com/office/drawing/2014/main" id="{E3CB4F78-7CDF-6E45-AA51-7A0FFD9DEA40}"/>
              </a:ext>
            </a:extLst>
          </p:cNvPr>
          <p:cNvSpPr txBox="1"/>
          <p:nvPr/>
        </p:nvSpPr>
        <p:spPr>
          <a:xfrm>
            <a:off x="7879081" y="5164841"/>
            <a:ext cx="4312919" cy="707886"/>
          </a:xfrm>
          <a:prstGeom prst="rect">
            <a:avLst/>
          </a:prstGeom>
          <a:noFill/>
        </p:spPr>
        <p:txBody>
          <a:bodyPr wrap="square" rtlCol="0">
            <a:spAutoFit/>
          </a:bodyPr>
          <a:lstStyle/>
          <a:p>
            <a:r>
              <a:rPr lang="nl-BE" sz="4000" dirty="0">
                <a:solidFill>
                  <a:schemeClr val="tx1">
                    <a:lumMod val="65000"/>
                    <a:lumOff val="35000"/>
                  </a:schemeClr>
                </a:solidFill>
              </a:rPr>
              <a:t>4) Zelfwaarde </a:t>
            </a:r>
          </a:p>
        </p:txBody>
      </p:sp>
    </p:spTree>
    <p:custDataLst>
      <p:tags r:id="rId1"/>
    </p:custDataLst>
    <p:extLst>
      <p:ext uri="{BB962C8B-B14F-4D97-AF65-F5344CB8AC3E}">
        <p14:creationId xmlns:p14="http://schemas.microsoft.com/office/powerpoint/2010/main" val="2031461868"/>
      </p:ext>
    </p:extLst>
  </p:cSld>
  <p:clrMapOvr>
    <a:masterClrMapping/>
  </p:clrMapOvr>
  <mc:AlternateContent xmlns:mc="http://schemas.openxmlformats.org/markup-compatibility/2006">
    <mc:Choice xmlns:p14="http://schemas.microsoft.com/office/powerpoint/2010/main" Requires="p14">
      <p:transition spd="slow" p14:dur="2000" advTm="15029"/>
    </mc:Choice>
    <mc:Fallback>
      <p:transition spd="slow" advTm="1502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1" grpId="0"/>
      <p:bldP spid="1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B055D72B-7F10-024A-9D07-5B7C395BA82D}"/>
              </a:ext>
            </a:extLst>
          </p:cNvPr>
          <p:cNvSpPr>
            <a:spLocks noGrp="1"/>
          </p:cNvSpPr>
          <p:nvPr>
            <p:ph type="title"/>
          </p:nvPr>
        </p:nvSpPr>
        <p:spPr/>
        <p:txBody>
          <a:bodyPr/>
          <a:lstStyle/>
          <a:p>
            <a:pPr algn="ctr"/>
            <a:r>
              <a:rPr lang="nl-BE" dirty="0">
                <a:solidFill>
                  <a:schemeClr val="tx1">
                    <a:lumMod val="75000"/>
                    <a:lumOff val="25000"/>
                  </a:schemeClr>
                </a:solidFill>
              </a:rPr>
              <a:t>Doel</a:t>
            </a:r>
          </a:p>
        </p:txBody>
      </p:sp>
      <p:pic>
        <p:nvPicPr>
          <p:cNvPr id="12" name="Afbeelding 11">
            <a:extLst>
              <a:ext uri="{FF2B5EF4-FFF2-40B4-BE49-F238E27FC236}">
                <a16:creationId xmlns:a16="http://schemas.microsoft.com/office/drawing/2014/main" id="{537A2E72-2221-ED49-8CA6-87C36695FAC9}"/>
              </a:ext>
            </a:extLst>
          </p:cNvPr>
          <p:cNvPicPr>
            <a:picLocks noChangeAspect="1"/>
          </p:cNvPicPr>
          <p:nvPr/>
        </p:nvPicPr>
        <p:blipFill>
          <a:blip r:embed="rId3"/>
          <a:srcRect/>
          <a:stretch/>
        </p:blipFill>
        <p:spPr>
          <a:xfrm>
            <a:off x="3072151" y="204430"/>
            <a:ext cx="1348514" cy="1265710"/>
          </a:xfrm>
          <a:prstGeom prst="rect">
            <a:avLst/>
          </a:prstGeom>
        </p:spPr>
      </p:pic>
      <p:sp>
        <p:nvSpPr>
          <p:cNvPr id="5" name="Tekstvak 4">
            <a:extLst>
              <a:ext uri="{FF2B5EF4-FFF2-40B4-BE49-F238E27FC236}">
                <a16:creationId xmlns:a16="http://schemas.microsoft.com/office/drawing/2014/main" id="{245F8F23-062D-B194-E8C4-FAF7135AFEB8}"/>
              </a:ext>
            </a:extLst>
          </p:cNvPr>
          <p:cNvSpPr txBox="1"/>
          <p:nvPr/>
        </p:nvSpPr>
        <p:spPr>
          <a:xfrm>
            <a:off x="8566484" y="6472823"/>
            <a:ext cx="3409616" cy="338554"/>
          </a:xfrm>
          <a:prstGeom prst="rect">
            <a:avLst/>
          </a:prstGeom>
          <a:noFill/>
        </p:spPr>
        <p:txBody>
          <a:bodyPr wrap="square" rtlCol="0">
            <a:spAutoFit/>
          </a:bodyPr>
          <a:lstStyle/>
          <a:p>
            <a:r>
              <a:rPr lang="nl-BE" sz="1600" dirty="0">
                <a:solidFill>
                  <a:schemeClr val="bg2">
                    <a:lumMod val="50000"/>
                  </a:schemeClr>
                </a:solidFill>
              </a:rPr>
              <a:t>Image by medyator via Pixabay</a:t>
            </a:r>
          </a:p>
        </p:txBody>
      </p:sp>
      <p:pic>
        <p:nvPicPr>
          <p:cNvPr id="6" name="Afbeelding 5" descr="Afbeelding met gras, hemel, buitenshuis, sport&#10;&#10;Automatisch gegenereerde beschrijving">
            <a:extLst>
              <a:ext uri="{FF2B5EF4-FFF2-40B4-BE49-F238E27FC236}">
                <a16:creationId xmlns:a16="http://schemas.microsoft.com/office/drawing/2014/main" id="{18261FBD-5B7E-2E8D-0530-46D5FF9ED526}"/>
              </a:ext>
            </a:extLst>
          </p:cNvPr>
          <p:cNvPicPr>
            <a:picLocks noChangeAspect="1"/>
          </p:cNvPicPr>
          <p:nvPr/>
        </p:nvPicPr>
        <p:blipFill>
          <a:blip r:embed="rId4">
            <a:grayscl/>
          </a:blip>
          <a:stretch>
            <a:fillRect/>
          </a:stretch>
        </p:blipFill>
        <p:spPr>
          <a:xfrm>
            <a:off x="2853489" y="1622540"/>
            <a:ext cx="6789821" cy="4554837"/>
          </a:xfrm>
          <a:prstGeom prst="rect">
            <a:avLst/>
          </a:prstGeom>
        </p:spPr>
      </p:pic>
    </p:spTree>
    <p:extLst>
      <p:ext uri="{BB962C8B-B14F-4D97-AF65-F5344CB8AC3E}">
        <p14:creationId xmlns:p14="http://schemas.microsoft.com/office/powerpoint/2010/main" val="2421342945"/>
      </p:ext>
    </p:extLst>
  </p:cSld>
  <p:clrMapOvr>
    <a:masterClrMapping/>
  </p:clrMapOvr>
  <mc:AlternateContent xmlns:mc="http://schemas.openxmlformats.org/markup-compatibility/2006">
    <mc:Choice xmlns:p14="http://schemas.microsoft.com/office/powerpoint/2010/main" Requires="p14">
      <p:transition spd="slow" p14:dur="2000" advTm="9877"/>
    </mc:Choice>
    <mc:Fallback>
      <p:transition spd="slow" advTm="9877"/>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B055D72B-7F10-024A-9D07-5B7C395BA82D}"/>
              </a:ext>
            </a:extLst>
          </p:cNvPr>
          <p:cNvSpPr>
            <a:spLocks noGrp="1"/>
          </p:cNvSpPr>
          <p:nvPr>
            <p:ph type="title"/>
          </p:nvPr>
        </p:nvSpPr>
        <p:spPr/>
        <p:txBody>
          <a:bodyPr/>
          <a:lstStyle/>
          <a:p>
            <a:pPr algn="ctr"/>
            <a:r>
              <a:rPr lang="nl-BE" dirty="0">
                <a:solidFill>
                  <a:schemeClr val="tx1">
                    <a:lumMod val="75000"/>
                    <a:lumOff val="25000"/>
                  </a:schemeClr>
                </a:solidFill>
              </a:rPr>
              <a:t>Waarden</a:t>
            </a:r>
          </a:p>
        </p:txBody>
      </p:sp>
      <p:pic>
        <p:nvPicPr>
          <p:cNvPr id="12" name="Afbeelding 11">
            <a:extLst>
              <a:ext uri="{FF2B5EF4-FFF2-40B4-BE49-F238E27FC236}">
                <a16:creationId xmlns:a16="http://schemas.microsoft.com/office/drawing/2014/main" id="{537A2E72-2221-ED49-8CA6-87C36695FAC9}"/>
              </a:ext>
            </a:extLst>
          </p:cNvPr>
          <p:cNvPicPr>
            <a:picLocks noChangeAspect="1"/>
          </p:cNvPicPr>
          <p:nvPr/>
        </p:nvPicPr>
        <p:blipFill>
          <a:blip r:embed="rId3"/>
          <a:srcRect/>
          <a:stretch/>
        </p:blipFill>
        <p:spPr>
          <a:xfrm>
            <a:off x="3072151" y="204430"/>
            <a:ext cx="1348514" cy="1265710"/>
          </a:xfrm>
          <a:prstGeom prst="rect">
            <a:avLst/>
          </a:prstGeom>
        </p:spPr>
      </p:pic>
      <p:sp>
        <p:nvSpPr>
          <p:cNvPr id="3" name="Tekstvak 2">
            <a:extLst>
              <a:ext uri="{FF2B5EF4-FFF2-40B4-BE49-F238E27FC236}">
                <a16:creationId xmlns:a16="http://schemas.microsoft.com/office/drawing/2014/main" id="{A8A5C88A-E4F8-9FE3-3B88-90B81F067CA4}"/>
              </a:ext>
            </a:extLst>
          </p:cNvPr>
          <p:cNvSpPr txBox="1"/>
          <p:nvPr/>
        </p:nvSpPr>
        <p:spPr>
          <a:xfrm>
            <a:off x="8951495" y="6512802"/>
            <a:ext cx="3240505" cy="338554"/>
          </a:xfrm>
          <a:prstGeom prst="rect">
            <a:avLst/>
          </a:prstGeom>
          <a:noFill/>
        </p:spPr>
        <p:txBody>
          <a:bodyPr wrap="square" rtlCol="0">
            <a:spAutoFit/>
          </a:bodyPr>
          <a:lstStyle/>
          <a:p>
            <a:r>
              <a:rPr lang="nl-BE" sz="1600" dirty="0">
                <a:solidFill>
                  <a:schemeClr val="bg2">
                    <a:lumMod val="50000"/>
                  </a:schemeClr>
                </a:solidFill>
              </a:rPr>
              <a:t>Image by Edward Lich via Pixabay</a:t>
            </a:r>
          </a:p>
        </p:txBody>
      </p:sp>
      <p:pic>
        <p:nvPicPr>
          <p:cNvPr id="6" name="Afbeelding 5" descr="Afbeelding met hemel, buitenshuis, beeldhouwwerk, dag&#10;&#10;Automatisch gegenereerde beschrijving">
            <a:extLst>
              <a:ext uri="{FF2B5EF4-FFF2-40B4-BE49-F238E27FC236}">
                <a16:creationId xmlns:a16="http://schemas.microsoft.com/office/drawing/2014/main" id="{C73ABB9C-1B44-8C5B-ED38-B49D57637567}"/>
              </a:ext>
            </a:extLst>
          </p:cNvPr>
          <p:cNvPicPr>
            <a:picLocks noChangeAspect="1"/>
          </p:cNvPicPr>
          <p:nvPr/>
        </p:nvPicPr>
        <p:blipFill>
          <a:blip r:embed="rId4">
            <a:grayscl/>
          </a:blip>
          <a:stretch>
            <a:fillRect/>
          </a:stretch>
        </p:blipFill>
        <p:spPr>
          <a:xfrm>
            <a:off x="2548689" y="1470140"/>
            <a:ext cx="7094621" cy="4744527"/>
          </a:xfrm>
          <a:prstGeom prst="rect">
            <a:avLst/>
          </a:prstGeom>
        </p:spPr>
      </p:pic>
    </p:spTree>
    <p:extLst>
      <p:ext uri="{BB962C8B-B14F-4D97-AF65-F5344CB8AC3E}">
        <p14:creationId xmlns:p14="http://schemas.microsoft.com/office/powerpoint/2010/main" val="3828210081"/>
      </p:ext>
    </p:extLst>
  </p:cSld>
  <p:clrMapOvr>
    <a:masterClrMapping/>
  </p:clrMapOvr>
  <mc:AlternateContent xmlns:mc="http://schemas.openxmlformats.org/markup-compatibility/2006">
    <mc:Choice xmlns:p14="http://schemas.microsoft.com/office/powerpoint/2010/main" Requires="p14">
      <p:transition spd="slow" p14:dur="2000" advTm="7434"/>
    </mc:Choice>
    <mc:Fallback>
      <p:transition spd="slow" advTm="7434"/>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B055D72B-7F10-024A-9D07-5B7C395BA82D}"/>
              </a:ext>
            </a:extLst>
          </p:cNvPr>
          <p:cNvSpPr>
            <a:spLocks noGrp="1"/>
          </p:cNvSpPr>
          <p:nvPr>
            <p:ph type="title"/>
          </p:nvPr>
        </p:nvSpPr>
        <p:spPr/>
        <p:txBody>
          <a:bodyPr/>
          <a:lstStyle/>
          <a:p>
            <a:pPr algn="ctr"/>
            <a:r>
              <a:rPr lang="nl-BE" dirty="0">
                <a:solidFill>
                  <a:schemeClr val="tx1">
                    <a:lumMod val="75000"/>
                    <a:lumOff val="25000"/>
                  </a:schemeClr>
                </a:solidFill>
              </a:rPr>
              <a:t>Controle</a:t>
            </a:r>
          </a:p>
        </p:txBody>
      </p:sp>
      <p:pic>
        <p:nvPicPr>
          <p:cNvPr id="12" name="Afbeelding 11">
            <a:extLst>
              <a:ext uri="{FF2B5EF4-FFF2-40B4-BE49-F238E27FC236}">
                <a16:creationId xmlns:a16="http://schemas.microsoft.com/office/drawing/2014/main" id="{537A2E72-2221-ED49-8CA6-87C36695FAC9}"/>
              </a:ext>
            </a:extLst>
          </p:cNvPr>
          <p:cNvPicPr>
            <a:picLocks noChangeAspect="1"/>
          </p:cNvPicPr>
          <p:nvPr/>
        </p:nvPicPr>
        <p:blipFill>
          <a:blip r:embed="rId3"/>
          <a:srcRect/>
          <a:stretch/>
        </p:blipFill>
        <p:spPr>
          <a:xfrm>
            <a:off x="3072151" y="204430"/>
            <a:ext cx="1348514" cy="1265710"/>
          </a:xfrm>
          <a:prstGeom prst="rect">
            <a:avLst/>
          </a:prstGeom>
        </p:spPr>
      </p:pic>
      <p:sp>
        <p:nvSpPr>
          <p:cNvPr id="3" name="Tekstvak 2">
            <a:extLst>
              <a:ext uri="{FF2B5EF4-FFF2-40B4-BE49-F238E27FC236}">
                <a16:creationId xmlns:a16="http://schemas.microsoft.com/office/drawing/2014/main" id="{0697CBB1-87B3-20CB-6984-20D41F89F9B5}"/>
              </a:ext>
            </a:extLst>
          </p:cNvPr>
          <p:cNvSpPr txBox="1"/>
          <p:nvPr/>
        </p:nvSpPr>
        <p:spPr>
          <a:xfrm>
            <a:off x="8724900" y="6512802"/>
            <a:ext cx="3467100" cy="338554"/>
          </a:xfrm>
          <a:prstGeom prst="rect">
            <a:avLst/>
          </a:prstGeom>
          <a:noFill/>
        </p:spPr>
        <p:txBody>
          <a:bodyPr wrap="square" rtlCol="0">
            <a:spAutoFit/>
          </a:bodyPr>
          <a:lstStyle/>
          <a:p>
            <a:r>
              <a:rPr lang="nl-BE" sz="1600" dirty="0">
                <a:solidFill>
                  <a:schemeClr val="bg2">
                    <a:lumMod val="50000"/>
                  </a:schemeClr>
                </a:solidFill>
              </a:rPr>
              <a:t>Image by Manfred Richter via Pixabay</a:t>
            </a:r>
          </a:p>
        </p:txBody>
      </p:sp>
      <p:pic>
        <p:nvPicPr>
          <p:cNvPr id="6" name="Afbeelding 5" descr="Afbeelding met persoon, overdekt, plant, dichtbij&#10;&#10;Automatisch gegenereerde beschrijving">
            <a:extLst>
              <a:ext uri="{FF2B5EF4-FFF2-40B4-BE49-F238E27FC236}">
                <a16:creationId xmlns:a16="http://schemas.microsoft.com/office/drawing/2014/main" id="{4F06D1C0-AB88-EBA9-8C63-7B569CC9CD36}"/>
              </a:ext>
            </a:extLst>
          </p:cNvPr>
          <p:cNvPicPr>
            <a:picLocks noChangeAspect="1"/>
          </p:cNvPicPr>
          <p:nvPr/>
        </p:nvPicPr>
        <p:blipFill>
          <a:blip r:embed="rId4">
            <a:grayscl/>
          </a:blip>
          <a:stretch>
            <a:fillRect/>
          </a:stretch>
        </p:blipFill>
        <p:spPr>
          <a:xfrm>
            <a:off x="2324100" y="1459664"/>
            <a:ext cx="7543800" cy="5029200"/>
          </a:xfrm>
          <a:prstGeom prst="rect">
            <a:avLst/>
          </a:prstGeom>
        </p:spPr>
      </p:pic>
    </p:spTree>
    <p:extLst>
      <p:ext uri="{BB962C8B-B14F-4D97-AF65-F5344CB8AC3E}">
        <p14:creationId xmlns:p14="http://schemas.microsoft.com/office/powerpoint/2010/main" val="2340658861"/>
      </p:ext>
    </p:extLst>
  </p:cSld>
  <p:clrMapOvr>
    <a:masterClrMapping/>
  </p:clrMapOvr>
  <mc:AlternateContent xmlns:mc="http://schemas.openxmlformats.org/markup-compatibility/2006">
    <mc:Choice xmlns:p14="http://schemas.microsoft.com/office/powerpoint/2010/main" Requires="p14">
      <p:transition spd="slow" p14:dur="2000" advTm="7808"/>
    </mc:Choice>
    <mc:Fallback>
      <p:transition spd="slow" advTm="7808"/>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B055D72B-7F10-024A-9D07-5B7C395BA82D}"/>
              </a:ext>
            </a:extLst>
          </p:cNvPr>
          <p:cNvSpPr>
            <a:spLocks noGrp="1"/>
          </p:cNvSpPr>
          <p:nvPr>
            <p:ph type="title"/>
          </p:nvPr>
        </p:nvSpPr>
        <p:spPr/>
        <p:txBody>
          <a:bodyPr/>
          <a:lstStyle/>
          <a:p>
            <a:pPr algn="ctr"/>
            <a:r>
              <a:rPr lang="nl-BE" dirty="0">
                <a:solidFill>
                  <a:schemeClr val="tx1">
                    <a:lumMod val="75000"/>
                    <a:lumOff val="25000"/>
                  </a:schemeClr>
                </a:solidFill>
              </a:rPr>
              <a:t>Zelfwaarde</a:t>
            </a:r>
          </a:p>
        </p:txBody>
      </p:sp>
      <p:pic>
        <p:nvPicPr>
          <p:cNvPr id="12" name="Afbeelding 11">
            <a:extLst>
              <a:ext uri="{FF2B5EF4-FFF2-40B4-BE49-F238E27FC236}">
                <a16:creationId xmlns:a16="http://schemas.microsoft.com/office/drawing/2014/main" id="{537A2E72-2221-ED49-8CA6-87C36695FAC9}"/>
              </a:ext>
            </a:extLst>
          </p:cNvPr>
          <p:cNvPicPr>
            <a:picLocks noChangeAspect="1"/>
          </p:cNvPicPr>
          <p:nvPr/>
        </p:nvPicPr>
        <p:blipFill>
          <a:blip r:embed="rId3"/>
          <a:srcRect/>
          <a:stretch/>
        </p:blipFill>
        <p:spPr>
          <a:xfrm>
            <a:off x="3072151" y="204430"/>
            <a:ext cx="1348514" cy="1265710"/>
          </a:xfrm>
          <a:prstGeom prst="rect">
            <a:avLst/>
          </a:prstGeom>
        </p:spPr>
      </p:pic>
      <p:pic>
        <p:nvPicPr>
          <p:cNvPr id="3" name="Afbeelding 2" descr="Afbeelding met zonsondergang, buitenshuis, hemel, strand&#10;&#10;Automatisch gegenereerde beschrijving">
            <a:extLst>
              <a:ext uri="{FF2B5EF4-FFF2-40B4-BE49-F238E27FC236}">
                <a16:creationId xmlns:a16="http://schemas.microsoft.com/office/drawing/2014/main" id="{AE499201-603D-CBC9-168E-EDA71274DB62}"/>
              </a:ext>
            </a:extLst>
          </p:cNvPr>
          <p:cNvPicPr>
            <a:picLocks noChangeAspect="1"/>
          </p:cNvPicPr>
          <p:nvPr/>
        </p:nvPicPr>
        <p:blipFill>
          <a:blip r:embed="rId4">
            <a:grayscl/>
          </a:blip>
          <a:stretch>
            <a:fillRect/>
          </a:stretch>
        </p:blipFill>
        <p:spPr>
          <a:xfrm>
            <a:off x="2474475" y="1565442"/>
            <a:ext cx="7243050" cy="4670258"/>
          </a:xfrm>
          <a:prstGeom prst="rect">
            <a:avLst/>
          </a:prstGeom>
        </p:spPr>
      </p:pic>
      <p:sp>
        <p:nvSpPr>
          <p:cNvPr id="5" name="Tekstvak 4">
            <a:extLst>
              <a:ext uri="{FF2B5EF4-FFF2-40B4-BE49-F238E27FC236}">
                <a16:creationId xmlns:a16="http://schemas.microsoft.com/office/drawing/2014/main" id="{C8A5B637-834B-18BA-2C5C-93F2C098B485}"/>
              </a:ext>
            </a:extLst>
          </p:cNvPr>
          <p:cNvSpPr txBox="1"/>
          <p:nvPr/>
        </p:nvSpPr>
        <p:spPr>
          <a:xfrm>
            <a:off x="8724900" y="6512802"/>
            <a:ext cx="3467100" cy="338554"/>
          </a:xfrm>
          <a:prstGeom prst="rect">
            <a:avLst/>
          </a:prstGeom>
          <a:noFill/>
        </p:spPr>
        <p:txBody>
          <a:bodyPr wrap="square" rtlCol="0">
            <a:spAutoFit/>
          </a:bodyPr>
          <a:lstStyle/>
          <a:p>
            <a:r>
              <a:rPr lang="nl-BE" sz="1600" dirty="0">
                <a:solidFill>
                  <a:schemeClr val="bg2">
                    <a:lumMod val="50000"/>
                  </a:schemeClr>
                </a:solidFill>
              </a:rPr>
              <a:t>Image by Gerd Altmann via Pixabay</a:t>
            </a:r>
          </a:p>
        </p:txBody>
      </p:sp>
    </p:spTree>
    <p:extLst>
      <p:ext uri="{BB962C8B-B14F-4D97-AF65-F5344CB8AC3E}">
        <p14:creationId xmlns:p14="http://schemas.microsoft.com/office/powerpoint/2010/main" val="1979282380"/>
      </p:ext>
    </p:extLst>
  </p:cSld>
  <p:clrMapOvr>
    <a:masterClrMapping/>
  </p:clrMapOvr>
  <mc:AlternateContent xmlns:mc="http://schemas.openxmlformats.org/markup-compatibility/2006">
    <mc:Choice xmlns:p14="http://schemas.microsoft.com/office/powerpoint/2010/main" Requires="p14">
      <p:transition spd="slow" p14:dur="2000" advTm="13696"/>
    </mc:Choice>
    <mc:Fallback>
      <p:transition spd="slow" advTm="13696"/>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descr="Afbeelding met gras, hemel, buitenshuis, sport&#10;&#10;Automatisch gegenereerde beschrijving">
            <a:extLst>
              <a:ext uri="{FF2B5EF4-FFF2-40B4-BE49-F238E27FC236}">
                <a16:creationId xmlns:a16="http://schemas.microsoft.com/office/drawing/2014/main" id="{8F122499-37F0-2579-9DC9-E1A559655E25}"/>
              </a:ext>
            </a:extLst>
          </p:cNvPr>
          <p:cNvPicPr>
            <a:picLocks noChangeAspect="1"/>
          </p:cNvPicPr>
          <p:nvPr/>
        </p:nvPicPr>
        <p:blipFill>
          <a:blip r:embed="rId3">
            <a:grayscl/>
          </a:blip>
          <a:stretch>
            <a:fillRect/>
          </a:stretch>
        </p:blipFill>
        <p:spPr>
          <a:xfrm>
            <a:off x="4038600" y="1054100"/>
            <a:ext cx="3532188" cy="2349500"/>
          </a:xfrm>
          <a:prstGeom prst="rect">
            <a:avLst/>
          </a:prstGeom>
        </p:spPr>
      </p:pic>
      <p:pic>
        <p:nvPicPr>
          <p:cNvPr id="7" name="Afbeelding 6" descr="Afbeelding met persoon, overdekt, plant, dichtbij&#10;&#10;Automatisch gegenereerde beschrijving">
            <a:extLst>
              <a:ext uri="{FF2B5EF4-FFF2-40B4-BE49-F238E27FC236}">
                <a16:creationId xmlns:a16="http://schemas.microsoft.com/office/drawing/2014/main" id="{F4C476FB-262D-EF2A-8314-581C6AE81608}"/>
              </a:ext>
            </a:extLst>
          </p:cNvPr>
          <p:cNvPicPr>
            <a:picLocks noChangeAspect="1"/>
          </p:cNvPicPr>
          <p:nvPr/>
        </p:nvPicPr>
        <p:blipFill>
          <a:blip r:embed="rId4">
            <a:grayscl/>
          </a:blip>
          <a:stretch>
            <a:fillRect/>
          </a:stretch>
        </p:blipFill>
        <p:spPr>
          <a:xfrm>
            <a:off x="4038600" y="3460750"/>
            <a:ext cx="3532188" cy="2335213"/>
          </a:xfrm>
          <a:prstGeom prst="rect">
            <a:avLst/>
          </a:prstGeom>
        </p:spPr>
      </p:pic>
      <p:pic>
        <p:nvPicPr>
          <p:cNvPr id="8" name="Afbeelding 7" descr="Afbeelding met zonsondergang, buitenshuis, hemel, strand&#10;&#10;Automatisch gegenereerde beschrijving">
            <a:extLst>
              <a:ext uri="{FF2B5EF4-FFF2-40B4-BE49-F238E27FC236}">
                <a16:creationId xmlns:a16="http://schemas.microsoft.com/office/drawing/2014/main" id="{95C1B708-C8AB-9939-9903-96667434FA98}"/>
              </a:ext>
            </a:extLst>
          </p:cNvPr>
          <p:cNvPicPr>
            <a:picLocks noChangeAspect="1"/>
          </p:cNvPicPr>
          <p:nvPr/>
        </p:nvPicPr>
        <p:blipFill>
          <a:blip r:embed="rId5">
            <a:grayscl/>
          </a:blip>
          <a:stretch>
            <a:fillRect/>
          </a:stretch>
        </p:blipFill>
        <p:spPr>
          <a:xfrm>
            <a:off x="7629525" y="1054100"/>
            <a:ext cx="3595688" cy="2298700"/>
          </a:xfrm>
          <a:prstGeom prst="rect">
            <a:avLst/>
          </a:prstGeom>
        </p:spPr>
      </p:pic>
      <p:pic>
        <p:nvPicPr>
          <p:cNvPr id="6" name="Afbeelding 5" descr="Afbeelding met hemel, buitenshuis, beeldhouwwerk, dag&#10;&#10;Automatisch gegenereerde beschrijving">
            <a:extLst>
              <a:ext uri="{FF2B5EF4-FFF2-40B4-BE49-F238E27FC236}">
                <a16:creationId xmlns:a16="http://schemas.microsoft.com/office/drawing/2014/main" id="{A32978D2-3DB1-B2C0-E3E9-825D85FB4071}"/>
              </a:ext>
            </a:extLst>
          </p:cNvPr>
          <p:cNvPicPr>
            <a:picLocks noChangeAspect="1"/>
          </p:cNvPicPr>
          <p:nvPr/>
        </p:nvPicPr>
        <p:blipFill>
          <a:blip r:embed="rId6">
            <a:grayscl/>
          </a:blip>
          <a:stretch>
            <a:fillRect/>
          </a:stretch>
        </p:blipFill>
        <p:spPr>
          <a:xfrm>
            <a:off x="7629525" y="3411538"/>
            <a:ext cx="3595688" cy="2386013"/>
          </a:xfrm>
          <a:prstGeom prst="rect">
            <a:avLst/>
          </a:prstGeom>
        </p:spPr>
      </p:pic>
      <p:sp>
        <p:nvSpPr>
          <p:cNvPr id="4" name="Titel 1">
            <a:extLst>
              <a:ext uri="{FF2B5EF4-FFF2-40B4-BE49-F238E27FC236}">
                <a16:creationId xmlns:a16="http://schemas.microsoft.com/office/drawing/2014/main" id="{B055D72B-7F10-024A-9D07-5B7C395BA82D}"/>
              </a:ext>
            </a:extLst>
          </p:cNvPr>
          <p:cNvSpPr>
            <a:spLocks noGrp="1"/>
          </p:cNvSpPr>
          <p:nvPr>
            <p:ph type="title"/>
          </p:nvPr>
        </p:nvSpPr>
        <p:spPr>
          <a:xfrm>
            <a:off x="640080" y="2074363"/>
            <a:ext cx="2752354" cy="2709275"/>
          </a:xfrm>
          <a:prstGeom prst="ellipse">
            <a:avLst/>
          </a:prstGeom>
          <a:solidFill>
            <a:schemeClr val="tx1">
              <a:lumMod val="85000"/>
              <a:lumOff val="15000"/>
            </a:schemeClr>
          </a:solidFill>
          <a:ln w="174625" cmpd="thinThick">
            <a:solidFill>
              <a:schemeClr val="tx1">
                <a:lumMod val="85000"/>
                <a:lumOff val="15000"/>
              </a:schemeClr>
            </a:solidFill>
          </a:ln>
        </p:spPr>
        <p:txBody>
          <a:bodyPr vert="horz" lIns="91440" tIns="45720" rIns="91440" bIns="45720" rtlCol="0" anchor="ctr">
            <a:normAutofit/>
          </a:bodyPr>
          <a:lstStyle/>
          <a:p>
            <a:pPr algn="ctr"/>
            <a:r>
              <a:rPr lang="en-US" sz="2600" kern="1200" dirty="0" err="1">
                <a:solidFill>
                  <a:schemeClr val="bg1"/>
                </a:solidFill>
                <a:latin typeface="+mj-lt"/>
                <a:ea typeface="+mj-ea"/>
                <a:cs typeface="+mj-cs"/>
              </a:rPr>
              <a:t>Zingevings</a:t>
            </a:r>
            <a:br>
              <a:rPr lang="en-US" sz="2600" kern="1200" dirty="0">
                <a:solidFill>
                  <a:schemeClr val="bg1"/>
                </a:solidFill>
                <a:latin typeface="+mj-lt"/>
                <a:ea typeface="+mj-ea"/>
                <a:cs typeface="+mj-cs"/>
              </a:rPr>
            </a:br>
            <a:r>
              <a:rPr lang="en-US" sz="2600" kern="1200" dirty="0" err="1">
                <a:solidFill>
                  <a:schemeClr val="bg1"/>
                </a:solidFill>
                <a:latin typeface="+mj-lt"/>
                <a:ea typeface="+mj-ea"/>
                <a:cs typeface="+mj-cs"/>
              </a:rPr>
              <a:t>behoeften</a:t>
            </a:r>
            <a:endParaRPr lang="en-US" sz="2600" kern="1200" dirty="0">
              <a:solidFill>
                <a:schemeClr val="bg1"/>
              </a:solidFill>
              <a:latin typeface="+mj-lt"/>
              <a:ea typeface="+mj-ea"/>
              <a:cs typeface="+mj-cs"/>
            </a:endParaRPr>
          </a:p>
        </p:txBody>
      </p:sp>
    </p:spTree>
    <p:extLst>
      <p:ext uri="{BB962C8B-B14F-4D97-AF65-F5344CB8AC3E}">
        <p14:creationId xmlns:p14="http://schemas.microsoft.com/office/powerpoint/2010/main" val="3053310615"/>
      </p:ext>
    </p:extLst>
  </p:cSld>
  <p:clrMapOvr>
    <a:masterClrMapping/>
  </p:clrMapOvr>
  <mc:AlternateContent xmlns:mc="http://schemas.openxmlformats.org/markup-compatibility/2006">
    <mc:Choice xmlns:p14="http://schemas.microsoft.com/office/powerpoint/2010/main" Requires="p14">
      <p:transition spd="slow" p14:dur="2000" advTm="30496"/>
    </mc:Choice>
    <mc:Fallback>
      <p:transition spd="slow" advTm="30496"/>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a:extLst>
              <a:ext uri="{FF2B5EF4-FFF2-40B4-BE49-F238E27FC236}">
                <a16:creationId xmlns:a16="http://schemas.microsoft.com/office/drawing/2014/main" id="{2391084C-399B-494E-881C-0DDAA8B3D57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nl-BE" altLang="nl-BE" sz="1800" b="0" i="0" u="none" strike="noStrike" cap="none" normalizeH="0" baseline="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nl-BE" altLang="nl-BE" sz="1800" b="0" i="0" u="none" strike="noStrike" cap="none" normalizeH="0" baseline="0">
              <a:ln>
                <a:noFill/>
              </a:ln>
              <a:solidFill>
                <a:schemeClr val="tx1"/>
              </a:solidFill>
              <a:effectLst/>
              <a:latin typeface="Arial" panose="020B0604020202020204" pitchFamily="34" charset="0"/>
            </a:endParaRPr>
          </a:p>
        </p:txBody>
      </p:sp>
      <p:sp>
        <p:nvSpPr>
          <p:cNvPr id="20" name="Ondertitel 2">
            <a:extLst>
              <a:ext uri="{FF2B5EF4-FFF2-40B4-BE49-F238E27FC236}">
                <a16:creationId xmlns:a16="http://schemas.microsoft.com/office/drawing/2014/main" id="{0F1C68BF-48BD-9E48-9789-5A9B6EAF08E6}"/>
              </a:ext>
            </a:extLst>
          </p:cNvPr>
          <p:cNvSpPr txBox="1">
            <a:spLocks/>
          </p:cNvSpPr>
          <p:nvPr/>
        </p:nvSpPr>
        <p:spPr>
          <a:xfrm>
            <a:off x="1318665" y="748514"/>
            <a:ext cx="9144000" cy="1655762"/>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GB" sz="4800" dirty="0">
                <a:solidFill>
                  <a:srgbClr val="7EA1D3"/>
                </a:solidFill>
                <a:cs typeface="Calibri"/>
              </a:rPr>
              <a:t>1. </a:t>
            </a:r>
            <a:r>
              <a:rPr lang="en-GB" sz="4800" dirty="0" err="1">
                <a:solidFill>
                  <a:srgbClr val="7EA1D3"/>
                </a:solidFill>
                <a:cs typeface="Calibri"/>
              </a:rPr>
              <a:t>Een</a:t>
            </a:r>
            <a:r>
              <a:rPr lang="en-GB" sz="4800" dirty="0">
                <a:solidFill>
                  <a:srgbClr val="7EA1D3"/>
                </a:solidFill>
                <a:cs typeface="Calibri"/>
              </a:rPr>
              <a:t> </a:t>
            </a:r>
            <a:r>
              <a:rPr lang="en-GB" sz="4800" dirty="0" err="1">
                <a:solidFill>
                  <a:srgbClr val="7EA1D3"/>
                </a:solidFill>
                <a:cs typeface="Calibri"/>
              </a:rPr>
              <a:t>vergrijzende</a:t>
            </a:r>
            <a:r>
              <a:rPr lang="en-GB" sz="4800" dirty="0">
                <a:solidFill>
                  <a:srgbClr val="7EA1D3"/>
                </a:solidFill>
                <a:cs typeface="Calibri"/>
              </a:rPr>
              <a:t> </a:t>
            </a:r>
            <a:r>
              <a:rPr lang="en-GB" sz="4800" dirty="0" err="1">
                <a:solidFill>
                  <a:srgbClr val="7EA1D3"/>
                </a:solidFill>
                <a:cs typeface="Calibri"/>
              </a:rPr>
              <a:t>samenleving</a:t>
            </a:r>
            <a:endParaRPr lang="en-GB" sz="4800" dirty="0">
              <a:solidFill>
                <a:srgbClr val="7EA1D3"/>
              </a:solidFill>
              <a:cs typeface="Calibri"/>
            </a:endParaRPr>
          </a:p>
        </p:txBody>
      </p:sp>
      <p:pic>
        <p:nvPicPr>
          <p:cNvPr id="1026" name="Picture 2">
            <a:extLst>
              <a:ext uri="{FF2B5EF4-FFF2-40B4-BE49-F238E27FC236}">
                <a16:creationId xmlns:a16="http://schemas.microsoft.com/office/drawing/2014/main" id="{1DEBC94C-BD71-FF4F-A1AC-59440B5A01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025" y="2837849"/>
            <a:ext cx="3978275" cy="402015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5F201023-4A79-2942-8D80-A47C45E9306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05300" y="2837849"/>
            <a:ext cx="3978275" cy="402015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37368E16-278D-4343-8AA4-FABD499F430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13725" y="2837849"/>
            <a:ext cx="3978275" cy="4020151"/>
          </a:xfrm>
          <a:prstGeom prst="rect">
            <a:avLst/>
          </a:prstGeom>
          <a:noFill/>
          <a:extLst>
            <a:ext uri="{909E8E84-426E-40DD-AFC4-6F175D3DCCD1}">
              <a14:hiddenFill xmlns:a14="http://schemas.microsoft.com/office/drawing/2010/main">
                <a:solidFill>
                  <a:srgbClr val="FFFFFF"/>
                </a:solidFill>
              </a14:hiddenFill>
            </a:ext>
          </a:extLst>
        </p:spPr>
      </p:pic>
      <p:sp>
        <p:nvSpPr>
          <p:cNvPr id="5" name="Tekstvak 4">
            <a:extLst>
              <a:ext uri="{FF2B5EF4-FFF2-40B4-BE49-F238E27FC236}">
                <a16:creationId xmlns:a16="http://schemas.microsoft.com/office/drawing/2014/main" id="{BF9A58DC-C220-664F-8562-509AF59AE7FD}"/>
              </a:ext>
            </a:extLst>
          </p:cNvPr>
          <p:cNvSpPr txBox="1"/>
          <p:nvPr/>
        </p:nvSpPr>
        <p:spPr>
          <a:xfrm>
            <a:off x="3003550" y="1765300"/>
            <a:ext cx="6184900" cy="400110"/>
          </a:xfrm>
          <a:prstGeom prst="rect">
            <a:avLst/>
          </a:prstGeom>
          <a:noFill/>
        </p:spPr>
        <p:txBody>
          <a:bodyPr wrap="square" rtlCol="0">
            <a:spAutoFit/>
          </a:bodyPr>
          <a:lstStyle/>
          <a:p>
            <a:r>
              <a:rPr lang="nl-BE" sz="2000" dirty="0"/>
              <a:t>Europese bevolkingspyramide 1950 – 2020 - 2050</a:t>
            </a:r>
          </a:p>
        </p:txBody>
      </p:sp>
    </p:spTree>
    <p:extLst>
      <p:ext uri="{BB962C8B-B14F-4D97-AF65-F5344CB8AC3E}">
        <p14:creationId xmlns:p14="http://schemas.microsoft.com/office/powerpoint/2010/main" val="3693878096"/>
      </p:ext>
    </p:extLst>
  </p:cSld>
  <p:clrMapOvr>
    <a:masterClrMapping/>
  </p:clrMapOvr>
  <mc:AlternateContent xmlns:mc="http://schemas.openxmlformats.org/markup-compatibility/2006">
    <mc:Choice xmlns:p14="http://schemas.microsoft.com/office/powerpoint/2010/main" Requires="p14">
      <p:transition spd="slow" p14:dur="2000" advTm="41578"/>
    </mc:Choice>
    <mc:Fallback>
      <p:transition spd="slow" advTm="41578"/>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D8AD3B-1417-4FC3-BC41-0C3B2C905528}"/>
              </a:ext>
            </a:extLst>
          </p:cNvPr>
          <p:cNvSpPr>
            <a:spLocks noGrp="1"/>
          </p:cNvSpPr>
          <p:nvPr>
            <p:ph type="ctrTitle"/>
          </p:nvPr>
        </p:nvSpPr>
        <p:spPr/>
        <p:txBody>
          <a:bodyPr>
            <a:normAutofit fontScale="90000"/>
          </a:bodyPr>
          <a:lstStyle/>
          <a:p>
            <a:r>
              <a:rPr lang="nl-BE" dirty="0"/>
              <a:t>Hoe maak je onderscheid tussen sociale en zingevingsbehoeften?</a:t>
            </a:r>
          </a:p>
        </p:txBody>
      </p:sp>
    </p:spTree>
    <p:extLst>
      <p:ext uri="{BB962C8B-B14F-4D97-AF65-F5344CB8AC3E}">
        <p14:creationId xmlns:p14="http://schemas.microsoft.com/office/powerpoint/2010/main" val="2849732998"/>
      </p:ext>
    </p:extLst>
  </p:cSld>
  <p:clrMapOvr>
    <a:masterClrMapping/>
  </p:clrMapOvr>
  <mc:AlternateContent xmlns:mc="http://schemas.openxmlformats.org/markup-compatibility/2006" xmlns:p14="http://schemas.microsoft.com/office/powerpoint/2010/main">
    <mc:Choice Requires="p14">
      <p:transition spd="slow" p14:dur="2000" advTm="6624"/>
    </mc:Choice>
    <mc:Fallback xmlns="">
      <p:transition spd="slow" advTm="6624"/>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rapezium 6">
            <a:extLst>
              <a:ext uri="{FF2B5EF4-FFF2-40B4-BE49-F238E27FC236}">
                <a16:creationId xmlns:a16="http://schemas.microsoft.com/office/drawing/2014/main" id="{B1BC40E1-4E69-C5B4-A776-C3D9D541C665}"/>
              </a:ext>
            </a:extLst>
          </p:cNvPr>
          <p:cNvSpPr/>
          <p:nvPr/>
        </p:nvSpPr>
        <p:spPr>
          <a:xfrm>
            <a:off x="2686720" y="2716537"/>
            <a:ext cx="2275904" cy="854449"/>
          </a:xfrm>
          <a:prstGeom prst="trapezoid">
            <a:avLst>
              <a:gd name="adj" fmla="val 69978"/>
            </a:avLst>
          </a:prstGeom>
          <a:solidFill>
            <a:schemeClr val="accent6">
              <a:lumMod val="40000"/>
              <a:lumOff val="6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8" name="Trapezium 7">
            <a:extLst>
              <a:ext uri="{FF2B5EF4-FFF2-40B4-BE49-F238E27FC236}">
                <a16:creationId xmlns:a16="http://schemas.microsoft.com/office/drawing/2014/main" id="{CF308026-1F38-938F-BDB9-B4358DF12EA0}"/>
              </a:ext>
            </a:extLst>
          </p:cNvPr>
          <p:cNvSpPr/>
          <p:nvPr/>
        </p:nvSpPr>
        <p:spPr>
          <a:xfrm>
            <a:off x="685642" y="5807845"/>
            <a:ext cx="6278059" cy="854449"/>
          </a:xfrm>
          <a:prstGeom prst="trapezoid">
            <a:avLst>
              <a:gd name="adj" fmla="val 69978"/>
            </a:avLst>
          </a:prstGeom>
          <a:solidFill>
            <a:schemeClr val="accent6">
              <a:lumMod val="5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9" name="Trapezium 8">
            <a:extLst>
              <a:ext uri="{FF2B5EF4-FFF2-40B4-BE49-F238E27FC236}">
                <a16:creationId xmlns:a16="http://schemas.microsoft.com/office/drawing/2014/main" id="{FE948043-C03F-BA94-CD48-F1B215862B78}"/>
              </a:ext>
            </a:extLst>
          </p:cNvPr>
          <p:cNvSpPr/>
          <p:nvPr/>
        </p:nvSpPr>
        <p:spPr>
          <a:xfrm>
            <a:off x="2024112" y="3746973"/>
            <a:ext cx="3587869" cy="854449"/>
          </a:xfrm>
          <a:prstGeom prst="trapezoid">
            <a:avLst>
              <a:gd name="adj" fmla="val 69978"/>
            </a:avLst>
          </a:prstGeom>
          <a:solidFill>
            <a:schemeClr val="accent6">
              <a:lumMod val="60000"/>
              <a:lumOff val="4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0" name="Trapezium 9">
            <a:extLst>
              <a:ext uri="{FF2B5EF4-FFF2-40B4-BE49-F238E27FC236}">
                <a16:creationId xmlns:a16="http://schemas.microsoft.com/office/drawing/2014/main" id="{70D48863-3C73-FB3D-88CE-62DDD432273B}"/>
              </a:ext>
            </a:extLst>
          </p:cNvPr>
          <p:cNvSpPr/>
          <p:nvPr/>
        </p:nvSpPr>
        <p:spPr>
          <a:xfrm>
            <a:off x="1341625" y="4777409"/>
            <a:ext cx="4926338" cy="854449"/>
          </a:xfrm>
          <a:prstGeom prst="trapezoid">
            <a:avLst>
              <a:gd name="adj" fmla="val 69978"/>
            </a:avLst>
          </a:prstGeom>
          <a:solidFill>
            <a:schemeClr val="accent6">
              <a:lumMod val="7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1" name="Driehoek 10">
            <a:extLst>
              <a:ext uri="{FF2B5EF4-FFF2-40B4-BE49-F238E27FC236}">
                <a16:creationId xmlns:a16="http://schemas.microsoft.com/office/drawing/2014/main" id="{E81AE686-3BA1-F58B-FAEC-A46C9EE9EA4C}"/>
              </a:ext>
            </a:extLst>
          </p:cNvPr>
          <p:cNvSpPr/>
          <p:nvPr/>
        </p:nvSpPr>
        <p:spPr>
          <a:xfrm>
            <a:off x="3340966" y="1864689"/>
            <a:ext cx="967409" cy="675861"/>
          </a:xfrm>
          <a:prstGeom prst="triangle">
            <a:avLst/>
          </a:prstGeom>
          <a:solidFill>
            <a:schemeClr val="accent6">
              <a:lumMod val="20000"/>
              <a:lumOff val="8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2" name="Tekstvak 11">
            <a:extLst>
              <a:ext uri="{FF2B5EF4-FFF2-40B4-BE49-F238E27FC236}">
                <a16:creationId xmlns:a16="http://schemas.microsoft.com/office/drawing/2014/main" id="{185EE477-449F-DC50-0FC9-4018FB47BEE8}"/>
              </a:ext>
            </a:extLst>
          </p:cNvPr>
          <p:cNvSpPr txBox="1"/>
          <p:nvPr/>
        </p:nvSpPr>
        <p:spPr>
          <a:xfrm>
            <a:off x="1064073" y="579811"/>
            <a:ext cx="5899628" cy="646331"/>
          </a:xfrm>
          <a:prstGeom prst="rect">
            <a:avLst/>
          </a:prstGeom>
          <a:noFill/>
        </p:spPr>
        <p:txBody>
          <a:bodyPr wrap="none" rtlCol="0">
            <a:spAutoFit/>
          </a:bodyPr>
          <a:lstStyle/>
          <a:p>
            <a:r>
              <a:rPr lang="nl-BE" sz="3600" u="sng" dirty="0"/>
              <a:t>behoeftepiramide van Maslow</a:t>
            </a:r>
          </a:p>
        </p:txBody>
      </p:sp>
    </p:spTree>
    <p:custDataLst>
      <p:tags r:id="rId1"/>
    </p:custDataLst>
    <p:extLst>
      <p:ext uri="{BB962C8B-B14F-4D97-AF65-F5344CB8AC3E}">
        <p14:creationId xmlns:p14="http://schemas.microsoft.com/office/powerpoint/2010/main" val="863412551"/>
      </p:ext>
    </p:extLst>
  </p:cSld>
  <p:clrMapOvr>
    <a:masterClrMapping/>
  </p:clrMapOvr>
  <mc:AlternateContent xmlns:mc="http://schemas.openxmlformats.org/markup-compatibility/2006" xmlns:p14="http://schemas.microsoft.com/office/powerpoint/2010/main">
    <mc:Choice Requires="p14">
      <p:transition spd="slow" p14:dur="2000" advTm="12992"/>
    </mc:Choice>
    <mc:Fallback xmlns="">
      <p:transition spd="slow" advTm="1299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fill="hold"/>
                                        <p:tgtEl>
                                          <p:spTgt spid="11"/>
                                        </p:tgtEl>
                                        <p:attrNameLst>
                                          <p:attrName>ppt_x</p:attrName>
                                        </p:attrNameLst>
                                      </p:cBhvr>
                                      <p:tavLst>
                                        <p:tav tm="0">
                                          <p:val>
                                            <p:strVal val="#ppt_x"/>
                                          </p:val>
                                        </p:tav>
                                        <p:tav tm="100000">
                                          <p:val>
                                            <p:strVal val="#ppt_x"/>
                                          </p:val>
                                        </p:tav>
                                      </p:tavLst>
                                    </p:anim>
                                    <p:anim calcmode="lin" valueType="num">
                                      <p:cBhvr additive="base">
                                        <p:cTn id="3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rapezium 6">
            <a:extLst>
              <a:ext uri="{FF2B5EF4-FFF2-40B4-BE49-F238E27FC236}">
                <a16:creationId xmlns:a16="http://schemas.microsoft.com/office/drawing/2014/main" id="{B1BC40E1-4E69-C5B4-A776-C3D9D541C665}"/>
              </a:ext>
            </a:extLst>
          </p:cNvPr>
          <p:cNvSpPr/>
          <p:nvPr/>
        </p:nvSpPr>
        <p:spPr>
          <a:xfrm>
            <a:off x="2686720" y="2716537"/>
            <a:ext cx="2275904" cy="854449"/>
          </a:xfrm>
          <a:prstGeom prst="trapezoid">
            <a:avLst>
              <a:gd name="adj" fmla="val 69978"/>
            </a:avLst>
          </a:prstGeom>
          <a:solidFill>
            <a:schemeClr val="accent6">
              <a:lumMod val="40000"/>
              <a:lumOff val="6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8" name="Trapezium 7">
            <a:extLst>
              <a:ext uri="{FF2B5EF4-FFF2-40B4-BE49-F238E27FC236}">
                <a16:creationId xmlns:a16="http://schemas.microsoft.com/office/drawing/2014/main" id="{CF308026-1F38-938F-BDB9-B4358DF12EA0}"/>
              </a:ext>
            </a:extLst>
          </p:cNvPr>
          <p:cNvSpPr/>
          <p:nvPr/>
        </p:nvSpPr>
        <p:spPr>
          <a:xfrm>
            <a:off x="685642" y="5807845"/>
            <a:ext cx="6278059" cy="854449"/>
          </a:xfrm>
          <a:prstGeom prst="trapezoid">
            <a:avLst>
              <a:gd name="adj" fmla="val 69978"/>
            </a:avLst>
          </a:prstGeom>
          <a:solidFill>
            <a:schemeClr val="accent6">
              <a:lumMod val="5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9" name="Trapezium 8">
            <a:extLst>
              <a:ext uri="{FF2B5EF4-FFF2-40B4-BE49-F238E27FC236}">
                <a16:creationId xmlns:a16="http://schemas.microsoft.com/office/drawing/2014/main" id="{FE948043-C03F-BA94-CD48-F1B215862B78}"/>
              </a:ext>
            </a:extLst>
          </p:cNvPr>
          <p:cNvSpPr/>
          <p:nvPr/>
        </p:nvSpPr>
        <p:spPr>
          <a:xfrm>
            <a:off x="2024112" y="3746973"/>
            <a:ext cx="3587869" cy="854449"/>
          </a:xfrm>
          <a:prstGeom prst="trapezoid">
            <a:avLst>
              <a:gd name="adj" fmla="val 69978"/>
            </a:avLst>
          </a:prstGeom>
          <a:solidFill>
            <a:schemeClr val="accent6">
              <a:lumMod val="60000"/>
              <a:lumOff val="4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0" name="Trapezium 9">
            <a:extLst>
              <a:ext uri="{FF2B5EF4-FFF2-40B4-BE49-F238E27FC236}">
                <a16:creationId xmlns:a16="http://schemas.microsoft.com/office/drawing/2014/main" id="{70D48863-3C73-FB3D-88CE-62DDD432273B}"/>
              </a:ext>
            </a:extLst>
          </p:cNvPr>
          <p:cNvSpPr/>
          <p:nvPr/>
        </p:nvSpPr>
        <p:spPr>
          <a:xfrm>
            <a:off x="1341625" y="4777409"/>
            <a:ext cx="4926338" cy="854449"/>
          </a:xfrm>
          <a:prstGeom prst="trapezoid">
            <a:avLst>
              <a:gd name="adj" fmla="val 69978"/>
            </a:avLst>
          </a:prstGeom>
          <a:solidFill>
            <a:schemeClr val="accent6">
              <a:lumMod val="7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1" name="Driehoek 10">
            <a:extLst>
              <a:ext uri="{FF2B5EF4-FFF2-40B4-BE49-F238E27FC236}">
                <a16:creationId xmlns:a16="http://schemas.microsoft.com/office/drawing/2014/main" id="{E81AE686-3BA1-F58B-FAEC-A46C9EE9EA4C}"/>
              </a:ext>
            </a:extLst>
          </p:cNvPr>
          <p:cNvSpPr/>
          <p:nvPr/>
        </p:nvSpPr>
        <p:spPr>
          <a:xfrm>
            <a:off x="3340966" y="1864689"/>
            <a:ext cx="967409" cy="675861"/>
          </a:xfrm>
          <a:prstGeom prst="triangle">
            <a:avLst/>
          </a:prstGeom>
          <a:solidFill>
            <a:schemeClr val="accent6">
              <a:lumMod val="20000"/>
              <a:lumOff val="8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2" name="Tekstvak 11">
            <a:extLst>
              <a:ext uri="{FF2B5EF4-FFF2-40B4-BE49-F238E27FC236}">
                <a16:creationId xmlns:a16="http://schemas.microsoft.com/office/drawing/2014/main" id="{185EE477-449F-DC50-0FC9-4018FB47BEE8}"/>
              </a:ext>
            </a:extLst>
          </p:cNvPr>
          <p:cNvSpPr txBox="1"/>
          <p:nvPr/>
        </p:nvSpPr>
        <p:spPr>
          <a:xfrm>
            <a:off x="7468197" y="5806979"/>
            <a:ext cx="4699876" cy="646331"/>
          </a:xfrm>
          <a:prstGeom prst="rect">
            <a:avLst/>
          </a:prstGeom>
          <a:noFill/>
        </p:spPr>
        <p:txBody>
          <a:bodyPr wrap="none" rtlCol="0">
            <a:spAutoFit/>
          </a:bodyPr>
          <a:lstStyle/>
          <a:p>
            <a:r>
              <a:rPr lang="nl-BE" sz="3600" dirty="0"/>
              <a:t>Fysiologische behoeften</a:t>
            </a:r>
          </a:p>
        </p:txBody>
      </p:sp>
      <p:sp>
        <p:nvSpPr>
          <p:cNvPr id="13" name="Tekstvak 12">
            <a:extLst>
              <a:ext uri="{FF2B5EF4-FFF2-40B4-BE49-F238E27FC236}">
                <a16:creationId xmlns:a16="http://schemas.microsoft.com/office/drawing/2014/main" id="{8F46D9A6-DCC2-BA83-A2CF-8F26D2197EAC}"/>
              </a:ext>
            </a:extLst>
          </p:cNvPr>
          <p:cNvSpPr txBox="1"/>
          <p:nvPr/>
        </p:nvSpPr>
        <p:spPr>
          <a:xfrm>
            <a:off x="4981219" y="1684364"/>
            <a:ext cx="2573397" cy="646331"/>
          </a:xfrm>
          <a:prstGeom prst="rect">
            <a:avLst/>
          </a:prstGeom>
          <a:noFill/>
        </p:spPr>
        <p:txBody>
          <a:bodyPr wrap="none" rtlCol="0">
            <a:spAutoFit/>
          </a:bodyPr>
          <a:lstStyle/>
          <a:p>
            <a:r>
              <a:rPr lang="nl-BE" sz="3600" dirty="0"/>
              <a:t>Zelfrealisatie</a:t>
            </a:r>
          </a:p>
        </p:txBody>
      </p:sp>
      <p:sp>
        <p:nvSpPr>
          <p:cNvPr id="14" name="Tekstvak 13">
            <a:extLst>
              <a:ext uri="{FF2B5EF4-FFF2-40B4-BE49-F238E27FC236}">
                <a16:creationId xmlns:a16="http://schemas.microsoft.com/office/drawing/2014/main" id="{412CE183-B403-9759-A182-E7066005D4E5}"/>
              </a:ext>
            </a:extLst>
          </p:cNvPr>
          <p:cNvSpPr txBox="1"/>
          <p:nvPr/>
        </p:nvSpPr>
        <p:spPr>
          <a:xfrm>
            <a:off x="5739880" y="2715668"/>
            <a:ext cx="2591543" cy="646331"/>
          </a:xfrm>
          <a:prstGeom prst="rect">
            <a:avLst/>
          </a:prstGeom>
          <a:noFill/>
        </p:spPr>
        <p:txBody>
          <a:bodyPr wrap="none" rtlCol="0">
            <a:spAutoFit/>
          </a:bodyPr>
          <a:lstStyle/>
          <a:p>
            <a:r>
              <a:rPr lang="nl-BE" sz="3600" dirty="0"/>
              <a:t>Eigenwaarde</a:t>
            </a:r>
          </a:p>
        </p:txBody>
      </p:sp>
      <p:sp>
        <p:nvSpPr>
          <p:cNvPr id="15" name="Tekstvak 14">
            <a:extLst>
              <a:ext uri="{FF2B5EF4-FFF2-40B4-BE49-F238E27FC236}">
                <a16:creationId xmlns:a16="http://schemas.microsoft.com/office/drawing/2014/main" id="{056A2E02-C6F5-56D6-C616-A0E487DE3D79}"/>
              </a:ext>
            </a:extLst>
          </p:cNvPr>
          <p:cNvSpPr txBox="1"/>
          <p:nvPr/>
        </p:nvSpPr>
        <p:spPr>
          <a:xfrm>
            <a:off x="6186468" y="3746105"/>
            <a:ext cx="4053097" cy="646331"/>
          </a:xfrm>
          <a:prstGeom prst="rect">
            <a:avLst/>
          </a:prstGeom>
          <a:noFill/>
        </p:spPr>
        <p:txBody>
          <a:bodyPr wrap="none" rtlCol="0">
            <a:spAutoFit/>
          </a:bodyPr>
          <a:lstStyle/>
          <a:p>
            <a:r>
              <a:rPr lang="nl-BE" sz="3600" dirty="0"/>
              <a:t>Liefde en erbij horen</a:t>
            </a:r>
          </a:p>
        </p:txBody>
      </p:sp>
      <p:sp>
        <p:nvSpPr>
          <p:cNvPr id="16" name="Tekstvak 15">
            <a:extLst>
              <a:ext uri="{FF2B5EF4-FFF2-40B4-BE49-F238E27FC236}">
                <a16:creationId xmlns:a16="http://schemas.microsoft.com/office/drawing/2014/main" id="{A39EA6EC-3416-25A4-3E6F-F7EE5CDF6AF6}"/>
              </a:ext>
            </a:extLst>
          </p:cNvPr>
          <p:cNvSpPr txBox="1"/>
          <p:nvPr/>
        </p:nvSpPr>
        <p:spPr>
          <a:xfrm>
            <a:off x="6812696" y="4776542"/>
            <a:ext cx="4131324" cy="646331"/>
          </a:xfrm>
          <a:prstGeom prst="rect">
            <a:avLst/>
          </a:prstGeom>
          <a:noFill/>
        </p:spPr>
        <p:txBody>
          <a:bodyPr wrap="none" rtlCol="0">
            <a:spAutoFit/>
          </a:bodyPr>
          <a:lstStyle/>
          <a:p>
            <a:r>
              <a:rPr lang="nl-BE" sz="3600" dirty="0"/>
              <a:t>Veiligheidsbehoeften</a:t>
            </a:r>
          </a:p>
        </p:txBody>
      </p:sp>
      <p:sp>
        <p:nvSpPr>
          <p:cNvPr id="3" name="Tekstvak 2">
            <a:extLst>
              <a:ext uri="{FF2B5EF4-FFF2-40B4-BE49-F238E27FC236}">
                <a16:creationId xmlns:a16="http://schemas.microsoft.com/office/drawing/2014/main" id="{C3E12592-826E-ADCB-FF52-2920A9F2A662}"/>
              </a:ext>
            </a:extLst>
          </p:cNvPr>
          <p:cNvSpPr txBox="1"/>
          <p:nvPr/>
        </p:nvSpPr>
        <p:spPr>
          <a:xfrm>
            <a:off x="1064073" y="579811"/>
            <a:ext cx="5899628" cy="646331"/>
          </a:xfrm>
          <a:prstGeom prst="rect">
            <a:avLst/>
          </a:prstGeom>
          <a:noFill/>
        </p:spPr>
        <p:txBody>
          <a:bodyPr wrap="none" rtlCol="0">
            <a:spAutoFit/>
          </a:bodyPr>
          <a:lstStyle/>
          <a:p>
            <a:r>
              <a:rPr lang="nl-BE" sz="3600" u="sng" dirty="0"/>
              <a:t>behoeftepiramide van Maslow</a:t>
            </a:r>
          </a:p>
        </p:txBody>
      </p:sp>
    </p:spTree>
    <p:custDataLst>
      <p:tags r:id="rId1"/>
    </p:custDataLst>
    <p:extLst>
      <p:ext uri="{BB962C8B-B14F-4D97-AF65-F5344CB8AC3E}">
        <p14:creationId xmlns:p14="http://schemas.microsoft.com/office/powerpoint/2010/main" val="2114395236"/>
      </p:ext>
    </p:extLst>
  </p:cSld>
  <p:clrMapOvr>
    <a:masterClrMapping/>
  </p:clrMapOvr>
  <mc:AlternateContent xmlns:mc="http://schemas.openxmlformats.org/markup-compatibility/2006" xmlns:p14="http://schemas.microsoft.com/office/powerpoint/2010/main">
    <mc:Choice Requires="p14">
      <p:transition spd="slow" p14:dur="2000" advTm="18773"/>
    </mc:Choice>
    <mc:Fallback xmlns="">
      <p:transition spd="slow" advTm="1877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p:bldP spid="16"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rapezium 6">
            <a:extLst>
              <a:ext uri="{FF2B5EF4-FFF2-40B4-BE49-F238E27FC236}">
                <a16:creationId xmlns:a16="http://schemas.microsoft.com/office/drawing/2014/main" id="{B1BC40E1-4E69-C5B4-A776-C3D9D541C665}"/>
              </a:ext>
            </a:extLst>
          </p:cNvPr>
          <p:cNvSpPr/>
          <p:nvPr/>
        </p:nvSpPr>
        <p:spPr>
          <a:xfrm>
            <a:off x="2686720" y="2716537"/>
            <a:ext cx="2275904" cy="854449"/>
          </a:xfrm>
          <a:prstGeom prst="trapezoid">
            <a:avLst>
              <a:gd name="adj" fmla="val 69978"/>
            </a:avLst>
          </a:prstGeom>
          <a:solidFill>
            <a:schemeClr val="accent6">
              <a:lumMod val="40000"/>
              <a:lumOff val="6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8" name="Trapezium 7">
            <a:extLst>
              <a:ext uri="{FF2B5EF4-FFF2-40B4-BE49-F238E27FC236}">
                <a16:creationId xmlns:a16="http://schemas.microsoft.com/office/drawing/2014/main" id="{CF308026-1F38-938F-BDB9-B4358DF12EA0}"/>
              </a:ext>
            </a:extLst>
          </p:cNvPr>
          <p:cNvSpPr/>
          <p:nvPr/>
        </p:nvSpPr>
        <p:spPr>
          <a:xfrm>
            <a:off x="685642" y="5807845"/>
            <a:ext cx="6278059" cy="854449"/>
          </a:xfrm>
          <a:prstGeom prst="trapezoid">
            <a:avLst>
              <a:gd name="adj" fmla="val 69978"/>
            </a:avLst>
          </a:prstGeom>
          <a:solidFill>
            <a:schemeClr val="accent6">
              <a:lumMod val="5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9" name="Trapezium 8">
            <a:extLst>
              <a:ext uri="{FF2B5EF4-FFF2-40B4-BE49-F238E27FC236}">
                <a16:creationId xmlns:a16="http://schemas.microsoft.com/office/drawing/2014/main" id="{FE948043-C03F-BA94-CD48-F1B215862B78}"/>
              </a:ext>
            </a:extLst>
          </p:cNvPr>
          <p:cNvSpPr/>
          <p:nvPr/>
        </p:nvSpPr>
        <p:spPr>
          <a:xfrm>
            <a:off x="2024112" y="3746973"/>
            <a:ext cx="3587869" cy="854449"/>
          </a:xfrm>
          <a:prstGeom prst="trapezoid">
            <a:avLst>
              <a:gd name="adj" fmla="val 69978"/>
            </a:avLst>
          </a:prstGeom>
          <a:solidFill>
            <a:schemeClr val="accent6">
              <a:lumMod val="60000"/>
              <a:lumOff val="4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0" name="Trapezium 9">
            <a:extLst>
              <a:ext uri="{FF2B5EF4-FFF2-40B4-BE49-F238E27FC236}">
                <a16:creationId xmlns:a16="http://schemas.microsoft.com/office/drawing/2014/main" id="{70D48863-3C73-FB3D-88CE-62DDD432273B}"/>
              </a:ext>
            </a:extLst>
          </p:cNvPr>
          <p:cNvSpPr/>
          <p:nvPr/>
        </p:nvSpPr>
        <p:spPr>
          <a:xfrm>
            <a:off x="1341625" y="4777409"/>
            <a:ext cx="4926338" cy="854449"/>
          </a:xfrm>
          <a:prstGeom prst="trapezoid">
            <a:avLst>
              <a:gd name="adj" fmla="val 69978"/>
            </a:avLst>
          </a:prstGeom>
          <a:solidFill>
            <a:schemeClr val="accent6">
              <a:lumMod val="7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1" name="Driehoek 10">
            <a:extLst>
              <a:ext uri="{FF2B5EF4-FFF2-40B4-BE49-F238E27FC236}">
                <a16:creationId xmlns:a16="http://schemas.microsoft.com/office/drawing/2014/main" id="{E81AE686-3BA1-F58B-FAEC-A46C9EE9EA4C}"/>
              </a:ext>
            </a:extLst>
          </p:cNvPr>
          <p:cNvSpPr/>
          <p:nvPr/>
        </p:nvSpPr>
        <p:spPr>
          <a:xfrm>
            <a:off x="3340966" y="1864689"/>
            <a:ext cx="967409" cy="675861"/>
          </a:xfrm>
          <a:prstGeom prst="triangle">
            <a:avLst/>
          </a:prstGeom>
          <a:solidFill>
            <a:schemeClr val="accent6">
              <a:lumMod val="20000"/>
              <a:lumOff val="8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2" name="Tekstvak 11">
            <a:extLst>
              <a:ext uri="{FF2B5EF4-FFF2-40B4-BE49-F238E27FC236}">
                <a16:creationId xmlns:a16="http://schemas.microsoft.com/office/drawing/2014/main" id="{185EE477-449F-DC50-0FC9-4018FB47BEE8}"/>
              </a:ext>
            </a:extLst>
          </p:cNvPr>
          <p:cNvSpPr txBox="1"/>
          <p:nvPr/>
        </p:nvSpPr>
        <p:spPr>
          <a:xfrm>
            <a:off x="1542972" y="5944639"/>
            <a:ext cx="4699876" cy="646331"/>
          </a:xfrm>
          <a:prstGeom prst="rect">
            <a:avLst/>
          </a:prstGeom>
          <a:noFill/>
        </p:spPr>
        <p:txBody>
          <a:bodyPr wrap="none" rtlCol="0">
            <a:spAutoFit/>
          </a:bodyPr>
          <a:lstStyle/>
          <a:p>
            <a:r>
              <a:rPr lang="nl-BE" sz="3600" dirty="0">
                <a:solidFill>
                  <a:schemeClr val="accent6">
                    <a:lumMod val="60000"/>
                    <a:lumOff val="40000"/>
                  </a:schemeClr>
                </a:solidFill>
              </a:rPr>
              <a:t>Fysiologische behoeften</a:t>
            </a:r>
          </a:p>
        </p:txBody>
      </p:sp>
      <p:sp>
        <p:nvSpPr>
          <p:cNvPr id="16" name="Tekstvak 15">
            <a:extLst>
              <a:ext uri="{FF2B5EF4-FFF2-40B4-BE49-F238E27FC236}">
                <a16:creationId xmlns:a16="http://schemas.microsoft.com/office/drawing/2014/main" id="{A39EA6EC-3416-25A4-3E6F-F7EE5CDF6AF6}"/>
              </a:ext>
            </a:extLst>
          </p:cNvPr>
          <p:cNvSpPr txBox="1"/>
          <p:nvPr/>
        </p:nvSpPr>
        <p:spPr>
          <a:xfrm>
            <a:off x="2340436" y="4932264"/>
            <a:ext cx="3253583" cy="523220"/>
          </a:xfrm>
          <a:prstGeom prst="rect">
            <a:avLst/>
          </a:prstGeom>
          <a:noFill/>
        </p:spPr>
        <p:txBody>
          <a:bodyPr wrap="none" rtlCol="0">
            <a:spAutoFit/>
          </a:bodyPr>
          <a:lstStyle/>
          <a:p>
            <a:r>
              <a:rPr lang="nl-BE" sz="2800" dirty="0">
                <a:solidFill>
                  <a:schemeClr val="accent6">
                    <a:lumMod val="40000"/>
                    <a:lumOff val="60000"/>
                  </a:schemeClr>
                </a:solidFill>
              </a:rPr>
              <a:t>Veiligheidsbehoeften</a:t>
            </a:r>
          </a:p>
        </p:txBody>
      </p:sp>
      <p:sp>
        <p:nvSpPr>
          <p:cNvPr id="3" name="Rechteraccolade 2">
            <a:extLst>
              <a:ext uri="{FF2B5EF4-FFF2-40B4-BE49-F238E27FC236}">
                <a16:creationId xmlns:a16="http://schemas.microsoft.com/office/drawing/2014/main" id="{9454AF99-6530-18F8-743A-0BA17F51F735}"/>
              </a:ext>
            </a:extLst>
          </p:cNvPr>
          <p:cNvSpPr/>
          <p:nvPr/>
        </p:nvSpPr>
        <p:spPr>
          <a:xfrm>
            <a:off x="7360517" y="4777409"/>
            <a:ext cx="420510" cy="1884885"/>
          </a:xfrm>
          <a:prstGeom prst="rightBrace">
            <a:avLst/>
          </a:prstGeom>
          <a:ln w="28575">
            <a:solidFill>
              <a:schemeClr val="accent6">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BE"/>
          </a:p>
        </p:txBody>
      </p:sp>
      <p:sp>
        <p:nvSpPr>
          <p:cNvPr id="5" name="Tekstvak 4">
            <a:extLst>
              <a:ext uri="{FF2B5EF4-FFF2-40B4-BE49-F238E27FC236}">
                <a16:creationId xmlns:a16="http://schemas.microsoft.com/office/drawing/2014/main" id="{18FC28B4-F16B-B644-B0AD-F58A7F8B3956}"/>
              </a:ext>
            </a:extLst>
          </p:cNvPr>
          <p:cNvSpPr txBox="1"/>
          <p:nvPr/>
        </p:nvSpPr>
        <p:spPr>
          <a:xfrm>
            <a:off x="8624500" y="5147738"/>
            <a:ext cx="2799356" cy="1200329"/>
          </a:xfrm>
          <a:prstGeom prst="rect">
            <a:avLst/>
          </a:prstGeom>
          <a:noFill/>
        </p:spPr>
        <p:txBody>
          <a:bodyPr wrap="none" rtlCol="0">
            <a:spAutoFit/>
          </a:bodyPr>
          <a:lstStyle/>
          <a:p>
            <a:pPr algn="ctr"/>
            <a:r>
              <a:rPr lang="nl-BE" sz="3600" i="1" dirty="0">
                <a:solidFill>
                  <a:schemeClr val="tx1">
                    <a:lumMod val="75000"/>
                    <a:lumOff val="25000"/>
                  </a:schemeClr>
                </a:solidFill>
              </a:rPr>
              <a:t>Basis/ fysieke </a:t>
            </a:r>
            <a:br>
              <a:rPr lang="nl-BE" sz="3600" i="1" dirty="0">
                <a:solidFill>
                  <a:schemeClr val="tx1">
                    <a:lumMod val="75000"/>
                    <a:lumOff val="25000"/>
                  </a:schemeClr>
                </a:solidFill>
              </a:rPr>
            </a:br>
            <a:r>
              <a:rPr lang="nl-BE" sz="3600" i="1" dirty="0">
                <a:solidFill>
                  <a:schemeClr val="tx1">
                    <a:lumMod val="75000"/>
                    <a:lumOff val="25000"/>
                  </a:schemeClr>
                </a:solidFill>
              </a:rPr>
              <a:t>behoeften</a:t>
            </a:r>
          </a:p>
        </p:txBody>
      </p:sp>
      <p:sp>
        <p:nvSpPr>
          <p:cNvPr id="23" name="Tekstvak 22">
            <a:extLst>
              <a:ext uri="{FF2B5EF4-FFF2-40B4-BE49-F238E27FC236}">
                <a16:creationId xmlns:a16="http://schemas.microsoft.com/office/drawing/2014/main" id="{8C2D85D3-7A46-06CD-F7EB-61360A97F7EA}"/>
              </a:ext>
            </a:extLst>
          </p:cNvPr>
          <p:cNvSpPr txBox="1"/>
          <p:nvPr/>
        </p:nvSpPr>
        <p:spPr>
          <a:xfrm>
            <a:off x="1064073" y="579811"/>
            <a:ext cx="5899628" cy="646331"/>
          </a:xfrm>
          <a:prstGeom prst="rect">
            <a:avLst/>
          </a:prstGeom>
          <a:noFill/>
        </p:spPr>
        <p:txBody>
          <a:bodyPr wrap="none" rtlCol="0">
            <a:spAutoFit/>
          </a:bodyPr>
          <a:lstStyle/>
          <a:p>
            <a:r>
              <a:rPr lang="nl-BE" sz="3600" u="sng" dirty="0"/>
              <a:t>behoeftepiramide van Maslow</a:t>
            </a:r>
          </a:p>
        </p:txBody>
      </p:sp>
    </p:spTree>
    <p:extLst>
      <p:ext uri="{BB962C8B-B14F-4D97-AF65-F5344CB8AC3E}">
        <p14:creationId xmlns:p14="http://schemas.microsoft.com/office/powerpoint/2010/main" val="1922175039"/>
      </p:ext>
    </p:extLst>
  </p:cSld>
  <p:clrMapOvr>
    <a:masterClrMapping/>
  </p:clrMapOvr>
  <mc:AlternateContent xmlns:mc="http://schemas.openxmlformats.org/markup-compatibility/2006" xmlns:p14="http://schemas.microsoft.com/office/powerpoint/2010/main">
    <mc:Choice Requires="p14">
      <p:transition spd="slow" p14:dur="2000" advTm="14250"/>
    </mc:Choice>
    <mc:Fallback xmlns="">
      <p:transition spd="slow" advTm="1425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rapezium 6">
            <a:extLst>
              <a:ext uri="{FF2B5EF4-FFF2-40B4-BE49-F238E27FC236}">
                <a16:creationId xmlns:a16="http://schemas.microsoft.com/office/drawing/2014/main" id="{B1BC40E1-4E69-C5B4-A776-C3D9D541C665}"/>
              </a:ext>
            </a:extLst>
          </p:cNvPr>
          <p:cNvSpPr/>
          <p:nvPr/>
        </p:nvSpPr>
        <p:spPr>
          <a:xfrm>
            <a:off x="2686720" y="2716537"/>
            <a:ext cx="2275904" cy="854449"/>
          </a:xfrm>
          <a:prstGeom prst="trapezoid">
            <a:avLst>
              <a:gd name="adj" fmla="val 69978"/>
            </a:avLst>
          </a:prstGeom>
          <a:solidFill>
            <a:schemeClr val="accent6">
              <a:lumMod val="40000"/>
              <a:lumOff val="6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8" name="Trapezium 7">
            <a:extLst>
              <a:ext uri="{FF2B5EF4-FFF2-40B4-BE49-F238E27FC236}">
                <a16:creationId xmlns:a16="http://schemas.microsoft.com/office/drawing/2014/main" id="{CF308026-1F38-938F-BDB9-B4358DF12EA0}"/>
              </a:ext>
            </a:extLst>
          </p:cNvPr>
          <p:cNvSpPr/>
          <p:nvPr/>
        </p:nvSpPr>
        <p:spPr>
          <a:xfrm>
            <a:off x="685642" y="5807845"/>
            <a:ext cx="6278059" cy="854449"/>
          </a:xfrm>
          <a:prstGeom prst="trapezoid">
            <a:avLst>
              <a:gd name="adj" fmla="val 69978"/>
            </a:avLst>
          </a:prstGeom>
          <a:solidFill>
            <a:schemeClr val="accent6">
              <a:lumMod val="5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9" name="Trapezium 8">
            <a:extLst>
              <a:ext uri="{FF2B5EF4-FFF2-40B4-BE49-F238E27FC236}">
                <a16:creationId xmlns:a16="http://schemas.microsoft.com/office/drawing/2014/main" id="{FE948043-C03F-BA94-CD48-F1B215862B78}"/>
              </a:ext>
            </a:extLst>
          </p:cNvPr>
          <p:cNvSpPr/>
          <p:nvPr/>
        </p:nvSpPr>
        <p:spPr>
          <a:xfrm>
            <a:off x="2024112" y="3746973"/>
            <a:ext cx="3587869" cy="854449"/>
          </a:xfrm>
          <a:prstGeom prst="trapezoid">
            <a:avLst>
              <a:gd name="adj" fmla="val 69978"/>
            </a:avLst>
          </a:prstGeom>
          <a:solidFill>
            <a:schemeClr val="accent6">
              <a:lumMod val="60000"/>
              <a:lumOff val="4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0" name="Trapezium 9">
            <a:extLst>
              <a:ext uri="{FF2B5EF4-FFF2-40B4-BE49-F238E27FC236}">
                <a16:creationId xmlns:a16="http://schemas.microsoft.com/office/drawing/2014/main" id="{70D48863-3C73-FB3D-88CE-62DDD432273B}"/>
              </a:ext>
            </a:extLst>
          </p:cNvPr>
          <p:cNvSpPr/>
          <p:nvPr/>
        </p:nvSpPr>
        <p:spPr>
          <a:xfrm>
            <a:off x="1341625" y="4777409"/>
            <a:ext cx="4926338" cy="854449"/>
          </a:xfrm>
          <a:prstGeom prst="trapezoid">
            <a:avLst>
              <a:gd name="adj" fmla="val 69978"/>
            </a:avLst>
          </a:prstGeom>
          <a:solidFill>
            <a:schemeClr val="accent6">
              <a:lumMod val="7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1" name="Driehoek 10">
            <a:extLst>
              <a:ext uri="{FF2B5EF4-FFF2-40B4-BE49-F238E27FC236}">
                <a16:creationId xmlns:a16="http://schemas.microsoft.com/office/drawing/2014/main" id="{E81AE686-3BA1-F58B-FAEC-A46C9EE9EA4C}"/>
              </a:ext>
            </a:extLst>
          </p:cNvPr>
          <p:cNvSpPr/>
          <p:nvPr/>
        </p:nvSpPr>
        <p:spPr>
          <a:xfrm>
            <a:off x="3340966" y="1864689"/>
            <a:ext cx="967409" cy="675861"/>
          </a:xfrm>
          <a:prstGeom prst="triangle">
            <a:avLst/>
          </a:prstGeom>
          <a:solidFill>
            <a:schemeClr val="accent6">
              <a:lumMod val="20000"/>
              <a:lumOff val="8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2" name="Tekstvak 11">
            <a:extLst>
              <a:ext uri="{FF2B5EF4-FFF2-40B4-BE49-F238E27FC236}">
                <a16:creationId xmlns:a16="http://schemas.microsoft.com/office/drawing/2014/main" id="{185EE477-449F-DC50-0FC9-4018FB47BEE8}"/>
              </a:ext>
            </a:extLst>
          </p:cNvPr>
          <p:cNvSpPr txBox="1"/>
          <p:nvPr/>
        </p:nvSpPr>
        <p:spPr>
          <a:xfrm>
            <a:off x="1542972" y="5944639"/>
            <a:ext cx="4699876" cy="646331"/>
          </a:xfrm>
          <a:prstGeom prst="rect">
            <a:avLst/>
          </a:prstGeom>
          <a:noFill/>
        </p:spPr>
        <p:txBody>
          <a:bodyPr wrap="none" rtlCol="0">
            <a:spAutoFit/>
          </a:bodyPr>
          <a:lstStyle/>
          <a:p>
            <a:r>
              <a:rPr lang="nl-BE" sz="3600" dirty="0">
                <a:solidFill>
                  <a:schemeClr val="accent6">
                    <a:lumMod val="60000"/>
                    <a:lumOff val="40000"/>
                  </a:schemeClr>
                </a:solidFill>
              </a:rPr>
              <a:t>Fysiologische behoeften</a:t>
            </a:r>
          </a:p>
        </p:txBody>
      </p:sp>
      <p:sp>
        <p:nvSpPr>
          <p:cNvPr id="15" name="Tekstvak 14">
            <a:extLst>
              <a:ext uri="{FF2B5EF4-FFF2-40B4-BE49-F238E27FC236}">
                <a16:creationId xmlns:a16="http://schemas.microsoft.com/office/drawing/2014/main" id="{056A2E02-C6F5-56D6-C616-A0E487DE3D79}"/>
              </a:ext>
            </a:extLst>
          </p:cNvPr>
          <p:cNvSpPr txBox="1"/>
          <p:nvPr/>
        </p:nvSpPr>
        <p:spPr>
          <a:xfrm>
            <a:off x="2570342" y="3955960"/>
            <a:ext cx="2793772" cy="461665"/>
          </a:xfrm>
          <a:prstGeom prst="rect">
            <a:avLst/>
          </a:prstGeom>
          <a:noFill/>
        </p:spPr>
        <p:txBody>
          <a:bodyPr wrap="square" rtlCol="0">
            <a:spAutoFit/>
          </a:bodyPr>
          <a:lstStyle/>
          <a:p>
            <a:r>
              <a:rPr lang="nl-BE" sz="2400" dirty="0">
                <a:solidFill>
                  <a:schemeClr val="accent6">
                    <a:lumMod val="50000"/>
                  </a:schemeClr>
                </a:solidFill>
              </a:rPr>
              <a:t>Liefde en erbij horen</a:t>
            </a:r>
          </a:p>
        </p:txBody>
      </p:sp>
      <p:sp>
        <p:nvSpPr>
          <p:cNvPr id="16" name="Tekstvak 15">
            <a:extLst>
              <a:ext uri="{FF2B5EF4-FFF2-40B4-BE49-F238E27FC236}">
                <a16:creationId xmlns:a16="http://schemas.microsoft.com/office/drawing/2014/main" id="{A39EA6EC-3416-25A4-3E6F-F7EE5CDF6AF6}"/>
              </a:ext>
            </a:extLst>
          </p:cNvPr>
          <p:cNvSpPr txBox="1"/>
          <p:nvPr/>
        </p:nvSpPr>
        <p:spPr>
          <a:xfrm>
            <a:off x="2340436" y="4932264"/>
            <a:ext cx="3253583" cy="523220"/>
          </a:xfrm>
          <a:prstGeom prst="rect">
            <a:avLst/>
          </a:prstGeom>
          <a:noFill/>
        </p:spPr>
        <p:txBody>
          <a:bodyPr wrap="none" rtlCol="0">
            <a:spAutoFit/>
          </a:bodyPr>
          <a:lstStyle/>
          <a:p>
            <a:r>
              <a:rPr lang="nl-BE" sz="2800" dirty="0">
                <a:solidFill>
                  <a:schemeClr val="accent6">
                    <a:lumMod val="40000"/>
                    <a:lumOff val="60000"/>
                  </a:schemeClr>
                </a:solidFill>
              </a:rPr>
              <a:t>Veiligheidsbehoeften</a:t>
            </a:r>
          </a:p>
        </p:txBody>
      </p:sp>
      <p:sp>
        <p:nvSpPr>
          <p:cNvPr id="3" name="Rechteraccolade 2">
            <a:extLst>
              <a:ext uri="{FF2B5EF4-FFF2-40B4-BE49-F238E27FC236}">
                <a16:creationId xmlns:a16="http://schemas.microsoft.com/office/drawing/2014/main" id="{9454AF99-6530-18F8-743A-0BA17F51F735}"/>
              </a:ext>
            </a:extLst>
          </p:cNvPr>
          <p:cNvSpPr/>
          <p:nvPr/>
        </p:nvSpPr>
        <p:spPr>
          <a:xfrm>
            <a:off x="7360517" y="4777409"/>
            <a:ext cx="420510" cy="1884885"/>
          </a:xfrm>
          <a:prstGeom prst="rightBrace">
            <a:avLst/>
          </a:prstGeom>
          <a:ln w="28575">
            <a:solidFill>
              <a:schemeClr val="accent6">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BE"/>
          </a:p>
        </p:txBody>
      </p:sp>
      <p:sp>
        <p:nvSpPr>
          <p:cNvPr id="5" name="Tekstvak 4">
            <a:extLst>
              <a:ext uri="{FF2B5EF4-FFF2-40B4-BE49-F238E27FC236}">
                <a16:creationId xmlns:a16="http://schemas.microsoft.com/office/drawing/2014/main" id="{18FC28B4-F16B-B644-B0AD-F58A7F8B3956}"/>
              </a:ext>
            </a:extLst>
          </p:cNvPr>
          <p:cNvSpPr txBox="1"/>
          <p:nvPr/>
        </p:nvSpPr>
        <p:spPr>
          <a:xfrm>
            <a:off x="8624500" y="5147738"/>
            <a:ext cx="2799356" cy="1200329"/>
          </a:xfrm>
          <a:prstGeom prst="rect">
            <a:avLst/>
          </a:prstGeom>
          <a:noFill/>
        </p:spPr>
        <p:txBody>
          <a:bodyPr wrap="none" rtlCol="0">
            <a:spAutoFit/>
          </a:bodyPr>
          <a:lstStyle/>
          <a:p>
            <a:pPr algn="ctr"/>
            <a:r>
              <a:rPr lang="nl-BE" sz="3600" i="1" dirty="0">
                <a:solidFill>
                  <a:schemeClr val="tx1">
                    <a:lumMod val="75000"/>
                    <a:lumOff val="25000"/>
                  </a:schemeClr>
                </a:solidFill>
              </a:rPr>
              <a:t>Basis/ fysieke </a:t>
            </a:r>
            <a:br>
              <a:rPr lang="nl-BE" sz="3600" i="1" dirty="0">
                <a:solidFill>
                  <a:schemeClr val="tx1">
                    <a:lumMod val="75000"/>
                    <a:lumOff val="25000"/>
                  </a:schemeClr>
                </a:solidFill>
              </a:rPr>
            </a:br>
            <a:r>
              <a:rPr lang="nl-BE" sz="3600" i="1" dirty="0">
                <a:solidFill>
                  <a:schemeClr val="tx1">
                    <a:lumMod val="75000"/>
                    <a:lumOff val="25000"/>
                  </a:schemeClr>
                </a:solidFill>
              </a:rPr>
              <a:t>behoeften</a:t>
            </a:r>
          </a:p>
        </p:txBody>
      </p:sp>
      <p:sp>
        <p:nvSpPr>
          <p:cNvPr id="19" name="Rechteraccolade 18">
            <a:extLst>
              <a:ext uri="{FF2B5EF4-FFF2-40B4-BE49-F238E27FC236}">
                <a16:creationId xmlns:a16="http://schemas.microsoft.com/office/drawing/2014/main" id="{320741FC-D47E-9830-EF0D-7D1F18BDE481}"/>
              </a:ext>
            </a:extLst>
          </p:cNvPr>
          <p:cNvSpPr/>
          <p:nvPr/>
        </p:nvSpPr>
        <p:spPr>
          <a:xfrm>
            <a:off x="7360516" y="3746973"/>
            <a:ext cx="420511" cy="854449"/>
          </a:xfrm>
          <a:prstGeom prst="rightBrace">
            <a:avLst/>
          </a:prstGeom>
          <a:ln w="28575">
            <a:solidFill>
              <a:schemeClr val="accent6">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BE"/>
          </a:p>
        </p:txBody>
      </p:sp>
      <p:sp>
        <p:nvSpPr>
          <p:cNvPr id="20" name="Tekstvak 19">
            <a:extLst>
              <a:ext uri="{FF2B5EF4-FFF2-40B4-BE49-F238E27FC236}">
                <a16:creationId xmlns:a16="http://schemas.microsoft.com/office/drawing/2014/main" id="{ACD2DAB5-4E0E-F2EC-AB1F-1D9EDD6CE167}"/>
              </a:ext>
            </a:extLst>
          </p:cNvPr>
          <p:cNvSpPr txBox="1"/>
          <p:nvPr/>
        </p:nvSpPr>
        <p:spPr>
          <a:xfrm>
            <a:off x="8381958" y="3877519"/>
            <a:ext cx="3499099" cy="646331"/>
          </a:xfrm>
          <a:prstGeom prst="rect">
            <a:avLst/>
          </a:prstGeom>
          <a:noFill/>
        </p:spPr>
        <p:txBody>
          <a:bodyPr wrap="none" rtlCol="0">
            <a:spAutoFit/>
          </a:bodyPr>
          <a:lstStyle/>
          <a:p>
            <a:r>
              <a:rPr lang="nl-BE" sz="3600" i="1" dirty="0">
                <a:solidFill>
                  <a:schemeClr val="tx1">
                    <a:lumMod val="75000"/>
                    <a:lumOff val="25000"/>
                  </a:schemeClr>
                </a:solidFill>
              </a:rPr>
              <a:t>Sociale behoeften</a:t>
            </a:r>
          </a:p>
        </p:txBody>
      </p:sp>
      <p:sp>
        <p:nvSpPr>
          <p:cNvPr id="23" name="Tekstvak 22">
            <a:extLst>
              <a:ext uri="{FF2B5EF4-FFF2-40B4-BE49-F238E27FC236}">
                <a16:creationId xmlns:a16="http://schemas.microsoft.com/office/drawing/2014/main" id="{8C2D85D3-7A46-06CD-F7EB-61360A97F7EA}"/>
              </a:ext>
            </a:extLst>
          </p:cNvPr>
          <p:cNvSpPr txBox="1"/>
          <p:nvPr/>
        </p:nvSpPr>
        <p:spPr>
          <a:xfrm>
            <a:off x="1064073" y="579811"/>
            <a:ext cx="5899628" cy="646331"/>
          </a:xfrm>
          <a:prstGeom prst="rect">
            <a:avLst/>
          </a:prstGeom>
          <a:noFill/>
        </p:spPr>
        <p:txBody>
          <a:bodyPr wrap="none" rtlCol="0">
            <a:spAutoFit/>
          </a:bodyPr>
          <a:lstStyle/>
          <a:p>
            <a:r>
              <a:rPr lang="nl-BE" sz="3600" u="sng" dirty="0"/>
              <a:t>behoeftepiramide van Maslow</a:t>
            </a:r>
          </a:p>
        </p:txBody>
      </p:sp>
    </p:spTree>
    <p:extLst>
      <p:ext uri="{BB962C8B-B14F-4D97-AF65-F5344CB8AC3E}">
        <p14:creationId xmlns:p14="http://schemas.microsoft.com/office/powerpoint/2010/main" val="3877168147"/>
      </p:ext>
    </p:extLst>
  </p:cSld>
  <p:clrMapOvr>
    <a:masterClrMapping/>
  </p:clrMapOvr>
  <mc:AlternateContent xmlns:mc="http://schemas.openxmlformats.org/markup-compatibility/2006" xmlns:p14="http://schemas.microsoft.com/office/powerpoint/2010/main">
    <mc:Choice Requires="p14">
      <p:transition spd="slow" p14:dur="2000" advTm="4394"/>
    </mc:Choice>
    <mc:Fallback xmlns="">
      <p:transition spd="slow" advTm="4394"/>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rapezium 6">
            <a:extLst>
              <a:ext uri="{FF2B5EF4-FFF2-40B4-BE49-F238E27FC236}">
                <a16:creationId xmlns:a16="http://schemas.microsoft.com/office/drawing/2014/main" id="{B1BC40E1-4E69-C5B4-A776-C3D9D541C665}"/>
              </a:ext>
            </a:extLst>
          </p:cNvPr>
          <p:cNvSpPr/>
          <p:nvPr/>
        </p:nvSpPr>
        <p:spPr>
          <a:xfrm>
            <a:off x="2686720" y="2716537"/>
            <a:ext cx="2275904" cy="854449"/>
          </a:xfrm>
          <a:prstGeom prst="trapezoid">
            <a:avLst>
              <a:gd name="adj" fmla="val 69978"/>
            </a:avLst>
          </a:prstGeom>
          <a:solidFill>
            <a:schemeClr val="accent6">
              <a:lumMod val="40000"/>
              <a:lumOff val="6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8" name="Trapezium 7">
            <a:extLst>
              <a:ext uri="{FF2B5EF4-FFF2-40B4-BE49-F238E27FC236}">
                <a16:creationId xmlns:a16="http://schemas.microsoft.com/office/drawing/2014/main" id="{CF308026-1F38-938F-BDB9-B4358DF12EA0}"/>
              </a:ext>
            </a:extLst>
          </p:cNvPr>
          <p:cNvSpPr/>
          <p:nvPr/>
        </p:nvSpPr>
        <p:spPr>
          <a:xfrm>
            <a:off x="685642" y="5807845"/>
            <a:ext cx="6278059" cy="854449"/>
          </a:xfrm>
          <a:prstGeom prst="trapezoid">
            <a:avLst>
              <a:gd name="adj" fmla="val 69978"/>
            </a:avLst>
          </a:prstGeom>
          <a:solidFill>
            <a:schemeClr val="accent6">
              <a:lumMod val="5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9" name="Trapezium 8">
            <a:extLst>
              <a:ext uri="{FF2B5EF4-FFF2-40B4-BE49-F238E27FC236}">
                <a16:creationId xmlns:a16="http://schemas.microsoft.com/office/drawing/2014/main" id="{FE948043-C03F-BA94-CD48-F1B215862B78}"/>
              </a:ext>
            </a:extLst>
          </p:cNvPr>
          <p:cNvSpPr/>
          <p:nvPr/>
        </p:nvSpPr>
        <p:spPr>
          <a:xfrm>
            <a:off x="2024112" y="3746973"/>
            <a:ext cx="3587869" cy="854449"/>
          </a:xfrm>
          <a:prstGeom prst="trapezoid">
            <a:avLst>
              <a:gd name="adj" fmla="val 69978"/>
            </a:avLst>
          </a:prstGeom>
          <a:solidFill>
            <a:schemeClr val="accent6">
              <a:lumMod val="60000"/>
              <a:lumOff val="4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0" name="Trapezium 9">
            <a:extLst>
              <a:ext uri="{FF2B5EF4-FFF2-40B4-BE49-F238E27FC236}">
                <a16:creationId xmlns:a16="http://schemas.microsoft.com/office/drawing/2014/main" id="{70D48863-3C73-FB3D-88CE-62DDD432273B}"/>
              </a:ext>
            </a:extLst>
          </p:cNvPr>
          <p:cNvSpPr/>
          <p:nvPr/>
        </p:nvSpPr>
        <p:spPr>
          <a:xfrm>
            <a:off x="1341625" y="4777409"/>
            <a:ext cx="4926338" cy="854449"/>
          </a:xfrm>
          <a:prstGeom prst="trapezoid">
            <a:avLst>
              <a:gd name="adj" fmla="val 69978"/>
            </a:avLst>
          </a:prstGeom>
          <a:solidFill>
            <a:schemeClr val="accent6">
              <a:lumMod val="7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1" name="Driehoek 10">
            <a:extLst>
              <a:ext uri="{FF2B5EF4-FFF2-40B4-BE49-F238E27FC236}">
                <a16:creationId xmlns:a16="http://schemas.microsoft.com/office/drawing/2014/main" id="{E81AE686-3BA1-F58B-FAEC-A46C9EE9EA4C}"/>
              </a:ext>
            </a:extLst>
          </p:cNvPr>
          <p:cNvSpPr/>
          <p:nvPr/>
        </p:nvSpPr>
        <p:spPr>
          <a:xfrm>
            <a:off x="3340966" y="1864689"/>
            <a:ext cx="967409" cy="675861"/>
          </a:xfrm>
          <a:prstGeom prst="triangle">
            <a:avLst/>
          </a:prstGeom>
          <a:solidFill>
            <a:schemeClr val="accent6">
              <a:lumMod val="20000"/>
              <a:lumOff val="8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2" name="Tekstvak 11">
            <a:extLst>
              <a:ext uri="{FF2B5EF4-FFF2-40B4-BE49-F238E27FC236}">
                <a16:creationId xmlns:a16="http://schemas.microsoft.com/office/drawing/2014/main" id="{185EE477-449F-DC50-0FC9-4018FB47BEE8}"/>
              </a:ext>
            </a:extLst>
          </p:cNvPr>
          <p:cNvSpPr txBox="1"/>
          <p:nvPr/>
        </p:nvSpPr>
        <p:spPr>
          <a:xfrm>
            <a:off x="1542972" y="5944639"/>
            <a:ext cx="4699876" cy="646331"/>
          </a:xfrm>
          <a:prstGeom prst="rect">
            <a:avLst/>
          </a:prstGeom>
          <a:noFill/>
        </p:spPr>
        <p:txBody>
          <a:bodyPr wrap="none" rtlCol="0">
            <a:spAutoFit/>
          </a:bodyPr>
          <a:lstStyle/>
          <a:p>
            <a:r>
              <a:rPr lang="nl-BE" sz="3600" dirty="0">
                <a:solidFill>
                  <a:schemeClr val="accent6">
                    <a:lumMod val="60000"/>
                    <a:lumOff val="40000"/>
                  </a:schemeClr>
                </a:solidFill>
              </a:rPr>
              <a:t>Fysiologische behoeften</a:t>
            </a:r>
          </a:p>
        </p:txBody>
      </p:sp>
      <p:sp>
        <p:nvSpPr>
          <p:cNvPr id="13" name="Tekstvak 12">
            <a:extLst>
              <a:ext uri="{FF2B5EF4-FFF2-40B4-BE49-F238E27FC236}">
                <a16:creationId xmlns:a16="http://schemas.microsoft.com/office/drawing/2014/main" id="{8F46D9A6-DCC2-BA83-A2CF-8F26D2197EAC}"/>
              </a:ext>
            </a:extLst>
          </p:cNvPr>
          <p:cNvSpPr txBox="1"/>
          <p:nvPr/>
        </p:nvSpPr>
        <p:spPr>
          <a:xfrm>
            <a:off x="689267" y="2001483"/>
            <a:ext cx="1780872" cy="461665"/>
          </a:xfrm>
          <a:prstGeom prst="rect">
            <a:avLst/>
          </a:prstGeom>
          <a:noFill/>
        </p:spPr>
        <p:txBody>
          <a:bodyPr wrap="none" rtlCol="0">
            <a:spAutoFit/>
          </a:bodyPr>
          <a:lstStyle/>
          <a:p>
            <a:r>
              <a:rPr lang="nl-BE" sz="2400" dirty="0">
                <a:solidFill>
                  <a:schemeClr val="accent6">
                    <a:lumMod val="50000"/>
                  </a:schemeClr>
                </a:solidFill>
              </a:rPr>
              <a:t>Zelfrealisatie</a:t>
            </a:r>
          </a:p>
        </p:txBody>
      </p:sp>
      <p:sp>
        <p:nvSpPr>
          <p:cNvPr id="14" name="Tekstvak 13">
            <a:extLst>
              <a:ext uri="{FF2B5EF4-FFF2-40B4-BE49-F238E27FC236}">
                <a16:creationId xmlns:a16="http://schemas.microsoft.com/office/drawing/2014/main" id="{412CE183-B403-9759-A182-E7066005D4E5}"/>
              </a:ext>
            </a:extLst>
          </p:cNvPr>
          <p:cNvSpPr txBox="1"/>
          <p:nvPr/>
        </p:nvSpPr>
        <p:spPr>
          <a:xfrm>
            <a:off x="549112" y="2945072"/>
            <a:ext cx="1791324" cy="461665"/>
          </a:xfrm>
          <a:prstGeom prst="rect">
            <a:avLst/>
          </a:prstGeom>
          <a:noFill/>
        </p:spPr>
        <p:txBody>
          <a:bodyPr wrap="none" rtlCol="0">
            <a:spAutoFit/>
          </a:bodyPr>
          <a:lstStyle/>
          <a:p>
            <a:r>
              <a:rPr lang="nl-BE" sz="2400" dirty="0">
                <a:solidFill>
                  <a:schemeClr val="accent6">
                    <a:lumMod val="50000"/>
                  </a:schemeClr>
                </a:solidFill>
              </a:rPr>
              <a:t>Eigenwaarde</a:t>
            </a:r>
          </a:p>
        </p:txBody>
      </p:sp>
      <p:sp>
        <p:nvSpPr>
          <p:cNvPr id="15" name="Tekstvak 14">
            <a:extLst>
              <a:ext uri="{FF2B5EF4-FFF2-40B4-BE49-F238E27FC236}">
                <a16:creationId xmlns:a16="http://schemas.microsoft.com/office/drawing/2014/main" id="{056A2E02-C6F5-56D6-C616-A0E487DE3D79}"/>
              </a:ext>
            </a:extLst>
          </p:cNvPr>
          <p:cNvSpPr txBox="1"/>
          <p:nvPr/>
        </p:nvSpPr>
        <p:spPr>
          <a:xfrm>
            <a:off x="2570342" y="3955960"/>
            <a:ext cx="2793772" cy="461665"/>
          </a:xfrm>
          <a:prstGeom prst="rect">
            <a:avLst/>
          </a:prstGeom>
          <a:noFill/>
        </p:spPr>
        <p:txBody>
          <a:bodyPr wrap="square" rtlCol="0">
            <a:spAutoFit/>
          </a:bodyPr>
          <a:lstStyle/>
          <a:p>
            <a:r>
              <a:rPr lang="nl-BE" sz="2400" dirty="0">
                <a:solidFill>
                  <a:schemeClr val="accent6">
                    <a:lumMod val="50000"/>
                  </a:schemeClr>
                </a:solidFill>
              </a:rPr>
              <a:t>Liefde en erbij horen</a:t>
            </a:r>
          </a:p>
        </p:txBody>
      </p:sp>
      <p:sp>
        <p:nvSpPr>
          <p:cNvPr id="16" name="Tekstvak 15">
            <a:extLst>
              <a:ext uri="{FF2B5EF4-FFF2-40B4-BE49-F238E27FC236}">
                <a16:creationId xmlns:a16="http://schemas.microsoft.com/office/drawing/2014/main" id="{A39EA6EC-3416-25A4-3E6F-F7EE5CDF6AF6}"/>
              </a:ext>
            </a:extLst>
          </p:cNvPr>
          <p:cNvSpPr txBox="1"/>
          <p:nvPr/>
        </p:nvSpPr>
        <p:spPr>
          <a:xfrm>
            <a:off x="2340436" y="4932264"/>
            <a:ext cx="3253583" cy="523220"/>
          </a:xfrm>
          <a:prstGeom prst="rect">
            <a:avLst/>
          </a:prstGeom>
          <a:noFill/>
        </p:spPr>
        <p:txBody>
          <a:bodyPr wrap="none" rtlCol="0">
            <a:spAutoFit/>
          </a:bodyPr>
          <a:lstStyle/>
          <a:p>
            <a:r>
              <a:rPr lang="nl-BE" sz="2800" dirty="0">
                <a:solidFill>
                  <a:schemeClr val="accent6">
                    <a:lumMod val="40000"/>
                    <a:lumOff val="60000"/>
                  </a:schemeClr>
                </a:solidFill>
              </a:rPr>
              <a:t>Veiligheidsbehoeften</a:t>
            </a:r>
          </a:p>
        </p:txBody>
      </p:sp>
      <p:cxnSp>
        <p:nvCxnSpPr>
          <p:cNvPr id="4" name="Rechte verbindingslijn 3">
            <a:extLst>
              <a:ext uri="{FF2B5EF4-FFF2-40B4-BE49-F238E27FC236}">
                <a16:creationId xmlns:a16="http://schemas.microsoft.com/office/drawing/2014/main" id="{B4D1700D-61B7-6CB3-8707-1118F41BBCE5}"/>
              </a:ext>
            </a:extLst>
          </p:cNvPr>
          <p:cNvCxnSpPr>
            <a:cxnSpLocks/>
          </p:cNvCxnSpPr>
          <p:nvPr/>
        </p:nvCxnSpPr>
        <p:spPr>
          <a:xfrm flipV="1">
            <a:off x="258792" y="1859740"/>
            <a:ext cx="3259976" cy="4949"/>
          </a:xfrm>
          <a:prstGeom prst="line">
            <a:avLst/>
          </a:prstGeom>
          <a:ln w="22225">
            <a:solidFill>
              <a:schemeClr val="accent6">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 name="Rechte verbindingslijn 5">
            <a:extLst>
              <a:ext uri="{FF2B5EF4-FFF2-40B4-BE49-F238E27FC236}">
                <a16:creationId xmlns:a16="http://schemas.microsoft.com/office/drawing/2014/main" id="{3F20986B-3C33-6415-FA38-60CDFA3208A0}"/>
              </a:ext>
            </a:extLst>
          </p:cNvPr>
          <p:cNvCxnSpPr>
            <a:cxnSpLocks/>
          </p:cNvCxnSpPr>
          <p:nvPr/>
        </p:nvCxnSpPr>
        <p:spPr>
          <a:xfrm>
            <a:off x="258792" y="2516856"/>
            <a:ext cx="2920379" cy="0"/>
          </a:xfrm>
          <a:prstGeom prst="line">
            <a:avLst/>
          </a:prstGeom>
          <a:ln w="22225">
            <a:solidFill>
              <a:schemeClr val="accent6">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7" name="Rechte verbindingslijn 16">
            <a:extLst>
              <a:ext uri="{FF2B5EF4-FFF2-40B4-BE49-F238E27FC236}">
                <a16:creationId xmlns:a16="http://schemas.microsoft.com/office/drawing/2014/main" id="{5CBE78AE-A73B-93CD-A642-919A90B44B17}"/>
              </a:ext>
            </a:extLst>
          </p:cNvPr>
          <p:cNvCxnSpPr>
            <a:cxnSpLocks/>
          </p:cNvCxnSpPr>
          <p:nvPr/>
        </p:nvCxnSpPr>
        <p:spPr>
          <a:xfrm>
            <a:off x="258792" y="2716537"/>
            <a:ext cx="2847324" cy="0"/>
          </a:xfrm>
          <a:prstGeom prst="line">
            <a:avLst/>
          </a:prstGeom>
          <a:ln w="22225">
            <a:solidFill>
              <a:schemeClr val="accent6">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8" name="Rechte verbindingslijn 17">
            <a:extLst>
              <a:ext uri="{FF2B5EF4-FFF2-40B4-BE49-F238E27FC236}">
                <a16:creationId xmlns:a16="http://schemas.microsoft.com/office/drawing/2014/main" id="{37EA4503-9F55-81AC-F9F7-929E85B12515}"/>
              </a:ext>
            </a:extLst>
          </p:cNvPr>
          <p:cNvCxnSpPr>
            <a:cxnSpLocks/>
          </p:cNvCxnSpPr>
          <p:nvPr/>
        </p:nvCxnSpPr>
        <p:spPr>
          <a:xfrm>
            <a:off x="258792" y="3570986"/>
            <a:ext cx="2311550" cy="0"/>
          </a:xfrm>
          <a:prstGeom prst="line">
            <a:avLst/>
          </a:prstGeom>
          <a:ln w="22225">
            <a:solidFill>
              <a:schemeClr val="accent6">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3" name="Rechteraccolade 2">
            <a:extLst>
              <a:ext uri="{FF2B5EF4-FFF2-40B4-BE49-F238E27FC236}">
                <a16:creationId xmlns:a16="http://schemas.microsoft.com/office/drawing/2014/main" id="{9454AF99-6530-18F8-743A-0BA17F51F735}"/>
              </a:ext>
            </a:extLst>
          </p:cNvPr>
          <p:cNvSpPr/>
          <p:nvPr/>
        </p:nvSpPr>
        <p:spPr>
          <a:xfrm>
            <a:off x="7360517" y="4777409"/>
            <a:ext cx="420510" cy="1884885"/>
          </a:xfrm>
          <a:prstGeom prst="rightBrace">
            <a:avLst/>
          </a:prstGeom>
          <a:ln w="28575">
            <a:solidFill>
              <a:schemeClr val="accent6">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BE"/>
          </a:p>
        </p:txBody>
      </p:sp>
      <p:sp>
        <p:nvSpPr>
          <p:cNvPr id="5" name="Tekstvak 4">
            <a:extLst>
              <a:ext uri="{FF2B5EF4-FFF2-40B4-BE49-F238E27FC236}">
                <a16:creationId xmlns:a16="http://schemas.microsoft.com/office/drawing/2014/main" id="{18FC28B4-F16B-B644-B0AD-F58A7F8B3956}"/>
              </a:ext>
            </a:extLst>
          </p:cNvPr>
          <p:cNvSpPr txBox="1"/>
          <p:nvPr/>
        </p:nvSpPr>
        <p:spPr>
          <a:xfrm>
            <a:off x="8624500" y="5147738"/>
            <a:ext cx="2799356" cy="1200329"/>
          </a:xfrm>
          <a:prstGeom prst="rect">
            <a:avLst/>
          </a:prstGeom>
          <a:noFill/>
        </p:spPr>
        <p:txBody>
          <a:bodyPr wrap="none" rtlCol="0">
            <a:spAutoFit/>
          </a:bodyPr>
          <a:lstStyle/>
          <a:p>
            <a:pPr algn="ctr"/>
            <a:r>
              <a:rPr lang="nl-BE" sz="3600" i="1" dirty="0">
                <a:solidFill>
                  <a:schemeClr val="tx1">
                    <a:lumMod val="75000"/>
                    <a:lumOff val="25000"/>
                  </a:schemeClr>
                </a:solidFill>
              </a:rPr>
              <a:t>Basis/ fysieke </a:t>
            </a:r>
            <a:br>
              <a:rPr lang="nl-BE" sz="3600" i="1" dirty="0">
                <a:solidFill>
                  <a:schemeClr val="tx1">
                    <a:lumMod val="75000"/>
                    <a:lumOff val="25000"/>
                  </a:schemeClr>
                </a:solidFill>
              </a:rPr>
            </a:br>
            <a:r>
              <a:rPr lang="nl-BE" sz="3600" i="1" dirty="0">
                <a:solidFill>
                  <a:schemeClr val="tx1">
                    <a:lumMod val="75000"/>
                    <a:lumOff val="25000"/>
                  </a:schemeClr>
                </a:solidFill>
              </a:rPr>
              <a:t>behoeften</a:t>
            </a:r>
          </a:p>
        </p:txBody>
      </p:sp>
      <p:sp>
        <p:nvSpPr>
          <p:cNvPr id="19" name="Rechteraccolade 18">
            <a:extLst>
              <a:ext uri="{FF2B5EF4-FFF2-40B4-BE49-F238E27FC236}">
                <a16:creationId xmlns:a16="http://schemas.microsoft.com/office/drawing/2014/main" id="{320741FC-D47E-9830-EF0D-7D1F18BDE481}"/>
              </a:ext>
            </a:extLst>
          </p:cNvPr>
          <p:cNvSpPr/>
          <p:nvPr/>
        </p:nvSpPr>
        <p:spPr>
          <a:xfrm>
            <a:off x="7360516" y="3746973"/>
            <a:ext cx="420511" cy="854449"/>
          </a:xfrm>
          <a:prstGeom prst="rightBrace">
            <a:avLst/>
          </a:prstGeom>
          <a:ln w="28575">
            <a:solidFill>
              <a:schemeClr val="accent6">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BE"/>
          </a:p>
        </p:txBody>
      </p:sp>
      <p:sp>
        <p:nvSpPr>
          <p:cNvPr id="20" name="Tekstvak 19">
            <a:extLst>
              <a:ext uri="{FF2B5EF4-FFF2-40B4-BE49-F238E27FC236}">
                <a16:creationId xmlns:a16="http://schemas.microsoft.com/office/drawing/2014/main" id="{ACD2DAB5-4E0E-F2EC-AB1F-1D9EDD6CE167}"/>
              </a:ext>
            </a:extLst>
          </p:cNvPr>
          <p:cNvSpPr txBox="1"/>
          <p:nvPr/>
        </p:nvSpPr>
        <p:spPr>
          <a:xfrm>
            <a:off x="8381958" y="3877519"/>
            <a:ext cx="3499099" cy="646331"/>
          </a:xfrm>
          <a:prstGeom prst="rect">
            <a:avLst/>
          </a:prstGeom>
          <a:noFill/>
        </p:spPr>
        <p:txBody>
          <a:bodyPr wrap="none" rtlCol="0">
            <a:spAutoFit/>
          </a:bodyPr>
          <a:lstStyle/>
          <a:p>
            <a:r>
              <a:rPr lang="nl-BE" sz="3600" i="1" dirty="0">
                <a:solidFill>
                  <a:schemeClr val="tx1">
                    <a:lumMod val="75000"/>
                    <a:lumOff val="25000"/>
                  </a:schemeClr>
                </a:solidFill>
              </a:rPr>
              <a:t>Sociale behoeften</a:t>
            </a:r>
          </a:p>
        </p:txBody>
      </p:sp>
      <p:sp>
        <p:nvSpPr>
          <p:cNvPr id="21" name="Rechteraccolade 20">
            <a:extLst>
              <a:ext uri="{FF2B5EF4-FFF2-40B4-BE49-F238E27FC236}">
                <a16:creationId xmlns:a16="http://schemas.microsoft.com/office/drawing/2014/main" id="{9D899CC6-492E-1EED-01D3-17AEDE09E254}"/>
              </a:ext>
            </a:extLst>
          </p:cNvPr>
          <p:cNvSpPr/>
          <p:nvPr/>
        </p:nvSpPr>
        <p:spPr>
          <a:xfrm>
            <a:off x="7360517" y="1686277"/>
            <a:ext cx="420510" cy="1884885"/>
          </a:xfrm>
          <a:prstGeom prst="rightBrace">
            <a:avLst/>
          </a:prstGeom>
          <a:ln w="28575">
            <a:solidFill>
              <a:schemeClr val="accent6">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BE"/>
          </a:p>
        </p:txBody>
      </p:sp>
      <p:sp>
        <p:nvSpPr>
          <p:cNvPr id="22" name="Tekstvak 21">
            <a:extLst>
              <a:ext uri="{FF2B5EF4-FFF2-40B4-BE49-F238E27FC236}">
                <a16:creationId xmlns:a16="http://schemas.microsoft.com/office/drawing/2014/main" id="{C6B72B6E-7B3B-37AF-3BEF-00754D9A3A79}"/>
              </a:ext>
            </a:extLst>
          </p:cNvPr>
          <p:cNvSpPr txBox="1"/>
          <p:nvPr/>
        </p:nvSpPr>
        <p:spPr>
          <a:xfrm>
            <a:off x="8405468" y="2028554"/>
            <a:ext cx="3237420" cy="1200329"/>
          </a:xfrm>
          <a:prstGeom prst="rect">
            <a:avLst/>
          </a:prstGeom>
          <a:noFill/>
        </p:spPr>
        <p:txBody>
          <a:bodyPr wrap="square" rtlCol="0">
            <a:spAutoFit/>
          </a:bodyPr>
          <a:lstStyle/>
          <a:p>
            <a:pPr algn="ctr"/>
            <a:r>
              <a:rPr lang="nl-BE" sz="3600" i="1" dirty="0">
                <a:solidFill>
                  <a:schemeClr val="tx1">
                    <a:lumMod val="75000"/>
                    <a:lumOff val="25000"/>
                  </a:schemeClr>
                </a:solidFill>
              </a:rPr>
              <a:t>Zingevings- behoeften</a:t>
            </a:r>
          </a:p>
        </p:txBody>
      </p:sp>
      <p:sp>
        <p:nvSpPr>
          <p:cNvPr id="23" name="Tekstvak 22">
            <a:extLst>
              <a:ext uri="{FF2B5EF4-FFF2-40B4-BE49-F238E27FC236}">
                <a16:creationId xmlns:a16="http://schemas.microsoft.com/office/drawing/2014/main" id="{8C2D85D3-7A46-06CD-F7EB-61360A97F7EA}"/>
              </a:ext>
            </a:extLst>
          </p:cNvPr>
          <p:cNvSpPr txBox="1"/>
          <p:nvPr/>
        </p:nvSpPr>
        <p:spPr>
          <a:xfrm>
            <a:off x="1064073" y="579811"/>
            <a:ext cx="5899628" cy="646331"/>
          </a:xfrm>
          <a:prstGeom prst="rect">
            <a:avLst/>
          </a:prstGeom>
          <a:noFill/>
        </p:spPr>
        <p:txBody>
          <a:bodyPr wrap="none" rtlCol="0">
            <a:spAutoFit/>
          </a:bodyPr>
          <a:lstStyle/>
          <a:p>
            <a:r>
              <a:rPr lang="nl-BE" sz="3600" u="sng" dirty="0"/>
              <a:t>behoeftepiramide van Maslow</a:t>
            </a:r>
          </a:p>
        </p:txBody>
      </p:sp>
    </p:spTree>
    <p:extLst>
      <p:ext uri="{BB962C8B-B14F-4D97-AF65-F5344CB8AC3E}">
        <p14:creationId xmlns:p14="http://schemas.microsoft.com/office/powerpoint/2010/main" val="178113970"/>
      </p:ext>
    </p:extLst>
  </p:cSld>
  <p:clrMapOvr>
    <a:masterClrMapping/>
  </p:clrMapOvr>
  <mc:AlternateContent xmlns:mc="http://schemas.openxmlformats.org/markup-compatibility/2006" xmlns:p14="http://schemas.microsoft.com/office/powerpoint/2010/main">
    <mc:Choice Requires="p14">
      <p:transition spd="slow" p14:dur="2000" advTm="8864"/>
    </mc:Choice>
    <mc:Fallback xmlns="">
      <p:transition spd="slow" advTm="8864"/>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B4ABFB34-0343-364F-A3E2-52FD6BDCEE6E}"/>
              </a:ext>
            </a:extLst>
          </p:cNvPr>
          <p:cNvSpPr>
            <a:spLocks noGrp="1"/>
          </p:cNvSpPr>
          <p:nvPr>
            <p:ph type="title"/>
          </p:nvPr>
        </p:nvSpPr>
        <p:spPr>
          <a:xfrm>
            <a:off x="838200" y="365125"/>
            <a:ext cx="10515600" cy="1325563"/>
          </a:xfrm>
        </p:spPr>
        <p:txBody>
          <a:bodyPr/>
          <a:lstStyle/>
          <a:p>
            <a:pPr algn="ctr"/>
            <a:r>
              <a:rPr lang="nl-BE" dirty="0">
                <a:solidFill>
                  <a:schemeClr val="tx1">
                    <a:lumMod val="75000"/>
                    <a:lumOff val="25000"/>
                  </a:schemeClr>
                </a:solidFill>
              </a:rPr>
              <a:t>Hoe te voldoen aan sociale en zingevingsbehoeften</a:t>
            </a:r>
          </a:p>
        </p:txBody>
      </p:sp>
      <p:pic>
        <p:nvPicPr>
          <p:cNvPr id="10242" name="Picture 2" descr="question mark | 3d human with a red question mark | Damián Navas | Flickr">
            <a:extLst>
              <a:ext uri="{FF2B5EF4-FFF2-40B4-BE49-F238E27FC236}">
                <a16:creationId xmlns:a16="http://schemas.microsoft.com/office/drawing/2014/main" id="{1A4A2BE3-FA43-3F4A-B5EE-967ECD5D5D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4000" y="2247900"/>
            <a:ext cx="4064000" cy="4064000"/>
          </a:xfrm>
          <a:prstGeom prst="rect">
            <a:avLst/>
          </a:prstGeom>
          <a:noFill/>
          <a:extLst>
            <a:ext uri="{909E8E84-426E-40DD-AFC4-6F175D3DCCD1}">
              <a14:hiddenFill xmlns:a14="http://schemas.microsoft.com/office/drawing/2010/main">
                <a:solidFill>
                  <a:srgbClr val="FFFFFF"/>
                </a:solidFill>
              </a14:hiddenFill>
            </a:ext>
          </a:extLst>
        </p:spPr>
      </p:pic>
      <p:sp>
        <p:nvSpPr>
          <p:cNvPr id="6" name="Tekstvak 5">
            <a:extLst>
              <a:ext uri="{FF2B5EF4-FFF2-40B4-BE49-F238E27FC236}">
                <a16:creationId xmlns:a16="http://schemas.microsoft.com/office/drawing/2014/main" id="{D6396792-EF95-6040-9C88-084801F3F7B2}"/>
              </a:ext>
            </a:extLst>
          </p:cNvPr>
          <p:cNvSpPr txBox="1"/>
          <p:nvPr/>
        </p:nvSpPr>
        <p:spPr>
          <a:xfrm>
            <a:off x="9779431" y="6512802"/>
            <a:ext cx="2412569" cy="338554"/>
          </a:xfrm>
          <a:prstGeom prst="rect">
            <a:avLst/>
          </a:prstGeom>
          <a:noFill/>
        </p:spPr>
        <p:txBody>
          <a:bodyPr wrap="square" rtlCol="0">
            <a:spAutoFit/>
          </a:bodyPr>
          <a:lstStyle/>
          <a:p>
            <a:r>
              <a:rPr lang="nl-BE" sz="1600" dirty="0">
                <a:solidFill>
                  <a:schemeClr val="bg2">
                    <a:lumMod val="50000"/>
                  </a:schemeClr>
                </a:solidFill>
              </a:rPr>
              <a:t>Photo: ioannis kounadeas</a:t>
            </a:r>
          </a:p>
        </p:txBody>
      </p:sp>
    </p:spTree>
    <p:extLst>
      <p:ext uri="{BB962C8B-B14F-4D97-AF65-F5344CB8AC3E}">
        <p14:creationId xmlns:p14="http://schemas.microsoft.com/office/powerpoint/2010/main" val="18408184"/>
      </p:ext>
    </p:extLst>
  </p:cSld>
  <p:clrMapOvr>
    <a:masterClrMapping/>
  </p:clrMapOvr>
  <mc:AlternateContent xmlns:mc="http://schemas.openxmlformats.org/markup-compatibility/2006">
    <mc:Choice xmlns:p14="http://schemas.microsoft.com/office/powerpoint/2010/main" Requires="p14">
      <p:transition spd="slow" p14:dur="2000" advTm="24437"/>
    </mc:Choice>
    <mc:Fallback>
      <p:transition spd="slow" advTm="24437"/>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B4ABFB34-0343-364F-A3E2-52FD6BDCEE6E}"/>
              </a:ext>
            </a:extLst>
          </p:cNvPr>
          <p:cNvSpPr>
            <a:spLocks noGrp="1"/>
          </p:cNvSpPr>
          <p:nvPr>
            <p:ph type="title"/>
          </p:nvPr>
        </p:nvSpPr>
        <p:spPr>
          <a:xfrm>
            <a:off x="838200" y="365125"/>
            <a:ext cx="10515600" cy="1325563"/>
          </a:xfrm>
        </p:spPr>
        <p:txBody>
          <a:bodyPr/>
          <a:lstStyle/>
          <a:p>
            <a:pPr algn="ctr"/>
            <a:r>
              <a:rPr lang="nl-BE" dirty="0">
                <a:solidFill>
                  <a:schemeClr val="tx1">
                    <a:lumMod val="75000"/>
                    <a:lumOff val="25000"/>
                  </a:schemeClr>
                </a:solidFill>
              </a:rPr>
              <a:t>Hoe te voldoen aan sociale en zingevingsbehoeften</a:t>
            </a:r>
          </a:p>
        </p:txBody>
      </p:sp>
      <p:sp>
        <p:nvSpPr>
          <p:cNvPr id="6" name="Tekstvak 5">
            <a:extLst>
              <a:ext uri="{FF2B5EF4-FFF2-40B4-BE49-F238E27FC236}">
                <a16:creationId xmlns:a16="http://schemas.microsoft.com/office/drawing/2014/main" id="{D6396792-EF95-6040-9C88-084801F3F7B2}"/>
              </a:ext>
            </a:extLst>
          </p:cNvPr>
          <p:cNvSpPr txBox="1"/>
          <p:nvPr/>
        </p:nvSpPr>
        <p:spPr>
          <a:xfrm>
            <a:off x="1392556" y="6519446"/>
            <a:ext cx="1410345" cy="338554"/>
          </a:xfrm>
          <a:prstGeom prst="rect">
            <a:avLst/>
          </a:prstGeom>
          <a:noFill/>
        </p:spPr>
        <p:txBody>
          <a:bodyPr wrap="square" rtlCol="0">
            <a:spAutoFit/>
          </a:bodyPr>
          <a:lstStyle/>
          <a:p>
            <a:r>
              <a:rPr lang="nl-BE" sz="1600" dirty="0">
                <a:solidFill>
                  <a:schemeClr val="bg2">
                    <a:lumMod val="50000"/>
                  </a:schemeClr>
                </a:solidFill>
              </a:rPr>
              <a:t>Photo: PxHere</a:t>
            </a:r>
          </a:p>
        </p:txBody>
      </p:sp>
      <p:pic>
        <p:nvPicPr>
          <p:cNvPr id="11266" name="Picture 2" descr="Free Images : sweet, love, red, friendship, yellow, together, toy, figure,  funny, figures, games, connectedness, danbo, hand in hand, togetherness,  for two, screenshot, valentine's day 5669x2306 - - 1170948 - Free stock  photos - PxHere">
            <a:extLst>
              <a:ext uri="{FF2B5EF4-FFF2-40B4-BE49-F238E27FC236}">
                <a16:creationId xmlns:a16="http://schemas.microsoft.com/office/drawing/2014/main" id="{B7CE1F3D-1106-6F4D-9B5D-623CC93F0C3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71" t="-1686" r="36352" b="1686"/>
          <a:stretch/>
        </p:blipFill>
        <p:spPr bwMode="auto">
          <a:xfrm>
            <a:off x="156707" y="1690689"/>
            <a:ext cx="3882044" cy="3578736"/>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Images Gratuites : gens, bleu, groupe social, vert, communauté, jeunesse,  amusement, épaule, interaction, équipe, mixte, loisir, herbe, Personne  âgée, des loisirs, comportement humain, conversation, enfant, jouer, la  communication 3914x2635 - rawpixel ...">
            <a:extLst>
              <a:ext uri="{FF2B5EF4-FFF2-40B4-BE49-F238E27FC236}">
                <a16:creationId xmlns:a16="http://schemas.microsoft.com/office/drawing/2014/main" id="{55F8A517-D25A-8847-9570-572E8DAF73F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17263" y="1690690"/>
            <a:ext cx="3882044" cy="3578735"/>
          </a:xfrm>
          <a:prstGeom prst="rect">
            <a:avLst/>
          </a:prstGeom>
          <a:noFill/>
          <a:extLst>
            <a:ext uri="{909E8E84-426E-40DD-AFC4-6F175D3DCCD1}">
              <a14:hiddenFill xmlns:a14="http://schemas.microsoft.com/office/drawing/2010/main">
                <a:solidFill>
                  <a:srgbClr val="FFFFFF"/>
                </a:solidFill>
              </a14:hiddenFill>
            </a:ext>
          </a:extLst>
        </p:spPr>
      </p:pic>
      <p:pic>
        <p:nvPicPr>
          <p:cNvPr id="11270" name="Picture 6" descr="Girl Lying on the Grass - Free Stock Photo by Pixabay on Stockvault.net">
            <a:extLst>
              <a:ext uri="{FF2B5EF4-FFF2-40B4-BE49-F238E27FC236}">
                <a16:creationId xmlns:a16="http://schemas.microsoft.com/office/drawing/2014/main" id="{F421F5DA-28F2-B342-B704-CC4F8107E3B4}"/>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6937" r="23924"/>
          <a:stretch/>
        </p:blipFill>
        <p:spPr bwMode="auto">
          <a:xfrm>
            <a:off x="8277819" y="1690690"/>
            <a:ext cx="3769013" cy="3578735"/>
          </a:xfrm>
          <a:prstGeom prst="rect">
            <a:avLst/>
          </a:prstGeom>
          <a:noFill/>
          <a:extLst>
            <a:ext uri="{909E8E84-426E-40DD-AFC4-6F175D3DCCD1}">
              <a14:hiddenFill xmlns:a14="http://schemas.microsoft.com/office/drawing/2010/main">
                <a:solidFill>
                  <a:srgbClr val="FFFFFF"/>
                </a:solidFill>
              </a14:hiddenFill>
            </a:ext>
          </a:extLst>
        </p:spPr>
      </p:pic>
      <p:sp>
        <p:nvSpPr>
          <p:cNvPr id="8" name="Tekstvak 7">
            <a:extLst>
              <a:ext uri="{FF2B5EF4-FFF2-40B4-BE49-F238E27FC236}">
                <a16:creationId xmlns:a16="http://schemas.microsoft.com/office/drawing/2014/main" id="{6F11E96B-E5B5-A84A-A93F-6FB23B15F21A}"/>
              </a:ext>
            </a:extLst>
          </p:cNvPr>
          <p:cNvSpPr txBox="1"/>
          <p:nvPr/>
        </p:nvSpPr>
        <p:spPr>
          <a:xfrm>
            <a:off x="5390827" y="6519446"/>
            <a:ext cx="1410345" cy="338554"/>
          </a:xfrm>
          <a:prstGeom prst="rect">
            <a:avLst/>
          </a:prstGeom>
          <a:noFill/>
        </p:spPr>
        <p:txBody>
          <a:bodyPr wrap="square" rtlCol="0">
            <a:spAutoFit/>
          </a:bodyPr>
          <a:lstStyle/>
          <a:p>
            <a:r>
              <a:rPr lang="nl-BE" sz="1600" dirty="0">
                <a:solidFill>
                  <a:schemeClr val="bg2">
                    <a:lumMod val="50000"/>
                  </a:schemeClr>
                </a:solidFill>
              </a:rPr>
              <a:t>Photo: PxHere</a:t>
            </a:r>
          </a:p>
        </p:txBody>
      </p:sp>
      <p:sp>
        <p:nvSpPr>
          <p:cNvPr id="9" name="Tekstvak 8">
            <a:extLst>
              <a:ext uri="{FF2B5EF4-FFF2-40B4-BE49-F238E27FC236}">
                <a16:creationId xmlns:a16="http://schemas.microsoft.com/office/drawing/2014/main" id="{0F0F808E-E475-CC42-A91D-3A7B59A89FC6}"/>
              </a:ext>
            </a:extLst>
          </p:cNvPr>
          <p:cNvSpPr txBox="1"/>
          <p:nvPr/>
        </p:nvSpPr>
        <p:spPr>
          <a:xfrm>
            <a:off x="9389098" y="6519446"/>
            <a:ext cx="1686129" cy="338554"/>
          </a:xfrm>
          <a:prstGeom prst="rect">
            <a:avLst/>
          </a:prstGeom>
          <a:noFill/>
        </p:spPr>
        <p:txBody>
          <a:bodyPr wrap="square" rtlCol="0">
            <a:spAutoFit/>
          </a:bodyPr>
          <a:lstStyle/>
          <a:p>
            <a:r>
              <a:rPr lang="nl-BE" sz="1600" dirty="0">
                <a:solidFill>
                  <a:schemeClr val="bg2">
                    <a:lumMod val="50000"/>
                  </a:schemeClr>
                </a:solidFill>
              </a:rPr>
              <a:t>Photo: Stockvault</a:t>
            </a:r>
          </a:p>
        </p:txBody>
      </p:sp>
    </p:spTree>
    <p:custDataLst>
      <p:tags r:id="rId1"/>
    </p:custDataLst>
    <p:extLst>
      <p:ext uri="{BB962C8B-B14F-4D97-AF65-F5344CB8AC3E}">
        <p14:creationId xmlns:p14="http://schemas.microsoft.com/office/powerpoint/2010/main" val="2798080400"/>
      </p:ext>
    </p:extLst>
  </p:cSld>
  <p:clrMapOvr>
    <a:masterClrMapping/>
  </p:clrMapOvr>
  <mc:AlternateContent xmlns:mc="http://schemas.openxmlformats.org/markup-compatibility/2006">
    <mc:Choice xmlns:p14="http://schemas.microsoft.com/office/powerpoint/2010/main" Requires="p14">
      <p:transition spd="slow" p14:dur="2000" advTm="37045"/>
    </mc:Choice>
    <mc:Fallback>
      <p:transition spd="slow" advTm="3704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26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126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27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descr="Afbeelding met tekst, illustratie, vectorafbeeldingen&#10;&#10;Automatisch gegenereerde beschrijving">
            <a:extLst>
              <a:ext uri="{FF2B5EF4-FFF2-40B4-BE49-F238E27FC236}">
                <a16:creationId xmlns:a16="http://schemas.microsoft.com/office/drawing/2014/main" id="{9CB21E99-736D-AC44-9FD3-44B3497C492B}"/>
              </a:ext>
            </a:extLst>
          </p:cNvPr>
          <p:cNvPicPr>
            <a:picLocks noChangeAspect="1"/>
          </p:cNvPicPr>
          <p:nvPr/>
        </p:nvPicPr>
        <p:blipFill>
          <a:blip r:embed="rId4"/>
          <a:stretch>
            <a:fillRect/>
          </a:stretch>
        </p:blipFill>
        <p:spPr>
          <a:xfrm>
            <a:off x="1638300" y="374650"/>
            <a:ext cx="8915400" cy="4076700"/>
          </a:xfrm>
          <a:prstGeom prst="rect">
            <a:avLst/>
          </a:prstGeom>
        </p:spPr>
      </p:pic>
      <p:sp>
        <p:nvSpPr>
          <p:cNvPr id="6" name="Tekstvak 5">
            <a:extLst>
              <a:ext uri="{FF2B5EF4-FFF2-40B4-BE49-F238E27FC236}">
                <a16:creationId xmlns:a16="http://schemas.microsoft.com/office/drawing/2014/main" id="{523F124F-FFBA-9D40-BB0B-F2EE1452CD8C}"/>
              </a:ext>
            </a:extLst>
          </p:cNvPr>
          <p:cNvSpPr txBox="1"/>
          <p:nvPr/>
        </p:nvSpPr>
        <p:spPr>
          <a:xfrm>
            <a:off x="1638300" y="4559300"/>
            <a:ext cx="8915400" cy="523220"/>
          </a:xfrm>
          <a:prstGeom prst="rect">
            <a:avLst/>
          </a:prstGeom>
          <a:noFill/>
        </p:spPr>
        <p:txBody>
          <a:bodyPr wrap="square" rtlCol="0">
            <a:spAutoFit/>
          </a:bodyPr>
          <a:lstStyle/>
          <a:p>
            <a:pPr algn="ctr"/>
            <a:r>
              <a:rPr lang="nl-BE" sz="2800">
                <a:solidFill>
                  <a:schemeClr val="tx1">
                    <a:lumMod val="65000"/>
                    <a:lumOff val="35000"/>
                  </a:schemeClr>
                </a:solidFill>
                <a:latin typeface="+mj-lt"/>
              </a:rPr>
              <a:t>Bedankt voor uw interesse in SEE ME</a:t>
            </a:r>
            <a:endParaRPr lang="nl-BE" sz="2800" dirty="0">
              <a:solidFill>
                <a:schemeClr val="tx1">
                  <a:lumMod val="65000"/>
                  <a:lumOff val="35000"/>
                </a:schemeClr>
              </a:solidFill>
              <a:latin typeface="+mj-lt"/>
            </a:endParaRPr>
          </a:p>
        </p:txBody>
      </p:sp>
    </p:spTree>
    <p:custDataLst>
      <p:tags r:id="rId1"/>
    </p:custDataLst>
    <p:extLst>
      <p:ext uri="{BB962C8B-B14F-4D97-AF65-F5344CB8AC3E}">
        <p14:creationId xmlns:p14="http://schemas.microsoft.com/office/powerpoint/2010/main" val="3917838987"/>
      </p:ext>
    </p:extLst>
  </p:cSld>
  <p:clrMapOvr>
    <a:masterClrMapping/>
  </p:clrMapOvr>
  <mc:AlternateContent xmlns:mc="http://schemas.openxmlformats.org/markup-compatibility/2006">
    <mc:Choice xmlns:p14="http://schemas.microsoft.com/office/powerpoint/2010/main" Requires="p14">
      <p:transition spd="slow" p14:dur="2000" advTm="7562"/>
    </mc:Choice>
    <mc:Fallback>
      <p:transition spd="slow" advTm="756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4DC2E73-271D-624B-BA03-9DEB8877C5A5}"/>
              </a:ext>
            </a:extLst>
          </p:cNvPr>
          <p:cNvSpPr>
            <a:spLocks noGrp="1"/>
          </p:cNvSpPr>
          <p:nvPr>
            <p:ph idx="1"/>
          </p:nvPr>
        </p:nvSpPr>
        <p:spPr>
          <a:xfrm>
            <a:off x="838200" y="2011939"/>
            <a:ext cx="10035135" cy="4114800"/>
          </a:xfrm>
        </p:spPr>
        <p:txBody>
          <a:bodyPr anchor="ctr">
            <a:normAutofit/>
          </a:bodyPr>
          <a:lstStyle/>
          <a:p>
            <a:pPr marL="0" indent="0">
              <a:buNone/>
            </a:pPr>
            <a:r>
              <a:rPr lang="en-US" dirty="0" err="1"/>
              <a:t>Uitdaging</a:t>
            </a:r>
            <a:r>
              <a:rPr lang="en-US" dirty="0"/>
              <a:t> 1:</a:t>
            </a:r>
          </a:p>
          <a:p>
            <a:pPr marL="0" indent="0">
              <a:buNone/>
            </a:pPr>
            <a:r>
              <a:rPr lang="en-US" dirty="0" err="1"/>
              <a:t>Ouderen</a:t>
            </a:r>
            <a:r>
              <a:rPr lang="en-US" dirty="0"/>
              <a:t> met </a:t>
            </a:r>
            <a:r>
              <a:rPr lang="en-US" dirty="0" err="1"/>
              <a:t>zorgbehoeften</a:t>
            </a:r>
            <a:r>
              <a:rPr lang="en-US" dirty="0"/>
              <a:t> </a:t>
            </a:r>
            <a:r>
              <a:rPr lang="en-US" dirty="0" err="1"/>
              <a:t>zijn</a:t>
            </a:r>
            <a:r>
              <a:rPr lang="en-US" dirty="0"/>
              <a:t> </a:t>
            </a:r>
            <a:r>
              <a:rPr lang="en-US" dirty="0" err="1"/>
              <a:t>vatbaar</a:t>
            </a:r>
            <a:r>
              <a:rPr lang="en-US" dirty="0"/>
              <a:t> </a:t>
            </a:r>
            <a:r>
              <a:rPr lang="en-US" dirty="0" err="1"/>
              <a:t>voor</a:t>
            </a:r>
            <a:r>
              <a:rPr lang="en-US" dirty="0"/>
              <a:t> </a:t>
            </a:r>
            <a:r>
              <a:rPr lang="en-US" dirty="0" err="1"/>
              <a:t>sociale</a:t>
            </a:r>
            <a:r>
              <a:rPr lang="en-US" dirty="0"/>
              <a:t> </a:t>
            </a:r>
            <a:r>
              <a:rPr lang="en-US" dirty="0" err="1"/>
              <a:t>uitsluiting</a:t>
            </a:r>
            <a:endParaRPr lang="nl-BE" sz="2000" dirty="0"/>
          </a:p>
        </p:txBody>
      </p:sp>
      <p:sp>
        <p:nvSpPr>
          <p:cNvPr id="4" name="Ondertitel 2">
            <a:extLst>
              <a:ext uri="{FF2B5EF4-FFF2-40B4-BE49-F238E27FC236}">
                <a16:creationId xmlns:a16="http://schemas.microsoft.com/office/drawing/2014/main" id="{76525588-B630-B34D-BE49-6D5A26C9B32E}"/>
              </a:ext>
            </a:extLst>
          </p:cNvPr>
          <p:cNvSpPr txBox="1">
            <a:spLocks/>
          </p:cNvSpPr>
          <p:nvPr/>
        </p:nvSpPr>
        <p:spPr>
          <a:xfrm>
            <a:off x="1318665" y="748514"/>
            <a:ext cx="9144000" cy="1655762"/>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GB" sz="4800" dirty="0">
                <a:solidFill>
                  <a:srgbClr val="7EA1D3"/>
                </a:solidFill>
                <a:cs typeface="Calibri"/>
              </a:rPr>
              <a:t>2. </a:t>
            </a:r>
            <a:r>
              <a:rPr lang="en-GB" sz="4800" dirty="0" err="1">
                <a:solidFill>
                  <a:srgbClr val="7EA1D3"/>
                </a:solidFill>
                <a:cs typeface="Calibri"/>
              </a:rPr>
              <a:t>Uitdagingen</a:t>
            </a:r>
            <a:r>
              <a:rPr lang="en-GB" sz="4800" dirty="0">
                <a:solidFill>
                  <a:srgbClr val="7EA1D3"/>
                </a:solidFill>
                <a:cs typeface="Calibri"/>
              </a:rPr>
              <a:t> van </a:t>
            </a:r>
            <a:r>
              <a:rPr lang="en-GB" sz="4800" dirty="0" err="1">
                <a:solidFill>
                  <a:srgbClr val="7EA1D3"/>
                </a:solidFill>
                <a:cs typeface="Calibri"/>
              </a:rPr>
              <a:t>een</a:t>
            </a:r>
            <a:r>
              <a:rPr lang="en-GB" sz="4800" dirty="0">
                <a:solidFill>
                  <a:srgbClr val="7EA1D3"/>
                </a:solidFill>
                <a:cs typeface="Calibri"/>
              </a:rPr>
              <a:t> </a:t>
            </a:r>
            <a:r>
              <a:rPr lang="en-GB" sz="4800" dirty="0" err="1">
                <a:solidFill>
                  <a:srgbClr val="7EA1D3"/>
                </a:solidFill>
                <a:cs typeface="Calibri"/>
              </a:rPr>
              <a:t>vergrijzende</a:t>
            </a:r>
            <a:r>
              <a:rPr lang="en-GB" sz="4800" dirty="0">
                <a:solidFill>
                  <a:srgbClr val="7EA1D3"/>
                </a:solidFill>
                <a:cs typeface="Calibri"/>
              </a:rPr>
              <a:t> </a:t>
            </a:r>
            <a:r>
              <a:rPr lang="en-GB" sz="4800" dirty="0" err="1">
                <a:solidFill>
                  <a:srgbClr val="7EA1D3"/>
                </a:solidFill>
                <a:cs typeface="Calibri"/>
              </a:rPr>
              <a:t>samenleving</a:t>
            </a:r>
            <a:endParaRPr lang="en-GB" sz="4800" dirty="0">
              <a:solidFill>
                <a:srgbClr val="7EA1D3"/>
              </a:solidFill>
              <a:cs typeface="Calibri"/>
            </a:endParaRPr>
          </a:p>
        </p:txBody>
      </p:sp>
    </p:spTree>
    <p:extLst>
      <p:ext uri="{BB962C8B-B14F-4D97-AF65-F5344CB8AC3E}">
        <p14:creationId xmlns:p14="http://schemas.microsoft.com/office/powerpoint/2010/main" val="3601281111"/>
      </p:ext>
    </p:extLst>
  </p:cSld>
  <p:clrMapOvr>
    <a:masterClrMapping/>
  </p:clrMapOvr>
  <mc:AlternateContent xmlns:mc="http://schemas.openxmlformats.org/markup-compatibility/2006" xmlns:p14="http://schemas.microsoft.com/office/powerpoint/2010/main">
    <mc:Choice Requires="p14">
      <p:transition spd="slow" p14:dur="2000" advTm="15296"/>
    </mc:Choice>
    <mc:Fallback xmlns="">
      <p:transition spd="slow" advTm="15296"/>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4DC2E73-271D-624B-BA03-9DEB8877C5A5}"/>
              </a:ext>
            </a:extLst>
          </p:cNvPr>
          <p:cNvSpPr>
            <a:spLocks noGrp="1"/>
          </p:cNvSpPr>
          <p:nvPr>
            <p:ph idx="1"/>
          </p:nvPr>
        </p:nvSpPr>
        <p:spPr>
          <a:xfrm>
            <a:off x="838200" y="2011939"/>
            <a:ext cx="10035135" cy="4114800"/>
          </a:xfrm>
        </p:spPr>
        <p:txBody>
          <a:bodyPr anchor="ctr">
            <a:normAutofit/>
          </a:bodyPr>
          <a:lstStyle/>
          <a:p>
            <a:pPr marL="0" indent="0">
              <a:buNone/>
            </a:pPr>
            <a:r>
              <a:rPr lang="en-US" dirty="0" err="1"/>
              <a:t>Uitdaging</a:t>
            </a:r>
            <a:r>
              <a:rPr lang="en-US" dirty="0"/>
              <a:t> 2:</a:t>
            </a:r>
          </a:p>
          <a:p>
            <a:pPr marL="0" indent="0">
              <a:buNone/>
            </a:pPr>
            <a:r>
              <a:rPr lang="en-US" dirty="0"/>
              <a:t>Meer </a:t>
            </a:r>
            <a:r>
              <a:rPr lang="en-US" dirty="0" err="1"/>
              <a:t>vraag</a:t>
            </a:r>
            <a:r>
              <a:rPr lang="en-US" dirty="0"/>
              <a:t> </a:t>
            </a:r>
            <a:r>
              <a:rPr lang="en-US" dirty="0" err="1"/>
              <a:t>naar</a:t>
            </a:r>
            <a:r>
              <a:rPr lang="en-US" dirty="0"/>
              <a:t> </a:t>
            </a:r>
            <a:r>
              <a:rPr lang="en-US" dirty="0" err="1"/>
              <a:t>professionele</a:t>
            </a:r>
            <a:r>
              <a:rPr lang="en-US" dirty="0"/>
              <a:t> </a:t>
            </a:r>
            <a:r>
              <a:rPr lang="en-US" dirty="0" err="1"/>
              <a:t>zorg</a:t>
            </a:r>
            <a:r>
              <a:rPr lang="en-US" dirty="0"/>
              <a:t> </a:t>
            </a:r>
          </a:p>
        </p:txBody>
      </p:sp>
      <p:sp>
        <p:nvSpPr>
          <p:cNvPr id="4" name="Ondertitel 2">
            <a:extLst>
              <a:ext uri="{FF2B5EF4-FFF2-40B4-BE49-F238E27FC236}">
                <a16:creationId xmlns:a16="http://schemas.microsoft.com/office/drawing/2014/main" id="{76525588-B630-B34D-BE49-6D5A26C9B32E}"/>
              </a:ext>
            </a:extLst>
          </p:cNvPr>
          <p:cNvSpPr txBox="1">
            <a:spLocks/>
          </p:cNvSpPr>
          <p:nvPr/>
        </p:nvSpPr>
        <p:spPr>
          <a:xfrm>
            <a:off x="1318664" y="748514"/>
            <a:ext cx="9817421" cy="1655762"/>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GB" sz="4800" dirty="0">
                <a:solidFill>
                  <a:srgbClr val="7EA1D3"/>
                </a:solidFill>
                <a:cs typeface="Calibri"/>
              </a:rPr>
              <a:t>2. </a:t>
            </a:r>
            <a:r>
              <a:rPr lang="en-GB" sz="4800" dirty="0" err="1">
                <a:solidFill>
                  <a:srgbClr val="7EA1D3"/>
                </a:solidFill>
                <a:cs typeface="Calibri"/>
              </a:rPr>
              <a:t>Uitdagingen</a:t>
            </a:r>
            <a:r>
              <a:rPr lang="en-GB" sz="4800" dirty="0">
                <a:solidFill>
                  <a:srgbClr val="7EA1D3"/>
                </a:solidFill>
                <a:cs typeface="Calibri"/>
              </a:rPr>
              <a:t> van </a:t>
            </a:r>
            <a:r>
              <a:rPr lang="en-GB" sz="4800" dirty="0" err="1">
                <a:solidFill>
                  <a:srgbClr val="7EA1D3"/>
                </a:solidFill>
                <a:cs typeface="Calibri"/>
              </a:rPr>
              <a:t>een</a:t>
            </a:r>
            <a:r>
              <a:rPr lang="en-GB" sz="4800" dirty="0">
                <a:solidFill>
                  <a:srgbClr val="7EA1D3"/>
                </a:solidFill>
                <a:cs typeface="Calibri"/>
              </a:rPr>
              <a:t> </a:t>
            </a:r>
            <a:r>
              <a:rPr lang="en-GB" sz="4800" dirty="0" err="1">
                <a:solidFill>
                  <a:srgbClr val="7EA1D3"/>
                </a:solidFill>
                <a:cs typeface="Calibri"/>
              </a:rPr>
              <a:t>vergrijzende</a:t>
            </a:r>
            <a:r>
              <a:rPr lang="en-GB" sz="4800" dirty="0">
                <a:solidFill>
                  <a:srgbClr val="7EA1D3"/>
                </a:solidFill>
                <a:cs typeface="Calibri"/>
              </a:rPr>
              <a:t> </a:t>
            </a:r>
            <a:r>
              <a:rPr lang="en-GB" sz="4800" dirty="0" err="1">
                <a:solidFill>
                  <a:srgbClr val="7EA1D3"/>
                </a:solidFill>
                <a:cs typeface="Calibri"/>
              </a:rPr>
              <a:t>samenleving</a:t>
            </a:r>
            <a:endParaRPr lang="en-GB" sz="4800" dirty="0">
              <a:solidFill>
                <a:srgbClr val="7EA1D3"/>
              </a:solidFill>
              <a:cs typeface="Calibri"/>
            </a:endParaRPr>
          </a:p>
          <a:p>
            <a:pPr marL="0" indent="0">
              <a:buNone/>
            </a:pPr>
            <a:endParaRPr lang="en-GB" sz="4800" dirty="0">
              <a:solidFill>
                <a:srgbClr val="7EA1D3"/>
              </a:solidFill>
              <a:cs typeface="Calibri"/>
            </a:endParaRPr>
          </a:p>
        </p:txBody>
      </p:sp>
    </p:spTree>
    <p:extLst>
      <p:ext uri="{BB962C8B-B14F-4D97-AF65-F5344CB8AC3E}">
        <p14:creationId xmlns:p14="http://schemas.microsoft.com/office/powerpoint/2010/main" val="1346861326"/>
      </p:ext>
    </p:extLst>
  </p:cSld>
  <p:clrMapOvr>
    <a:masterClrMapping/>
  </p:clrMapOvr>
  <mc:AlternateContent xmlns:mc="http://schemas.openxmlformats.org/markup-compatibility/2006" xmlns:p14="http://schemas.microsoft.com/office/powerpoint/2010/main">
    <mc:Choice Requires="p14">
      <p:transition spd="slow" p14:dur="2000" advTm="5024"/>
    </mc:Choice>
    <mc:Fallback xmlns="">
      <p:transition spd="slow" advTm="5024"/>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E42F784-721E-9145-BC06-CBC3025DED37}"/>
              </a:ext>
            </a:extLst>
          </p:cNvPr>
          <p:cNvSpPr>
            <a:spLocks noGrp="1"/>
          </p:cNvSpPr>
          <p:nvPr>
            <p:ph idx="1"/>
          </p:nvPr>
        </p:nvSpPr>
        <p:spPr>
          <a:xfrm>
            <a:off x="1136429" y="2278173"/>
            <a:ext cx="6467867" cy="1354027"/>
          </a:xfrm>
        </p:spPr>
        <p:txBody>
          <a:bodyPr anchor="ctr">
            <a:normAutofit/>
          </a:bodyPr>
          <a:lstStyle/>
          <a:p>
            <a:pPr marL="0" indent="0">
              <a:buNone/>
            </a:pPr>
            <a:r>
              <a:rPr lang="en-GB" sz="2400" dirty="0">
                <a:solidFill>
                  <a:srgbClr val="C7D390"/>
                </a:solidFill>
              </a:rPr>
              <a:t>Van </a:t>
            </a:r>
            <a:r>
              <a:rPr lang="en-GB" sz="2400" dirty="0" err="1">
                <a:solidFill>
                  <a:srgbClr val="C7D390"/>
                </a:solidFill>
              </a:rPr>
              <a:t>een</a:t>
            </a:r>
            <a:r>
              <a:rPr lang="en-GB" sz="2400" dirty="0">
                <a:solidFill>
                  <a:srgbClr val="C7D390"/>
                </a:solidFill>
              </a:rPr>
              <a:t> focus op </a:t>
            </a:r>
            <a:r>
              <a:rPr lang="en-GB" sz="2400" dirty="0" err="1">
                <a:solidFill>
                  <a:srgbClr val="C7D390"/>
                </a:solidFill>
              </a:rPr>
              <a:t>fysieke</a:t>
            </a:r>
            <a:r>
              <a:rPr lang="en-GB" sz="2400" dirty="0">
                <a:solidFill>
                  <a:srgbClr val="C7D390"/>
                </a:solidFill>
              </a:rPr>
              <a:t> </a:t>
            </a:r>
            <a:r>
              <a:rPr lang="en-GB" sz="2400" dirty="0" err="1">
                <a:solidFill>
                  <a:srgbClr val="C7D390"/>
                </a:solidFill>
              </a:rPr>
              <a:t>en</a:t>
            </a:r>
            <a:r>
              <a:rPr lang="en-GB" sz="2400" dirty="0">
                <a:solidFill>
                  <a:srgbClr val="C7D390"/>
                </a:solidFill>
              </a:rPr>
              <a:t> </a:t>
            </a:r>
            <a:r>
              <a:rPr lang="en-GB" sz="2400" dirty="0" err="1">
                <a:solidFill>
                  <a:srgbClr val="C7D390"/>
                </a:solidFill>
              </a:rPr>
              <a:t>medische</a:t>
            </a:r>
            <a:r>
              <a:rPr lang="en-GB" sz="2400" dirty="0">
                <a:solidFill>
                  <a:srgbClr val="C7D390"/>
                </a:solidFill>
              </a:rPr>
              <a:t> </a:t>
            </a:r>
            <a:r>
              <a:rPr lang="en-GB" sz="2400" dirty="0" err="1">
                <a:solidFill>
                  <a:srgbClr val="C7D390"/>
                </a:solidFill>
              </a:rPr>
              <a:t>aspecten</a:t>
            </a:r>
            <a:r>
              <a:rPr lang="en-GB" sz="2400" dirty="0">
                <a:solidFill>
                  <a:srgbClr val="C7D390"/>
                </a:solidFill>
              </a:rPr>
              <a:t> met </a:t>
            </a:r>
            <a:r>
              <a:rPr lang="en-GB" sz="2400" dirty="0" err="1">
                <a:solidFill>
                  <a:srgbClr val="C7D390"/>
                </a:solidFill>
              </a:rPr>
              <a:t>een</a:t>
            </a:r>
            <a:r>
              <a:rPr lang="en-GB" sz="2400" dirty="0">
                <a:solidFill>
                  <a:srgbClr val="C7D390"/>
                </a:solidFill>
              </a:rPr>
              <a:t> </a:t>
            </a:r>
            <a:r>
              <a:rPr lang="en-GB" sz="2400" dirty="0" err="1">
                <a:solidFill>
                  <a:srgbClr val="C7D390"/>
                </a:solidFill>
              </a:rPr>
              <a:t>grote</a:t>
            </a:r>
            <a:r>
              <a:rPr lang="en-GB" sz="2400" dirty="0">
                <a:solidFill>
                  <a:srgbClr val="C7D390"/>
                </a:solidFill>
              </a:rPr>
              <a:t> </a:t>
            </a:r>
            <a:r>
              <a:rPr lang="en-GB" sz="2400" dirty="0" err="1">
                <a:solidFill>
                  <a:srgbClr val="C7D390"/>
                </a:solidFill>
              </a:rPr>
              <a:t>nadruk</a:t>
            </a:r>
            <a:r>
              <a:rPr lang="en-GB" sz="2400" dirty="0">
                <a:solidFill>
                  <a:srgbClr val="C7D390"/>
                </a:solidFill>
              </a:rPr>
              <a:t> op wat </a:t>
            </a:r>
            <a:r>
              <a:rPr lang="en-GB" sz="2400" dirty="0" err="1">
                <a:solidFill>
                  <a:srgbClr val="C7D390"/>
                </a:solidFill>
              </a:rPr>
              <a:t>ouderen</a:t>
            </a:r>
            <a:r>
              <a:rPr lang="en-GB" sz="2400" dirty="0">
                <a:solidFill>
                  <a:srgbClr val="C7D390"/>
                </a:solidFill>
              </a:rPr>
              <a:t> </a:t>
            </a:r>
            <a:r>
              <a:rPr lang="en-GB" sz="2400" dirty="0" err="1">
                <a:solidFill>
                  <a:srgbClr val="C7D390"/>
                </a:solidFill>
              </a:rPr>
              <a:t>niet</a:t>
            </a:r>
            <a:r>
              <a:rPr lang="en-GB" sz="2400" dirty="0">
                <a:solidFill>
                  <a:srgbClr val="C7D390"/>
                </a:solidFill>
              </a:rPr>
              <a:t> </a:t>
            </a:r>
            <a:r>
              <a:rPr lang="en-GB" sz="2400" dirty="0" err="1">
                <a:solidFill>
                  <a:srgbClr val="C7D390"/>
                </a:solidFill>
              </a:rPr>
              <a:t>meer</a:t>
            </a:r>
            <a:r>
              <a:rPr lang="en-GB" sz="2400" dirty="0">
                <a:solidFill>
                  <a:srgbClr val="C7D390"/>
                </a:solidFill>
              </a:rPr>
              <a:t> </a:t>
            </a:r>
            <a:r>
              <a:rPr lang="en-GB" sz="2400" dirty="0" err="1">
                <a:solidFill>
                  <a:srgbClr val="C7D390"/>
                </a:solidFill>
              </a:rPr>
              <a:t>kunnen</a:t>
            </a:r>
            <a:r>
              <a:rPr lang="en-GB" sz="2400" dirty="0">
                <a:solidFill>
                  <a:srgbClr val="C7D390"/>
                </a:solidFill>
              </a:rPr>
              <a:t>…</a:t>
            </a:r>
            <a:endParaRPr lang="en-GB" dirty="0">
              <a:solidFill>
                <a:srgbClr val="C7D390"/>
              </a:solidFill>
            </a:endParaRPr>
          </a:p>
        </p:txBody>
      </p:sp>
      <p:sp>
        <p:nvSpPr>
          <p:cNvPr id="5" name="Ondertitel 2">
            <a:extLst>
              <a:ext uri="{FF2B5EF4-FFF2-40B4-BE49-F238E27FC236}">
                <a16:creationId xmlns:a16="http://schemas.microsoft.com/office/drawing/2014/main" id="{38F97084-FD7B-4C46-8F44-5CCDF2EE86E7}"/>
              </a:ext>
            </a:extLst>
          </p:cNvPr>
          <p:cNvSpPr txBox="1">
            <a:spLocks/>
          </p:cNvSpPr>
          <p:nvPr/>
        </p:nvSpPr>
        <p:spPr>
          <a:xfrm>
            <a:off x="1318665" y="748514"/>
            <a:ext cx="9144000" cy="1655762"/>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GB" sz="4800" dirty="0">
                <a:solidFill>
                  <a:srgbClr val="7EA1D3"/>
                </a:solidFill>
                <a:cs typeface="Calibri"/>
              </a:rPr>
              <a:t>2. </a:t>
            </a:r>
            <a:r>
              <a:rPr lang="en-GB" sz="4800" dirty="0" err="1">
                <a:solidFill>
                  <a:srgbClr val="7EA1D3"/>
                </a:solidFill>
                <a:cs typeface="Calibri"/>
              </a:rPr>
              <a:t>Uitdagingen</a:t>
            </a:r>
            <a:r>
              <a:rPr lang="en-GB" sz="4800" dirty="0">
                <a:solidFill>
                  <a:srgbClr val="7EA1D3"/>
                </a:solidFill>
                <a:cs typeface="Calibri"/>
              </a:rPr>
              <a:t> van </a:t>
            </a:r>
            <a:r>
              <a:rPr lang="en-GB" sz="4800" dirty="0" err="1">
                <a:solidFill>
                  <a:srgbClr val="7EA1D3"/>
                </a:solidFill>
                <a:cs typeface="Calibri"/>
              </a:rPr>
              <a:t>een</a:t>
            </a:r>
            <a:r>
              <a:rPr lang="en-GB" sz="4800" dirty="0">
                <a:solidFill>
                  <a:srgbClr val="7EA1D3"/>
                </a:solidFill>
                <a:cs typeface="Calibri"/>
              </a:rPr>
              <a:t> </a:t>
            </a:r>
            <a:r>
              <a:rPr lang="en-GB" sz="4800" dirty="0" err="1">
                <a:solidFill>
                  <a:srgbClr val="7EA1D3"/>
                </a:solidFill>
                <a:cs typeface="Calibri"/>
              </a:rPr>
              <a:t>vergrijzende</a:t>
            </a:r>
            <a:r>
              <a:rPr lang="en-GB" sz="4800" dirty="0">
                <a:solidFill>
                  <a:srgbClr val="7EA1D3"/>
                </a:solidFill>
                <a:cs typeface="Calibri"/>
              </a:rPr>
              <a:t> </a:t>
            </a:r>
            <a:r>
              <a:rPr lang="en-GB" sz="4800" dirty="0" err="1">
                <a:solidFill>
                  <a:srgbClr val="7EA1D3"/>
                </a:solidFill>
                <a:cs typeface="Calibri"/>
              </a:rPr>
              <a:t>samenleving</a:t>
            </a:r>
            <a:endParaRPr lang="en-GB" sz="4800" dirty="0">
              <a:solidFill>
                <a:srgbClr val="7EA1D3"/>
              </a:solidFill>
              <a:cs typeface="Calibri"/>
            </a:endParaRPr>
          </a:p>
        </p:txBody>
      </p:sp>
      <p:sp>
        <p:nvSpPr>
          <p:cNvPr id="6" name="Content Placeholder 2">
            <a:extLst>
              <a:ext uri="{FF2B5EF4-FFF2-40B4-BE49-F238E27FC236}">
                <a16:creationId xmlns:a16="http://schemas.microsoft.com/office/drawing/2014/main" id="{CD391D48-8593-A74F-A056-1C6297D0E758}"/>
              </a:ext>
            </a:extLst>
          </p:cNvPr>
          <p:cNvSpPr txBox="1">
            <a:spLocks/>
          </p:cNvSpPr>
          <p:nvPr/>
        </p:nvSpPr>
        <p:spPr>
          <a:xfrm>
            <a:off x="3536729" y="3946635"/>
            <a:ext cx="6467867" cy="1354027"/>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400" dirty="0">
                <a:solidFill>
                  <a:srgbClr val="C7D390"/>
                </a:solidFill>
              </a:rPr>
              <a:t>... </a:t>
            </a:r>
            <a:r>
              <a:rPr lang="en-GB" sz="2400" dirty="0" err="1">
                <a:solidFill>
                  <a:srgbClr val="C7D390"/>
                </a:solidFill>
              </a:rPr>
              <a:t>naar</a:t>
            </a:r>
            <a:r>
              <a:rPr lang="en-GB" sz="2400" dirty="0">
                <a:solidFill>
                  <a:srgbClr val="C7D390"/>
                </a:solidFill>
              </a:rPr>
              <a:t> </a:t>
            </a:r>
            <a:r>
              <a:rPr lang="en-GB" sz="2400" dirty="0" err="1">
                <a:solidFill>
                  <a:srgbClr val="C7D390"/>
                </a:solidFill>
              </a:rPr>
              <a:t>een</a:t>
            </a:r>
            <a:r>
              <a:rPr lang="en-GB" sz="2400" dirty="0">
                <a:solidFill>
                  <a:srgbClr val="C7D390"/>
                </a:solidFill>
              </a:rPr>
              <a:t> </a:t>
            </a:r>
            <a:r>
              <a:rPr lang="en-GB" sz="2400" dirty="0" err="1">
                <a:solidFill>
                  <a:srgbClr val="C7D390"/>
                </a:solidFill>
              </a:rPr>
              <a:t>zorg</a:t>
            </a:r>
            <a:r>
              <a:rPr lang="en-GB" sz="2400" dirty="0">
                <a:solidFill>
                  <a:srgbClr val="C7D390"/>
                </a:solidFill>
              </a:rPr>
              <a:t> </a:t>
            </a:r>
            <a:r>
              <a:rPr lang="en-GB" sz="2400" dirty="0" err="1">
                <a:solidFill>
                  <a:srgbClr val="C7D390"/>
                </a:solidFill>
              </a:rPr>
              <a:t>waar</a:t>
            </a:r>
            <a:r>
              <a:rPr lang="en-GB" sz="2400" dirty="0">
                <a:solidFill>
                  <a:srgbClr val="C7D390"/>
                </a:solidFill>
              </a:rPr>
              <a:t> </a:t>
            </a:r>
            <a:r>
              <a:rPr lang="en-GB" sz="2400" dirty="0" err="1">
                <a:solidFill>
                  <a:srgbClr val="C7D390"/>
                </a:solidFill>
              </a:rPr>
              <a:t>rekening</a:t>
            </a:r>
            <a:r>
              <a:rPr lang="en-GB" sz="2400" dirty="0">
                <a:solidFill>
                  <a:srgbClr val="C7D390"/>
                </a:solidFill>
              </a:rPr>
              <a:t> </a:t>
            </a:r>
            <a:r>
              <a:rPr lang="en-GB" sz="2400" dirty="0" err="1">
                <a:solidFill>
                  <a:srgbClr val="C7D390"/>
                </a:solidFill>
              </a:rPr>
              <a:t>wordt</a:t>
            </a:r>
            <a:r>
              <a:rPr lang="en-GB" sz="2400" dirty="0">
                <a:solidFill>
                  <a:srgbClr val="C7D390"/>
                </a:solidFill>
              </a:rPr>
              <a:t> </a:t>
            </a:r>
            <a:r>
              <a:rPr lang="en-GB" sz="2400" dirty="0" err="1">
                <a:solidFill>
                  <a:srgbClr val="C7D390"/>
                </a:solidFill>
              </a:rPr>
              <a:t>gehouden</a:t>
            </a:r>
            <a:r>
              <a:rPr lang="en-GB" sz="2400" dirty="0">
                <a:solidFill>
                  <a:srgbClr val="C7D390"/>
                </a:solidFill>
              </a:rPr>
              <a:t> met </a:t>
            </a:r>
            <a:r>
              <a:rPr lang="en-GB" sz="2400" dirty="0" err="1">
                <a:solidFill>
                  <a:srgbClr val="C7D390"/>
                </a:solidFill>
              </a:rPr>
              <a:t>sociale</a:t>
            </a:r>
            <a:r>
              <a:rPr lang="en-GB" sz="2400" dirty="0">
                <a:solidFill>
                  <a:srgbClr val="C7D390"/>
                </a:solidFill>
              </a:rPr>
              <a:t> </a:t>
            </a:r>
            <a:r>
              <a:rPr lang="en-GB" sz="2400" dirty="0" err="1">
                <a:solidFill>
                  <a:srgbClr val="C7D390"/>
                </a:solidFill>
              </a:rPr>
              <a:t>en</a:t>
            </a:r>
            <a:r>
              <a:rPr lang="en-GB" sz="2400" dirty="0">
                <a:solidFill>
                  <a:srgbClr val="C7D390"/>
                </a:solidFill>
              </a:rPr>
              <a:t> </a:t>
            </a:r>
            <a:r>
              <a:rPr lang="en-GB" sz="2400" dirty="0" err="1">
                <a:solidFill>
                  <a:srgbClr val="C7D390"/>
                </a:solidFill>
              </a:rPr>
              <a:t>zingevingsbehoeften</a:t>
            </a:r>
            <a:r>
              <a:rPr lang="en-GB" sz="2400" dirty="0">
                <a:solidFill>
                  <a:srgbClr val="C7D390"/>
                </a:solidFill>
              </a:rPr>
              <a:t> </a:t>
            </a:r>
            <a:endParaRPr lang="en-GB" dirty="0">
              <a:solidFill>
                <a:srgbClr val="C7D390"/>
              </a:solidFill>
            </a:endParaRPr>
          </a:p>
        </p:txBody>
      </p:sp>
      <p:sp>
        <p:nvSpPr>
          <p:cNvPr id="2" name="Wolk 1">
            <a:extLst>
              <a:ext uri="{FF2B5EF4-FFF2-40B4-BE49-F238E27FC236}">
                <a16:creationId xmlns:a16="http://schemas.microsoft.com/office/drawing/2014/main" id="{48A7E203-0136-7040-BBC5-917E6368B6C8}"/>
              </a:ext>
            </a:extLst>
          </p:cNvPr>
          <p:cNvSpPr/>
          <p:nvPr/>
        </p:nvSpPr>
        <p:spPr>
          <a:xfrm>
            <a:off x="8340896" y="2185704"/>
            <a:ext cx="3327400" cy="2032000"/>
          </a:xfrm>
          <a:prstGeom prst="cloud">
            <a:avLst/>
          </a:prstGeom>
          <a:solidFill>
            <a:srgbClr val="00B0F0"/>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Kijken</a:t>
            </a:r>
            <a:r>
              <a:rPr lang="en-US" dirty="0"/>
              <a:t> </a:t>
            </a:r>
            <a:r>
              <a:rPr lang="en-US" dirty="0" err="1"/>
              <a:t>naar</a:t>
            </a:r>
            <a:r>
              <a:rPr lang="en-US" dirty="0"/>
              <a:t> </a:t>
            </a:r>
            <a:r>
              <a:rPr lang="en-US" dirty="0" err="1"/>
              <a:t>dromen</a:t>
            </a:r>
            <a:r>
              <a:rPr lang="en-US" dirty="0"/>
              <a:t> </a:t>
            </a:r>
            <a:r>
              <a:rPr lang="en-US" dirty="0" err="1"/>
              <a:t>en</a:t>
            </a:r>
            <a:r>
              <a:rPr lang="en-US" dirty="0"/>
              <a:t> </a:t>
            </a:r>
            <a:r>
              <a:rPr lang="en-US" dirty="0" err="1"/>
              <a:t>talenten</a:t>
            </a:r>
            <a:r>
              <a:rPr lang="en-US" dirty="0"/>
              <a:t> van </a:t>
            </a:r>
            <a:r>
              <a:rPr lang="en-US" dirty="0" err="1"/>
              <a:t>ouderen</a:t>
            </a:r>
            <a:r>
              <a:rPr lang="en-US" dirty="0"/>
              <a:t> </a:t>
            </a:r>
            <a:endParaRPr lang="nl-BE" dirty="0"/>
          </a:p>
        </p:txBody>
      </p:sp>
      <p:sp>
        <p:nvSpPr>
          <p:cNvPr id="8" name="Content Placeholder 2">
            <a:extLst>
              <a:ext uri="{FF2B5EF4-FFF2-40B4-BE49-F238E27FC236}">
                <a16:creationId xmlns:a16="http://schemas.microsoft.com/office/drawing/2014/main" id="{CEE1DAEA-6E1F-A84B-897F-B33576BFE1DD}"/>
              </a:ext>
            </a:extLst>
          </p:cNvPr>
          <p:cNvSpPr txBox="1">
            <a:spLocks/>
          </p:cNvSpPr>
          <p:nvPr/>
        </p:nvSpPr>
        <p:spPr>
          <a:xfrm>
            <a:off x="539529" y="4938083"/>
            <a:ext cx="6467867" cy="1354027"/>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dirty="0">
              <a:solidFill>
                <a:schemeClr val="tx1">
                  <a:lumMod val="65000"/>
                  <a:lumOff val="35000"/>
                </a:schemeClr>
              </a:solidFill>
            </a:endParaRPr>
          </a:p>
        </p:txBody>
      </p:sp>
    </p:spTree>
    <p:custDataLst>
      <p:tags r:id="rId1"/>
    </p:custDataLst>
    <p:extLst>
      <p:ext uri="{BB962C8B-B14F-4D97-AF65-F5344CB8AC3E}">
        <p14:creationId xmlns:p14="http://schemas.microsoft.com/office/powerpoint/2010/main" val="1834996130"/>
      </p:ext>
    </p:extLst>
  </p:cSld>
  <p:clrMapOvr>
    <a:masterClrMapping/>
  </p:clrMapOvr>
  <mc:AlternateContent xmlns:mc="http://schemas.openxmlformats.org/markup-compatibility/2006" xmlns:p14="http://schemas.microsoft.com/office/powerpoint/2010/main">
    <mc:Choice Requires="p14">
      <p:transition spd="slow" p14:dur="2000" advTm="32853"/>
    </mc:Choice>
    <mc:Fallback xmlns="">
      <p:transition spd="slow" advTm="3285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P spid="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CB843C-F1FD-4446-8506-F65EA59964BC}"/>
              </a:ext>
            </a:extLst>
          </p:cNvPr>
          <p:cNvSpPr>
            <a:spLocks noGrp="1"/>
          </p:cNvSpPr>
          <p:nvPr>
            <p:ph type="title"/>
          </p:nvPr>
        </p:nvSpPr>
        <p:spPr>
          <a:xfrm>
            <a:off x="1318665" y="1777065"/>
            <a:ext cx="3210854" cy="4114800"/>
          </a:xfrm>
        </p:spPr>
        <p:txBody>
          <a:bodyPr>
            <a:normAutofit/>
          </a:bodyPr>
          <a:lstStyle/>
          <a:p>
            <a:pPr algn="r"/>
            <a:r>
              <a:rPr lang="en-GB" dirty="0">
                <a:solidFill>
                  <a:srgbClr val="E76721"/>
                </a:solidFill>
                <a:cs typeface="Calibri"/>
              </a:rPr>
              <a:t>SEE ME</a:t>
            </a:r>
            <a:r>
              <a:rPr lang="en-GB" dirty="0">
                <a:cs typeface="Calibri"/>
              </a:rPr>
              <a:t>:</a:t>
            </a:r>
            <a:r>
              <a:rPr lang="en-GB" dirty="0">
                <a:solidFill>
                  <a:srgbClr val="E76721"/>
                </a:solidFill>
                <a:cs typeface="Calibri"/>
              </a:rPr>
              <a:t> </a:t>
            </a:r>
            <a:r>
              <a:rPr lang="en-GB" dirty="0" err="1">
                <a:solidFill>
                  <a:srgbClr val="E76721"/>
                </a:solidFill>
                <a:cs typeface="Calibri"/>
              </a:rPr>
              <a:t>Sociale</a:t>
            </a:r>
            <a:r>
              <a:rPr lang="en-GB" dirty="0">
                <a:solidFill>
                  <a:srgbClr val="E76721"/>
                </a:solidFill>
                <a:cs typeface="Calibri"/>
              </a:rPr>
              <a:t> </a:t>
            </a:r>
            <a:r>
              <a:rPr lang="en-GB" dirty="0" err="1">
                <a:solidFill>
                  <a:srgbClr val="E76721"/>
                </a:solidFill>
                <a:cs typeface="Calibri"/>
              </a:rPr>
              <a:t>inclusie</a:t>
            </a:r>
            <a:r>
              <a:rPr lang="en-GB" dirty="0">
                <a:solidFill>
                  <a:srgbClr val="E76721"/>
                </a:solidFill>
                <a:cs typeface="Calibri"/>
              </a:rPr>
              <a:t> door </a:t>
            </a:r>
            <a:r>
              <a:rPr lang="en-GB" dirty="0" err="1">
                <a:solidFill>
                  <a:srgbClr val="E76721"/>
                </a:solidFill>
                <a:cs typeface="Calibri"/>
              </a:rPr>
              <a:t>zinvol</a:t>
            </a:r>
            <a:r>
              <a:rPr lang="en-GB" dirty="0">
                <a:solidFill>
                  <a:srgbClr val="E76721"/>
                </a:solidFill>
                <a:cs typeface="Calibri"/>
              </a:rPr>
              <a:t> </a:t>
            </a:r>
            <a:r>
              <a:rPr lang="en-GB" dirty="0" err="1">
                <a:solidFill>
                  <a:srgbClr val="E76721"/>
                </a:solidFill>
                <a:cs typeface="Calibri"/>
              </a:rPr>
              <a:t>ouder</a:t>
            </a:r>
            <a:r>
              <a:rPr lang="en-GB" dirty="0">
                <a:solidFill>
                  <a:srgbClr val="E76721"/>
                </a:solidFill>
                <a:cs typeface="Calibri"/>
              </a:rPr>
              <a:t> </a:t>
            </a:r>
            <a:r>
              <a:rPr lang="en-GB" dirty="0" err="1">
                <a:solidFill>
                  <a:srgbClr val="E76721"/>
                </a:solidFill>
                <a:cs typeface="Calibri"/>
              </a:rPr>
              <a:t>worden</a:t>
            </a:r>
            <a:endParaRPr lang="nl-NL" b="1" dirty="0"/>
          </a:p>
        </p:txBody>
      </p:sp>
      <p:sp>
        <p:nvSpPr>
          <p:cNvPr id="4" name="Ondertitel 2">
            <a:extLst>
              <a:ext uri="{FF2B5EF4-FFF2-40B4-BE49-F238E27FC236}">
                <a16:creationId xmlns:a16="http://schemas.microsoft.com/office/drawing/2014/main" id="{76525588-B630-B34D-BE49-6D5A26C9B32E}"/>
              </a:ext>
            </a:extLst>
          </p:cNvPr>
          <p:cNvSpPr txBox="1">
            <a:spLocks/>
          </p:cNvSpPr>
          <p:nvPr/>
        </p:nvSpPr>
        <p:spPr>
          <a:xfrm>
            <a:off x="1318665" y="748514"/>
            <a:ext cx="9144000" cy="96598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GB" sz="4800" dirty="0">
                <a:solidFill>
                  <a:srgbClr val="7EA1D3"/>
                </a:solidFill>
                <a:cs typeface="Calibri"/>
              </a:rPr>
              <a:t>3. Doel van het SEE ME-project</a:t>
            </a:r>
          </a:p>
        </p:txBody>
      </p:sp>
      <p:pic>
        <p:nvPicPr>
          <p:cNvPr id="8" name="Tijdelijke aanduiding voor inhoud 7">
            <a:extLst>
              <a:ext uri="{FF2B5EF4-FFF2-40B4-BE49-F238E27FC236}">
                <a16:creationId xmlns:a16="http://schemas.microsoft.com/office/drawing/2014/main" id="{C7F83808-DB6E-F356-99B1-EBF8867EB970}"/>
              </a:ext>
            </a:extLst>
          </p:cNvPr>
          <p:cNvPicPr>
            <a:picLocks noGrp="1" noChangeAspect="1"/>
          </p:cNvPicPr>
          <p:nvPr>
            <p:ph idx="1"/>
          </p:nvPr>
        </p:nvPicPr>
        <p:blipFill>
          <a:blip r:embed="rId3"/>
          <a:stretch>
            <a:fillRect/>
          </a:stretch>
        </p:blipFill>
        <p:spPr>
          <a:xfrm>
            <a:off x="6096000" y="1714500"/>
            <a:ext cx="4629505" cy="4351338"/>
          </a:xfrm>
        </p:spPr>
      </p:pic>
    </p:spTree>
    <p:extLst>
      <p:ext uri="{BB962C8B-B14F-4D97-AF65-F5344CB8AC3E}">
        <p14:creationId xmlns:p14="http://schemas.microsoft.com/office/powerpoint/2010/main" val="3829673634"/>
      </p:ext>
    </p:extLst>
  </p:cSld>
  <p:clrMapOvr>
    <a:masterClrMapping/>
  </p:clrMapOvr>
  <mc:AlternateContent xmlns:mc="http://schemas.openxmlformats.org/markup-compatibility/2006">
    <mc:Choice xmlns:p14="http://schemas.microsoft.com/office/powerpoint/2010/main" Requires="p14">
      <p:transition spd="slow" p14:dur="2000" advTm="33973"/>
    </mc:Choice>
    <mc:Fallback>
      <p:transition spd="slow" advTm="33973"/>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Roadway headed towards an interesting rock formation">
            <a:extLst>
              <a:ext uri="{FF2B5EF4-FFF2-40B4-BE49-F238E27FC236}">
                <a16:creationId xmlns:a16="http://schemas.microsoft.com/office/drawing/2014/main" id="{F5BACED3-B929-41E3-858A-B544061D0AE5}"/>
              </a:ext>
            </a:extLst>
          </p:cNvPr>
          <p:cNvPicPr>
            <a:picLocks noChangeAspect="1"/>
          </p:cNvPicPr>
          <p:nvPr/>
        </p:nvPicPr>
        <p:blipFill rotWithShape="1">
          <a:blip r:embed="rId3"/>
          <a:srcRect r="9916" b="-1"/>
          <a:stretch/>
        </p:blipFill>
        <p:spPr>
          <a:xfrm>
            <a:off x="3504644" y="10"/>
            <a:ext cx="8687357" cy="6437136"/>
          </a:xfrm>
          <a:custGeom>
            <a:avLst/>
            <a:gdLst/>
            <a:ahLst/>
            <a:cxnLst/>
            <a:rect l="l" t="t" r="r" b="b"/>
            <a:pathLst>
              <a:path w="8687357" h="6437146">
                <a:moveTo>
                  <a:pt x="3944493" y="3980202"/>
                </a:moveTo>
                <a:cubicBezTo>
                  <a:pt x="3944493" y="3980202"/>
                  <a:pt x="3944493" y="3980202"/>
                  <a:pt x="5117486" y="3980944"/>
                </a:cubicBezTo>
                <a:cubicBezTo>
                  <a:pt x="5193569" y="3981041"/>
                  <a:pt x="5262972" y="4020215"/>
                  <a:pt x="5301098" y="4086251"/>
                </a:cubicBezTo>
                <a:cubicBezTo>
                  <a:pt x="5301098" y="4086251"/>
                  <a:pt x="5301098" y="4086251"/>
                  <a:pt x="5889509" y="5105408"/>
                </a:cubicBezTo>
                <a:cubicBezTo>
                  <a:pt x="5926364" y="5169243"/>
                  <a:pt x="5926858" y="5251135"/>
                  <a:pt x="5887630" y="5314873"/>
                </a:cubicBezTo>
                <a:cubicBezTo>
                  <a:pt x="5887630" y="5314873"/>
                  <a:pt x="5887630" y="5314873"/>
                  <a:pt x="5303047" y="6333287"/>
                </a:cubicBezTo>
                <a:cubicBezTo>
                  <a:pt x="5267284" y="6397959"/>
                  <a:pt x="5197106" y="6438477"/>
                  <a:pt x="5123215" y="6437113"/>
                </a:cubicBezTo>
                <a:cubicBezTo>
                  <a:pt x="5123215" y="6437113"/>
                  <a:pt x="5123215" y="6437113"/>
                  <a:pt x="3948952" y="6434170"/>
                </a:cubicBezTo>
                <a:cubicBezTo>
                  <a:pt x="3874139" y="6436273"/>
                  <a:pt x="3803467" y="6394898"/>
                  <a:pt x="3766612" y="6331063"/>
                </a:cubicBezTo>
                <a:cubicBezTo>
                  <a:pt x="3766612" y="6331063"/>
                  <a:pt x="3766612" y="6331063"/>
                  <a:pt x="3178202" y="5311907"/>
                </a:cubicBezTo>
                <a:cubicBezTo>
                  <a:pt x="3140076" y="5245870"/>
                  <a:pt x="3140850" y="5166180"/>
                  <a:pt x="3178808" y="5100241"/>
                </a:cubicBezTo>
                <a:cubicBezTo>
                  <a:pt x="3178808" y="5100241"/>
                  <a:pt x="3178808" y="5100241"/>
                  <a:pt x="3764660" y="4084028"/>
                </a:cubicBezTo>
                <a:cubicBezTo>
                  <a:pt x="3800424" y="4019355"/>
                  <a:pt x="3870604" y="3978838"/>
                  <a:pt x="3944493" y="3980202"/>
                </a:cubicBezTo>
                <a:close/>
                <a:moveTo>
                  <a:pt x="5699720" y="3489582"/>
                </a:moveTo>
                <a:cubicBezTo>
                  <a:pt x="5699720" y="3489582"/>
                  <a:pt x="5699720" y="3489582"/>
                  <a:pt x="6163751" y="3489876"/>
                </a:cubicBezTo>
                <a:cubicBezTo>
                  <a:pt x="6193849" y="3489915"/>
                  <a:pt x="6221305" y="3505412"/>
                  <a:pt x="6236387" y="3531535"/>
                </a:cubicBezTo>
                <a:cubicBezTo>
                  <a:pt x="6236387" y="3531535"/>
                  <a:pt x="6236387" y="3531535"/>
                  <a:pt x="6469160" y="3934709"/>
                </a:cubicBezTo>
                <a:cubicBezTo>
                  <a:pt x="6483740" y="3959962"/>
                  <a:pt x="6483935" y="3992359"/>
                  <a:pt x="6468416" y="4017573"/>
                </a:cubicBezTo>
                <a:cubicBezTo>
                  <a:pt x="6468416" y="4017573"/>
                  <a:pt x="6468416" y="4017573"/>
                  <a:pt x="6237158" y="4420453"/>
                </a:cubicBezTo>
                <a:cubicBezTo>
                  <a:pt x="6223010" y="4446037"/>
                  <a:pt x="6195248" y="4462066"/>
                  <a:pt x="6166018" y="4461526"/>
                </a:cubicBezTo>
                <a:cubicBezTo>
                  <a:pt x="6166018" y="4461526"/>
                  <a:pt x="6166018" y="4461526"/>
                  <a:pt x="5701483" y="4460362"/>
                </a:cubicBezTo>
                <a:cubicBezTo>
                  <a:pt x="5671888" y="4461195"/>
                  <a:pt x="5643930" y="4444826"/>
                  <a:pt x="5629350" y="4419573"/>
                </a:cubicBezTo>
                <a:cubicBezTo>
                  <a:pt x="5629350" y="4419573"/>
                  <a:pt x="5629350" y="4419573"/>
                  <a:pt x="5396578" y="4016399"/>
                </a:cubicBezTo>
                <a:cubicBezTo>
                  <a:pt x="5381495" y="3990276"/>
                  <a:pt x="5381802" y="3958751"/>
                  <a:pt x="5396817" y="3932665"/>
                </a:cubicBezTo>
                <a:cubicBezTo>
                  <a:pt x="5396817" y="3932665"/>
                  <a:pt x="5396817" y="3932665"/>
                  <a:pt x="5628579" y="3530655"/>
                </a:cubicBezTo>
                <a:cubicBezTo>
                  <a:pt x="5642727" y="3505071"/>
                  <a:pt x="5670489" y="3489043"/>
                  <a:pt x="5699720" y="3489582"/>
                </a:cubicBezTo>
                <a:close/>
                <a:moveTo>
                  <a:pt x="6388346" y="3258305"/>
                </a:moveTo>
                <a:cubicBezTo>
                  <a:pt x="6388346" y="3258305"/>
                  <a:pt x="6388346" y="3258305"/>
                  <a:pt x="6555837" y="3258411"/>
                </a:cubicBezTo>
                <a:cubicBezTo>
                  <a:pt x="6566700" y="3258425"/>
                  <a:pt x="6576611" y="3264018"/>
                  <a:pt x="6582055" y="3273448"/>
                </a:cubicBezTo>
                <a:cubicBezTo>
                  <a:pt x="6582055" y="3273448"/>
                  <a:pt x="6582055" y="3273448"/>
                  <a:pt x="6666073" y="3418972"/>
                </a:cubicBezTo>
                <a:cubicBezTo>
                  <a:pt x="6671336" y="3428087"/>
                  <a:pt x="6671406" y="3439780"/>
                  <a:pt x="6665805" y="3448882"/>
                </a:cubicBezTo>
                <a:cubicBezTo>
                  <a:pt x="6665805" y="3448882"/>
                  <a:pt x="6665805" y="3448882"/>
                  <a:pt x="6582333" y="3594300"/>
                </a:cubicBezTo>
                <a:cubicBezTo>
                  <a:pt x="6577226" y="3603534"/>
                  <a:pt x="6567205" y="3609320"/>
                  <a:pt x="6556655" y="3609125"/>
                </a:cubicBezTo>
                <a:cubicBezTo>
                  <a:pt x="6556655" y="3609125"/>
                  <a:pt x="6556655" y="3609125"/>
                  <a:pt x="6388983" y="3608705"/>
                </a:cubicBezTo>
                <a:cubicBezTo>
                  <a:pt x="6378300" y="3609004"/>
                  <a:pt x="6368209" y="3603097"/>
                  <a:pt x="6362947" y="3593982"/>
                </a:cubicBezTo>
                <a:cubicBezTo>
                  <a:pt x="6362947" y="3593982"/>
                  <a:pt x="6362947" y="3593982"/>
                  <a:pt x="6278928" y="3448458"/>
                </a:cubicBezTo>
                <a:cubicBezTo>
                  <a:pt x="6273484" y="3439028"/>
                  <a:pt x="6273595" y="3427649"/>
                  <a:pt x="6279015" y="3418234"/>
                </a:cubicBezTo>
                <a:cubicBezTo>
                  <a:pt x="6279015" y="3418234"/>
                  <a:pt x="6279015" y="3418234"/>
                  <a:pt x="6362668" y="3273130"/>
                </a:cubicBezTo>
                <a:cubicBezTo>
                  <a:pt x="6367774" y="3263896"/>
                  <a:pt x="6377796" y="3258110"/>
                  <a:pt x="6388346" y="3258305"/>
                </a:cubicBezTo>
                <a:close/>
                <a:moveTo>
                  <a:pt x="7497241" y="2884843"/>
                </a:moveTo>
                <a:cubicBezTo>
                  <a:pt x="7497241" y="2884843"/>
                  <a:pt x="7497241" y="2884843"/>
                  <a:pt x="8049718" y="2885192"/>
                </a:cubicBezTo>
                <a:cubicBezTo>
                  <a:pt x="8085553" y="2885238"/>
                  <a:pt x="8118242" y="2903689"/>
                  <a:pt x="8136199" y="2934792"/>
                </a:cubicBezTo>
                <a:cubicBezTo>
                  <a:pt x="8136199" y="2934792"/>
                  <a:pt x="8136199" y="2934792"/>
                  <a:pt x="8413339" y="3414812"/>
                </a:cubicBezTo>
                <a:cubicBezTo>
                  <a:pt x="8430697" y="3444878"/>
                  <a:pt x="8430931" y="3483449"/>
                  <a:pt x="8412454" y="3513469"/>
                </a:cubicBezTo>
                <a:cubicBezTo>
                  <a:pt x="8412454" y="3513469"/>
                  <a:pt x="8412454" y="3513469"/>
                  <a:pt x="8137117" y="3993140"/>
                </a:cubicBezTo>
                <a:cubicBezTo>
                  <a:pt x="8120272" y="4023600"/>
                  <a:pt x="8087218" y="4042684"/>
                  <a:pt x="8052417" y="4042042"/>
                </a:cubicBezTo>
                <a:cubicBezTo>
                  <a:pt x="8052417" y="4042042"/>
                  <a:pt x="8052417" y="4042042"/>
                  <a:pt x="7499342" y="4040655"/>
                </a:cubicBezTo>
                <a:cubicBezTo>
                  <a:pt x="7464105" y="4041646"/>
                  <a:pt x="7430818" y="4022159"/>
                  <a:pt x="7413460" y="3992093"/>
                </a:cubicBezTo>
                <a:cubicBezTo>
                  <a:pt x="7413460" y="3992093"/>
                  <a:pt x="7413460" y="3992093"/>
                  <a:pt x="7136320" y="3512072"/>
                </a:cubicBezTo>
                <a:cubicBezTo>
                  <a:pt x="7118363" y="3480970"/>
                  <a:pt x="7118728" y="3443435"/>
                  <a:pt x="7136605" y="3412378"/>
                </a:cubicBezTo>
                <a:cubicBezTo>
                  <a:pt x="7136605" y="3412378"/>
                  <a:pt x="7136605" y="3412378"/>
                  <a:pt x="7412541" y="2933744"/>
                </a:cubicBezTo>
                <a:cubicBezTo>
                  <a:pt x="7429386" y="2903284"/>
                  <a:pt x="7462440" y="2884200"/>
                  <a:pt x="7497241" y="2884843"/>
                </a:cubicBezTo>
                <a:close/>
                <a:moveTo>
                  <a:pt x="6393234" y="2508974"/>
                </a:moveTo>
                <a:cubicBezTo>
                  <a:pt x="6393234" y="2508974"/>
                  <a:pt x="6393234" y="2508974"/>
                  <a:pt x="6710430" y="2509175"/>
                </a:cubicBezTo>
                <a:cubicBezTo>
                  <a:pt x="6731004" y="2509201"/>
                  <a:pt x="6749772" y="2519794"/>
                  <a:pt x="6760082" y="2537652"/>
                </a:cubicBezTo>
                <a:cubicBezTo>
                  <a:pt x="6760082" y="2537652"/>
                  <a:pt x="6760082" y="2537652"/>
                  <a:pt x="6919197" y="2813248"/>
                </a:cubicBezTo>
                <a:cubicBezTo>
                  <a:pt x="6929164" y="2830511"/>
                  <a:pt x="6929297" y="2852655"/>
                  <a:pt x="6918689" y="2869891"/>
                </a:cubicBezTo>
                <a:cubicBezTo>
                  <a:pt x="6918689" y="2869891"/>
                  <a:pt x="6918689" y="2869891"/>
                  <a:pt x="6760609" y="3145286"/>
                </a:cubicBezTo>
                <a:cubicBezTo>
                  <a:pt x="6750938" y="3162775"/>
                  <a:pt x="6731960" y="3173731"/>
                  <a:pt x="6711979" y="3173363"/>
                </a:cubicBezTo>
                <a:cubicBezTo>
                  <a:pt x="6711979" y="3173363"/>
                  <a:pt x="6711979" y="3173363"/>
                  <a:pt x="6394440" y="3172566"/>
                </a:cubicBezTo>
                <a:cubicBezTo>
                  <a:pt x="6374209" y="3173135"/>
                  <a:pt x="6355098" y="3161947"/>
                  <a:pt x="6345132" y="3144685"/>
                </a:cubicBezTo>
                <a:cubicBezTo>
                  <a:pt x="6345132" y="3144685"/>
                  <a:pt x="6345132" y="3144685"/>
                  <a:pt x="6186016" y="2869088"/>
                </a:cubicBezTo>
                <a:cubicBezTo>
                  <a:pt x="6175706" y="2851231"/>
                  <a:pt x="6175916" y="2829681"/>
                  <a:pt x="6186180" y="2811850"/>
                </a:cubicBezTo>
                <a:cubicBezTo>
                  <a:pt x="6186180" y="2811850"/>
                  <a:pt x="6186180" y="2811850"/>
                  <a:pt x="6344604" y="2537051"/>
                </a:cubicBezTo>
                <a:cubicBezTo>
                  <a:pt x="6354275" y="2519562"/>
                  <a:pt x="6373253" y="2508605"/>
                  <a:pt x="6393234" y="2508974"/>
                </a:cubicBezTo>
                <a:close/>
                <a:moveTo>
                  <a:pt x="7097611" y="923368"/>
                </a:moveTo>
                <a:cubicBezTo>
                  <a:pt x="7097611" y="923368"/>
                  <a:pt x="7097611" y="923368"/>
                  <a:pt x="7989180" y="923932"/>
                </a:cubicBezTo>
                <a:cubicBezTo>
                  <a:pt x="8047009" y="924007"/>
                  <a:pt x="8099761" y="953781"/>
                  <a:pt x="8128740" y="1003975"/>
                </a:cubicBezTo>
                <a:cubicBezTo>
                  <a:pt x="8128740" y="1003975"/>
                  <a:pt x="8128740" y="1003975"/>
                  <a:pt x="8575979" y="1778616"/>
                </a:cubicBezTo>
                <a:cubicBezTo>
                  <a:pt x="8603992" y="1827135"/>
                  <a:pt x="8604367" y="1889380"/>
                  <a:pt x="8574552" y="1937826"/>
                </a:cubicBezTo>
                <a:cubicBezTo>
                  <a:pt x="8574552" y="1937826"/>
                  <a:pt x="8574552" y="1937826"/>
                  <a:pt x="8130222" y="2711903"/>
                </a:cubicBezTo>
                <a:cubicBezTo>
                  <a:pt x="8103038" y="2761059"/>
                  <a:pt x="8049698" y="2791855"/>
                  <a:pt x="7993536" y="2790819"/>
                </a:cubicBezTo>
                <a:cubicBezTo>
                  <a:pt x="7993536" y="2790819"/>
                  <a:pt x="7993536" y="2790819"/>
                  <a:pt x="7101000" y="2788581"/>
                </a:cubicBezTo>
                <a:cubicBezTo>
                  <a:pt x="7044137" y="2790179"/>
                  <a:pt x="6990420" y="2758731"/>
                  <a:pt x="6962407" y="2710212"/>
                </a:cubicBezTo>
                <a:cubicBezTo>
                  <a:pt x="6962407" y="2710212"/>
                  <a:pt x="6962407" y="2710212"/>
                  <a:pt x="6515168" y="1935570"/>
                </a:cubicBezTo>
                <a:cubicBezTo>
                  <a:pt x="6486189" y="1885378"/>
                  <a:pt x="6486779" y="1824806"/>
                  <a:pt x="6515628" y="1774688"/>
                </a:cubicBezTo>
                <a:cubicBezTo>
                  <a:pt x="6515628" y="1774688"/>
                  <a:pt x="6515628" y="1774688"/>
                  <a:pt x="6960925" y="1002284"/>
                </a:cubicBezTo>
                <a:cubicBezTo>
                  <a:pt x="6988108" y="953127"/>
                  <a:pt x="7041448" y="922332"/>
                  <a:pt x="7097611" y="923368"/>
                </a:cubicBezTo>
                <a:close/>
                <a:moveTo>
                  <a:pt x="6548358" y="0"/>
                </a:moveTo>
                <a:lnTo>
                  <a:pt x="8687357" y="0"/>
                </a:lnTo>
                <a:lnTo>
                  <a:pt x="8687357" y="844465"/>
                </a:lnTo>
                <a:lnTo>
                  <a:pt x="8501061" y="843998"/>
                </a:lnTo>
                <a:cubicBezTo>
                  <a:pt x="8177202" y="843186"/>
                  <a:pt x="7793370" y="842224"/>
                  <a:pt x="7338457" y="841084"/>
                </a:cubicBezTo>
                <a:cubicBezTo>
                  <a:pt x="7152970" y="846300"/>
                  <a:pt x="6977743" y="743716"/>
                  <a:pt x="6886366" y="585445"/>
                </a:cubicBezTo>
                <a:cubicBezTo>
                  <a:pt x="6886366" y="585445"/>
                  <a:pt x="6886366" y="585445"/>
                  <a:pt x="6580991" y="56520"/>
                </a:cubicBezTo>
                <a:close/>
                <a:moveTo>
                  <a:pt x="405083" y="0"/>
                </a:moveTo>
                <a:lnTo>
                  <a:pt x="6450872" y="0"/>
                </a:lnTo>
                <a:lnTo>
                  <a:pt x="6535542" y="146650"/>
                </a:lnTo>
                <a:cubicBezTo>
                  <a:pt x="6615681" y="285455"/>
                  <a:pt x="6701163" y="433514"/>
                  <a:pt x="6792344" y="591444"/>
                </a:cubicBezTo>
                <a:cubicBezTo>
                  <a:pt x="6883721" y="749715"/>
                  <a:pt x="6884949" y="952757"/>
                  <a:pt x="6787688" y="1110786"/>
                </a:cubicBezTo>
                <a:cubicBezTo>
                  <a:pt x="6787688" y="1110786"/>
                  <a:pt x="6787688" y="1110786"/>
                  <a:pt x="5338288" y="3635817"/>
                </a:cubicBezTo>
                <a:cubicBezTo>
                  <a:pt x="5249615" y="3796165"/>
                  <a:pt x="5075616" y="3896623"/>
                  <a:pt x="4892415" y="3893242"/>
                </a:cubicBezTo>
                <a:cubicBezTo>
                  <a:pt x="4892415" y="3893242"/>
                  <a:pt x="4892415" y="3893242"/>
                  <a:pt x="1980974" y="3885943"/>
                </a:cubicBezTo>
                <a:cubicBezTo>
                  <a:pt x="1795486" y="3891159"/>
                  <a:pt x="1620261" y="3788575"/>
                  <a:pt x="1528883" y="3630305"/>
                </a:cubicBezTo>
                <a:cubicBezTo>
                  <a:pt x="1528883" y="3630305"/>
                  <a:pt x="1528883" y="3630305"/>
                  <a:pt x="69993" y="1103432"/>
                </a:cubicBezTo>
                <a:cubicBezTo>
                  <a:pt x="-24536" y="939704"/>
                  <a:pt x="-22612" y="742120"/>
                  <a:pt x="71498" y="578633"/>
                </a:cubicBezTo>
                <a:cubicBezTo>
                  <a:pt x="71498" y="578633"/>
                  <a:pt x="71498" y="578633"/>
                  <a:pt x="375546" y="51235"/>
                </a:cubicBezTo>
                <a:close/>
              </a:path>
            </a:pathLst>
          </a:custGeom>
        </p:spPr>
      </p:pic>
      <p:sp>
        <p:nvSpPr>
          <p:cNvPr id="7" name="Ondertitel 2">
            <a:extLst>
              <a:ext uri="{FF2B5EF4-FFF2-40B4-BE49-F238E27FC236}">
                <a16:creationId xmlns:a16="http://schemas.microsoft.com/office/drawing/2014/main" id="{68A766BB-AFB0-E140-82D6-83F3880C6634}"/>
              </a:ext>
            </a:extLst>
          </p:cNvPr>
          <p:cNvSpPr txBox="1">
            <a:spLocks/>
          </p:cNvSpPr>
          <p:nvPr/>
        </p:nvSpPr>
        <p:spPr>
          <a:xfrm>
            <a:off x="543965" y="4781384"/>
            <a:ext cx="6558964" cy="1655762"/>
          </a:xfrm>
          <a:prstGeom prst="rect">
            <a:avLst/>
          </a:prstGeom>
        </p:spPr>
        <p:txBody>
          <a:bodyPr vert="horz" lIns="91440" tIns="45720" rIns="91440" bIns="45720" rtlCol="0" anchor="t">
            <a:normAutofit fontScale="92500" lnSpcReduction="1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GB" sz="6600" dirty="0" err="1">
                <a:solidFill>
                  <a:srgbClr val="7EA1D3"/>
                </a:solidFill>
                <a:cs typeface="Calibri"/>
              </a:rPr>
              <a:t>Gebundelde</a:t>
            </a:r>
            <a:r>
              <a:rPr lang="en-GB" sz="6600" dirty="0">
                <a:solidFill>
                  <a:srgbClr val="7EA1D3"/>
                </a:solidFill>
                <a:cs typeface="Calibri"/>
              </a:rPr>
              <a:t> </a:t>
            </a:r>
            <a:r>
              <a:rPr lang="en-GB" sz="6600" dirty="0" err="1">
                <a:solidFill>
                  <a:srgbClr val="7EA1D3"/>
                </a:solidFill>
                <a:cs typeface="Calibri"/>
              </a:rPr>
              <a:t>krachten</a:t>
            </a:r>
            <a:endParaRPr lang="en-GB" sz="6600" dirty="0">
              <a:solidFill>
                <a:srgbClr val="7EA1D3"/>
              </a:solidFill>
              <a:cs typeface="Calibri"/>
            </a:endParaRPr>
          </a:p>
          <a:p>
            <a:pPr marL="0" indent="0">
              <a:buNone/>
            </a:pPr>
            <a:endParaRPr lang="en-GB" sz="4800" dirty="0">
              <a:solidFill>
                <a:srgbClr val="E76721"/>
              </a:solidFill>
              <a:cs typeface="Calibri"/>
            </a:endParaRPr>
          </a:p>
        </p:txBody>
      </p:sp>
    </p:spTree>
    <p:extLst>
      <p:ext uri="{BB962C8B-B14F-4D97-AF65-F5344CB8AC3E}">
        <p14:creationId xmlns:p14="http://schemas.microsoft.com/office/powerpoint/2010/main" val="2591095851"/>
      </p:ext>
    </p:extLst>
  </p:cSld>
  <p:clrMapOvr>
    <a:masterClrMapping/>
  </p:clrMapOvr>
  <mc:AlternateContent xmlns:mc="http://schemas.openxmlformats.org/markup-compatibility/2006">
    <mc:Choice xmlns:p14="http://schemas.microsoft.com/office/powerpoint/2010/main" Requires="p14">
      <p:transition spd="slow" p14:dur="2000" advTm="7978"/>
    </mc:Choice>
    <mc:Fallback>
      <p:transition spd="slow" advTm="7978"/>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ndertitel 2">
            <a:extLst>
              <a:ext uri="{FF2B5EF4-FFF2-40B4-BE49-F238E27FC236}">
                <a16:creationId xmlns:a16="http://schemas.microsoft.com/office/drawing/2014/main" id="{B4471325-A877-7E4E-82AF-5887A54E0BB4}"/>
              </a:ext>
            </a:extLst>
          </p:cNvPr>
          <p:cNvSpPr txBox="1">
            <a:spLocks/>
          </p:cNvSpPr>
          <p:nvPr/>
        </p:nvSpPr>
        <p:spPr>
          <a:xfrm>
            <a:off x="1318665" y="748514"/>
            <a:ext cx="9844140" cy="1655762"/>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GB" sz="4800" dirty="0" err="1">
                <a:solidFill>
                  <a:srgbClr val="7EA1D3"/>
                </a:solidFill>
                <a:cs typeface="Calibri"/>
              </a:rPr>
              <a:t>Gebundelde</a:t>
            </a:r>
            <a:r>
              <a:rPr lang="en-GB" sz="4800" dirty="0">
                <a:solidFill>
                  <a:srgbClr val="7EA1D3"/>
                </a:solidFill>
                <a:cs typeface="Calibri"/>
              </a:rPr>
              <a:t> </a:t>
            </a:r>
            <a:r>
              <a:rPr lang="en-GB" sz="4800" dirty="0" err="1">
                <a:solidFill>
                  <a:srgbClr val="7EA1D3"/>
                </a:solidFill>
                <a:cs typeface="Calibri"/>
              </a:rPr>
              <a:t>krachten</a:t>
            </a:r>
            <a:endParaRPr lang="en-GB" sz="4800" dirty="0">
              <a:solidFill>
                <a:srgbClr val="7EA1D3"/>
              </a:solidFill>
              <a:cs typeface="Calibri"/>
            </a:endParaRPr>
          </a:p>
        </p:txBody>
      </p:sp>
      <p:graphicFrame>
        <p:nvGraphicFramePr>
          <p:cNvPr id="9" name="Tijdelijke aanduiding voor inhoud 8">
            <a:extLst>
              <a:ext uri="{FF2B5EF4-FFF2-40B4-BE49-F238E27FC236}">
                <a16:creationId xmlns:a16="http://schemas.microsoft.com/office/drawing/2014/main" id="{B03B1884-EFDA-454E-9737-26E8E5C9ABF9}"/>
              </a:ext>
            </a:extLst>
          </p:cNvPr>
          <p:cNvGraphicFramePr>
            <a:graphicFrameLocks noGrp="1"/>
          </p:cNvGraphicFramePr>
          <p:nvPr>
            <p:ph idx="1"/>
            <p:extLst>
              <p:ext uri="{D42A27DB-BD31-4B8C-83A1-F6EECF244321}">
                <p14:modId xmlns:p14="http://schemas.microsoft.com/office/powerpoint/2010/main" val="3280854330"/>
              </p:ext>
            </p:extLst>
          </p:nvPr>
        </p:nvGraphicFramePr>
        <p:xfrm>
          <a:off x="838200" y="1825625"/>
          <a:ext cx="9541343" cy="3792846"/>
        </p:xfrm>
        <a:graphic>
          <a:graphicData uri="http://schemas.openxmlformats.org/drawingml/2006/table">
            <a:tbl>
              <a:tblPr firstRow="1" bandRow="1"/>
              <a:tblGrid>
                <a:gridCol w="2287755">
                  <a:extLst>
                    <a:ext uri="{9D8B030D-6E8A-4147-A177-3AD203B41FA5}">
                      <a16:colId xmlns:a16="http://schemas.microsoft.com/office/drawing/2014/main" val="1050341897"/>
                    </a:ext>
                  </a:extLst>
                </a:gridCol>
                <a:gridCol w="3486800">
                  <a:extLst>
                    <a:ext uri="{9D8B030D-6E8A-4147-A177-3AD203B41FA5}">
                      <a16:colId xmlns:a16="http://schemas.microsoft.com/office/drawing/2014/main" val="3529040681"/>
                    </a:ext>
                  </a:extLst>
                </a:gridCol>
                <a:gridCol w="3766788">
                  <a:extLst>
                    <a:ext uri="{9D8B030D-6E8A-4147-A177-3AD203B41FA5}">
                      <a16:colId xmlns:a16="http://schemas.microsoft.com/office/drawing/2014/main" val="319226571"/>
                    </a:ext>
                  </a:extLst>
                </a:gridCol>
              </a:tblGrid>
              <a:tr h="513175">
                <a:tc>
                  <a:txBody>
                    <a:bodyPr/>
                    <a:lstStyle/>
                    <a:p>
                      <a:pPr algn="l" fontAlgn="t">
                        <a:spcBef>
                          <a:spcPts val="0"/>
                        </a:spcBef>
                        <a:spcAft>
                          <a:spcPts val="0"/>
                        </a:spcAft>
                      </a:pPr>
                      <a:endParaRPr lang="en-US" sz="3500" b="1" i="0" u="none" strike="noStrike" dirty="0">
                        <a:solidFill>
                          <a:schemeClr val="tx1"/>
                        </a:solidFill>
                        <a:effectLst/>
                        <a:latin typeface="Arial" panose="020B0604020202020204" pitchFamily="34" charset="0"/>
                      </a:endParaRPr>
                    </a:p>
                  </a:txBody>
                  <a:tcPr marL="180395" marR="180395" marT="90198" marB="90198">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7EA1D3"/>
                    </a:solidFill>
                  </a:tcPr>
                </a:tc>
                <a:tc>
                  <a:txBody>
                    <a:bodyPr/>
                    <a:lstStyle/>
                    <a:p>
                      <a:pPr algn="ctr" fontAlgn="ctr">
                        <a:spcBef>
                          <a:spcPts val="0"/>
                        </a:spcBef>
                        <a:spcAft>
                          <a:spcPts val="0"/>
                        </a:spcAft>
                      </a:pPr>
                      <a:r>
                        <a:rPr lang="nl-NL" sz="2400" b="1" i="0" u="none" strike="noStrike" dirty="0">
                          <a:solidFill>
                            <a:schemeClr val="tx1"/>
                          </a:solidFill>
                          <a:effectLst/>
                          <a:latin typeface="Calibri Light" panose="020F0302020204030204" pitchFamily="34" charset="0"/>
                          <a:ea typeface="Calibri" panose="020F0502020204030204" pitchFamily="34" charset="0"/>
                          <a:cs typeface="Times New Roman" panose="02020603050405020304" pitchFamily="18" charset="0"/>
                        </a:rPr>
                        <a:t>Geassocieerde partner</a:t>
                      </a:r>
                      <a:endParaRPr lang="nl-NL" sz="4000" b="1" i="0" u="none" strike="noStrike" dirty="0">
                        <a:solidFill>
                          <a:schemeClr val="tx1"/>
                        </a:solidFill>
                        <a:effectLst/>
                        <a:latin typeface="Arial" panose="020B0604020202020204" pitchFamily="34" charset="0"/>
                      </a:endParaRPr>
                    </a:p>
                  </a:txBody>
                  <a:tcPr marL="180395" marR="180395" marT="90198" marB="90198"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7EA1D3"/>
                    </a:solidFill>
                  </a:tcPr>
                </a:tc>
                <a:tc>
                  <a:txBody>
                    <a:bodyPr/>
                    <a:lstStyle/>
                    <a:p>
                      <a:pPr algn="ctr" fontAlgn="ctr">
                        <a:spcBef>
                          <a:spcPts val="0"/>
                        </a:spcBef>
                        <a:spcAft>
                          <a:spcPts val="0"/>
                        </a:spcAft>
                      </a:pPr>
                      <a:r>
                        <a:rPr lang="en-US" sz="2400" b="1" i="0" u="none" strike="noStrike" dirty="0">
                          <a:solidFill>
                            <a:schemeClr val="tx1"/>
                          </a:solidFill>
                          <a:effectLst/>
                          <a:latin typeface="Calibri Light" panose="020F0302020204030204" pitchFamily="34" charset="0"/>
                          <a:ea typeface="Calibri" panose="020F0502020204030204" pitchFamily="34" charset="0"/>
                          <a:cs typeface="Times New Roman" panose="02020603050405020304" pitchFamily="18" charset="0"/>
                        </a:rPr>
                        <a:t>Consortium partner</a:t>
                      </a:r>
                      <a:endParaRPr lang="en-US" sz="4000" b="1" i="0" u="none" strike="noStrike" dirty="0">
                        <a:solidFill>
                          <a:schemeClr val="tx1"/>
                        </a:solidFill>
                        <a:effectLst/>
                        <a:latin typeface="Arial" panose="020B0604020202020204" pitchFamily="34" charset="0"/>
                      </a:endParaRPr>
                    </a:p>
                  </a:txBody>
                  <a:tcPr marL="18792" marR="18792" marT="1879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7EA1D3"/>
                    </a:solidFill>
                  </a:tcPr>
                </a:tc>
                <a:extLst>
                  <a:ext uri="{0D108BD9-81ED-4DB2-BD59-A6C34878D82A}">
                    <a16:rowId xmlns:a16="http://schemas.microsoft.com/office/drawing/2014/main" val="1746153715"/>
                  </a:ext>
                </a:extLst>
              </a:tr>
              <a:tr h="513175">
                <a:tc>
                  <a:txBody>
                    <a:bodyPr/>
                    <a:lstStyle/>
                    <a:p>
                      <a:pPr algn="just" fontAlgn="t">
                        <a:spcBef>
                          <a:spcPts val="0"/>
                        </a:spcBef>
                        <a:spcAft>
                          <a:spcPts val="0"/>
                        </a:spcAft>
                      </a:pPr>
                      <a:r>
                        <a:rPr lang="nl-NL" sz="1900" b="1" i="0" u="none" strike="noStrike" dirty="0">
                          <a:solidFill>
                            <a:srgbClr val="000000"/>
                          </a:solidFill>
                          <a:effectLst/>
                          <a:latin typeface="Calibri Light" panose="020F0302020204030204" pitchFamily="34" charset="0"/>
                          <a:ea typeface="Calibri" panose="020F0502020204030204" pitchFamily="34" charset="0"/>
                          <a:cs typeface="Times New Roman" panose="02020603050405020304" pitchFamily="18" charset="0"/>
                        </a:rPr>
                        <a:t>Nederland</a:t>
                      </a:r>
                      <a:endParaRPr lang="nl-NL" sz="3500" b="1" i="0" u="none" strike="noStrike" dirty="0">
                        <a:effectLst/>
                        <a:latin typeface="Arial" panose="020B0604020202020204" pitchFamily="34" charset="0"/>
                      </a:endParaRPr>
                    </a:p>
                  </a:txBody>
                  <a:tcPr marL="180395" marR="180395" marT="90198" marB="90198">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C2D75A"/>
                    </a:solidFill>
                  </a:tcPr>
                </a:tc>
                <a:tc>
                  <a:txBody>
                    <a:bodyPr/>
                    <a:lstStyle/>
                    <a:p>
                      <a:pPr algn="l" fontAlgn="ctr">
                        <a:spcBef>
                          <a:spcPts val="0"/>
                        </a:spcBef>
                        <a:spcAft>
                          <a:spcPts val="0"/>
                        </a:spcAft>
                      </a:pPr>
                      <a:r>
                        <a:rPr lang="nl-NL" sz="1900" b="0" i="0" u="none" strike="noStrike" dirty="0" err="1">
                          <a:solidFill>
                            <a:srgbClr val="000000"/>
                          </a:solidFill>
                          <a:effectLst/>
                          <a:latin typeface="Calibri Light" panose="020F0302020204030204" pitchFamily="34" charset="0"/>
                          <a:ea typeface="Calibri" panose="020F0502020204030204" pitchFamily="34" charset="0"/>
                          <a:cs typeface="Times New Roman" panose="02020603050405020304" pitchFamily="18" charset="0"/>
                        </a:rPr>
                        <a:t>Compartijn</a:t>
                      </a:r>
                      <a:r>
                        <a:rPr lang="nl-NL" sz="1900" b="0" i="0" u="none" strike="noStrike" dirty="0">
                          <a:solidFill>
                            <a:srgbClr val="000000"/>
                          </a:solidFill>
                          <a:effectLst/>
                          <a:latin typeface="Calibri Light" panose="020F0302020204030204" pitchFamily="34" charset="0"/>
                          <a:ea typeface="Calibri" panose="020F0502020204030204" pitchFamily="34" charset="0"/>
                          <a:cs typeface="Times New Roman" panose="02020603050405020304" pitchFamily="18" charset="0"/>
                        </a:rPr>
                        <a:t>/September Care</a:t>
                      </a:r>
                      <a:endParaRPr lang="nl-NL" sz="3500" b="0" i="0" u="none" strike="noStrike" dirty="0">
                        <a:effectLst/>
                        <a:latin typeface="Arial" panose="020B0604020202020204" pitchFamily="34" charset="0"/>
                      </a:endParaRPr>
                    </a:p>
                  </a:txBody>
                  <a:tcPr marL="180395" marR="180395" marT="90198" marB="90198"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C2D75A"/>
                    </a:solidFill>
                  </a:tcPr>
                </a:tc>
                <a:tc>
                  <a:txBody>
                    <a:bodyPr/>
                    <a:lstStyle/>
                    <a:p>
                      <a:pPr algn="ctr" fontAlgn="ctr">
                        <a:spcBef>
                          <a:spcPts val="0"/>
                        </a:spcBef>
                        <a:spcAft>
                          <a:spcPts val="0"/>
                        </a:spcAft>
                      </a:pPr>
                      <a:r>
                        <a:rPr lang="nl-NL" sz="1900" b="0" i="0" u="none" strike="noStrike" dirty="0">
                          <a:solidFill>
                            <a:srgbClr val="000000"/>
                          </a:solidFill>
                          <a:effectLst/>
                          <a:latin typeface="Calibri Light" panose="020F0302020204030204" pitchFamily="34" charset="0"/>
                          <a:ea typeface="Calibri" panose="020F0502020204030204" pitchFamily="34" charset="0"/>
                          <a:cs typeface="Times New Roman" panose="02020603050405020304" pitchFamily="18" charset="0"/>
                        </a:rPr>
                        <a:t>Stichting Active </a:t>
                      </a:r>
                      <a:r>
                        <a:rPr lang="nl-NL" sz="1900" b="0" i="0" u="none" strike="noStrike" dirty="0" err="1">
                          <a:solidFill>
                            <a:srgbClr val="000000"/>
                          </a:solidFill>
                          <a:effectLst/>
                          <a:latin typeface="Calibri Light" panose="020F0302020204030204" pitchFamily="34" charset="0"/>
                          <a:ea typeface="Calibri" panose="020F0502020204030204" pitchFamily="34" charset="0"/>
                          <a:cs typeface="Times New Roman" panose="02020603050405020304" pitchFamily="18" charset="0"/>
                        </a:rPr>
                        <a:t>Ageing</a:t>
                      </a:r>
                      <a:endParaRPr lang="nl-NL" sz="3500" b="0" i="0" u="none" strike="noStrike" dirty="0">
                        <a:effectLst/>
                        <a:latin typeface="Arial" panose="020B0604020202020204" pitchFamily="34" charset="0"/>
                      </a:endParaRPr>
                    </a:p>
                  </a:txBody>
                  <a:tcPr marL="18792" marR="18792" marT="1879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C2D75A"/>
                    </a:solidFill>
                  </a:tcPr>
                </a:tc>
                <a:extLst>
                  <a:ext uri="{0D108BD9-81ED-4DB2-BD59-A6C34878D82A}">
                    <a16:rowId xmlns:a16="http://schemas.microsoft.com/office/drawing/2014/main" val="4272205819"/>
                  </a:ext>
                </a:extLst>
              </a:tr>
              <a:tr h="513175">
                <a:tc>
                  <a:txBody>
                    <a:bodyPr/>
                    <a:lstStyle/>
                    <a:p>
                      <a:pPr algn="just" fontAlgn="t">
                        <a:spcBef>
                          <a:spcPts val="0"/>
                        </a:spcBef>
                        <a:spcAft>
                          <a:spcPts val="0"/>
                        </a:spcAft>
                      </a:pPr>
                      <a:r>
                        <a:rPr lang="nl-NL" sz="1900" b="1" i="0" u="none" strike="noStrike" dirty="0">
                          <a:solidFill>
                            <a:srgbClr val="000000"/>
                          </a:solidFill>
                          <a:effectLst/>
                          <a:latin typeface="Calibri Light" panose="020F0302020204030204" pitchFamily="34" charset="0"/>
                          <a:ea typeface="Calibri" panose="020F0502020204030204" pitchFamily="34" charset="0"/>
                          <a:cs typeface="Times New Roman" panose="02020603050405020304" pitchFamily="18" charset="0"/>
                        </a:rPr>
                        <a:t>Italië</a:t>
                      </a:r>
                      <a:endParaRPr lang="nl-NL" sz="3500" b="1" i="0" u="none" strike="noStrike" dirty="0">
                        <a:effectLst/>
                        <a:latin typeface="Arial" panose="020B0604020202020204" pitchFamily="34" charset="0"/>
                      </a:endParaRPr>
                    </a:p>
                  </a:txBody>
                  <a:tcPr marL="180395" marR="180395" marT="90198" marB="90198">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C2D75A"/>
                    </a:solidFill>
                  </a:tcPr>
                </a:tc>
                <a:tc>
                  <a:txBody>
                    <a:bodyPr/>
                    <a:lstStyle/>
                    <a:p>
                      <a:pPr algn="l" fontAlgn="ctr">
                        <a:spcBef>
                          <a:spcPts val="0"/>
                        </a:spcBef>
                        <a:spcAft>
                          <a:spcPts val="0"/>
                        </a:spcAft>
                      </a:pPr>
                      <a:r>
                        <a:rPr lang="en-US" sz="1900" b="0" i="0" u="none" strike="noStrike" dirty="0">
                          <a:solidFill>
                            <a:srgbClr val="000000"/>
                          </a:solidFill>
                          <a:effectLst/>
                          <a:latin typeface="Calibri Light" panose="020F0302020204030204" pitchFamily="34" charset="0"/>
                          <a:ea typeface="Calibri" panose="020F0502020204030204" pitchFamily="34" charset="0"/>
                          <a:cs typeface="Times New Roman" panose="02020603050405020304" pitchFamily="18" charset="0"/>
                        </a:rPr>
                        <a:t>Don Carlo </a:t>
                      </a:r>
                      <a:r>
                        <a:rPr lang="en-US" sz="1900" b="0" i="0" u="none" strike="noStrike" dirty="0" err="1">
                          <a:solidFill>
                            <a:srgbClr val="000000"/>
                          </a:solidFill>
                          <a:effectLst/>
                          <a:latin typeface="Calibri Light" panose="020F0302020204030204" pitchFamily="34" charset="0"/>
                          <a:ea typeface="Calibri" panose="020F0502020204030204" pitchFamily="34" charset="0"/>
                          <a:cs typeface="Times New Roman" panose="02020603050405020304" pitchFamily="18" charset="0"/>
                        </a:rPr>
                        <a:t>Pistilli</a:t>
                      </a:r>
                      <a:endParaRPr lang="en-US" sz="3500" b="0" i="0" u="none" strike="noStrike" dirty="0">
                        <a:effectLst/>
                        <a:latin typeface="Arial" panose="020B0604020202020204" pitchFamily="34" charset="0"/>
                      </a:endParaRPr>
                    </a:p>
                  </a:txBody>
                  <a:tcPr marL="180395" marR="180395" marT="90198" marB="90198"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C2D75A"/>
                    </a:solidFill>
                  </a:tcPr>
                </a:tc>
                <a:tc>
                  <a:txBody>
                    <a:bodyPr/>
                    <a:lstStyle/>
                    <a:p>
                      <a:pPr algn="ctr" fontAlgn="ctr">
                        <a:spcBef>
                          <a:spcPts val="0"/>
                        </a:spcBef>
                        <a:spcAft>
                          <a:spcPts val="0"/>
                        </a:spcAft>
                      </a:pPr>
                      <a:r>
                        <a:rPr lang="nl-NL" sz="1900" b="0" i="0" u="none" strike="noStrike" dirty="0">
                          <a:solidFill>
                            <a:srgbClr val="000000"/>
                          </a:solidFill>
                          <a:effectLst/>
                          <a:latin typeface="Calibri Light" panose="020F0302020204030204" pitchFamily="34" charset="0"/>
                          <a:ea typeface="Calibri" panose="020F0502020204030204" pitchFamily="34" charset="0"/>
                          <a:cs typeface="Times New Roman" panose="02020603050405020304" pitchFamily="18" charset="0"/>
                        </a:rPr>
                        <a:t>Universiteit van </a:t>
                      </a:r>
                      <a:r>
                        <a:rPr lang="nl-NL" sz="1900" b="0" i="0" u="none" strike="noStrike" dirty="0" err="1">
                          <a:solidFill>
                            <a:srgbClr val="000000"/>
                          </a:solidFill>
                          <a:effectLst/>
                          <a:latin typeface="Calibri Light" panose="020F0302020204030204" pitchFamily="34" charset="0"/>
                          <a:ea typeface="Calibri" panose="020F0502020204030204" pitchFamily="34" charset="0"/>
                          <a:cs typeface="Times New Roman" panose="02020603050405020304" pitchFamily="18" charset="0"/>
                        </a:rPr>
                        <a:t>Molise</a:t>
                      </a:r>
                      <a:endParaRPr lang="nl-NL" sz="3500" b="0" i="0" u="none" strike="noStrike" dirty="0">
                        <a:effectLst/>
                        <a:latin typeface="Arial" panose="020B0604020202020204" pitchFamily="34" charset="0"/>
                      </a:endParaRPr>
                    </a:p>
                  </a:txBody>
                  <a:tcPr marL="18792" marR="18792" marT="1879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C2D75A"/>
                    </a:solidFill>
                  </a:tcPr>
                </a:tc>
                <a:extLst>
                  <a:ext uri="{0D108BD9-81ED-4DB2-BD59-A6C34878D82A}">
                    <a16:rowId xmlns:a16="http://schemas.microsoft.com/office/drawing/2014/main" val="4287158432"/>
                  </a:ext>
                </a:extLst>
              </a:tr>
              <a:tr h="513175">
                <a:tc>
                  <a:txBody>
                    <a:bodyPr/>
                    <a:lstStyle/>
                    <a:p>
                      <a:pPr algn="just" fontAlgn="t">
                        <a:spcBef>
                          <a:spcPts val="0"/>
                        </a:spcBef>
                        <a:spcAft>
                          <a:spcPts val="0"/>
                        </a:spcAft>
                      </a:pPr>
                      <a:r>
                        <a:rPr lang="nl-NL" sz="1900" b="1" i="0" u="none" strike="noStrike" dirty="0">
                          <a:solidFill>
                            <a:srgbClr val="000000"/>
                          </a:solidFill>
                          <a:effectLst/>
                          <a:latin typeface="Calibri Light" panose="020F0302020204030204" pitchFamily="34" charset="0"/>
                          <a:ea typeface="Calibri" panose="020F0502020204030204" pitchFamily="34" charset="0"/>
                          <a:cs typeface="Times New Roman" panose="02020603050405020304" pitchFamily="18" charset="0"/>
                        </a:rPr>
                        <a:t>België</a:t>
                      </a:r>
                      <a:endParaRPr lang="nl-NL" sz="3500" b="1" i="0" u="none" strike="noStrike" dirty="0">
                        <a:effectLst/>
                        <a:latin typeface="Arial" panose="020B0604020202020204" pitchFamily="34" charset="0"/>
                      </a:endParaRPr>
                    </a:p>
                  </a:txBody>
                  <a:tcPr marL="180395" marR="180395" marT="90198" marB="90198">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C2D75A"/>
                    </a:solidFill>
                  </a:tcPr>
                </a:tc>
                <a:tc>
                  <a:txBody>
                    <a:bodyPr/>
                    <a:lstStyle/>
                    <a:p>
                      <a:pPr algn="l" fontAlgn="ctr">
                        <a:spcBef>
                          <a:spcPts val="0"/>
                        </a:spcBef>
                        <a:spcAft>
                          <a:spcPts val="0"/>
                        </a:spcAft>
                      </a:pPr>
                      <a:r>
                        <a:rPr lang="nl-NL" sz="1900" b="0" i="0" u="none" strike="noStrike" dirty="0" err="1">
                          <a:solidFill>
                            <a:srgbClr val="000000"/>
                          </a:solidFill>
                          <a:effectLst/>
                          <a:latin typeface="Calibri Light" panose="020F0302020204030204" pitchFamily="34" charset="0"/>
                          <a:ea typeface="Calibri" panose="020F0502020204030204" pitchFamily="34" charset="0"/>
                          <a:cs typeface="Times New Roman" panose="02020603050405020304" pitchFamily="18" charset="0"/>
                        </a:rPr>
                        <a:t>BuurtPensioen</a:t>
                      </a:r>
                      <a:endParaRPr lang="nl-NL" sz="3500" b="0" i="0" u="none" strike="noStrike" dirty="0">
                        <a:effectLst/>
                        <a:latin typeface="Arial" panose="020B0604020202020204" pitchFamily="34" charset="0"/>
                      </a:endParaRPr>
                    </a:p>
                  </a:txBody>
                  <a:tcPr marL="180395" marR="180395" marT="90198" marB="90198"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C2D75A"/>
                    </a:solidFill>
                  </a:tcPr>
                </a:tc>
                <a:tc>
                  <a:txBody>
                    <a:bodyPr/>
                    <a:lstStyle/>
                    <a:p>
                      <a:pPr algn="ctr" fontAlgn="ctr">
                        <a:spcBef>
                          <a:spcPts val="0"/>
                        </a:spcBef>
                        <a:spcAft>
                          <a:spcPts val="0"/>
                        </a:spcAft>
                      </a:pPr>
                      <a:r>
                        <a:rPr lang="nl-NL" sz="1900" b="0" i="0" u="none" strike="noStrike" dirty="0">
                          <a:solidFill>
                            <a:srgbClr val="000000"/>
                          </a:solidFill>
                          <a:effectLst/>
                          <a:latin typeface="Calibri Light" panose="020F0302020204030204" pitchFamily="34" charset="0"/>
                          <a:ea typeface="Calibri" panose="020F0502020204030204" pitchFamily="34" charset="0"/>
                          <a:cs typeface="Times New Roman" panose="02020603050405020304" pitchFamily="18" charset="0"/>
                        </a:rPr>
                        <a:t>Vrije Universiteit Brussel</a:t>
                      </a:r>
                      <a:endParaRPr lang="nl-NL" sz="3500" b="0" i="0" u="none" strike="noStrike" dirty="0">
                        <a:effectLst/>
                        <a:latin typeface="Arial" panose="020B0604020202020204" pitchFamily="34" charset="0"/>
                      </a:endParaRPr>
                    </a:p>
                  </a:txBody>
                  <a:tcPr marL="18792" marR="18792" marT="1879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C2D75A"/>
                    </a:solidFill>
                  </a:tcPr>
                </a:tc>
                <a:extLst>
                  <a:ext uri="{0D108BD9-81ED-4DB2-BD59-A6C34878D82A}">
                    <a16:rowId xmlns:a16="http://schemas.microsoft.com/office/drawing/2014/main" val="3729257668"/>
                  </a:ext>
                </a:extLst>
              </a:tr>
              <a:tr h="513175">
                <a:tc>
                  <a:txBody>
                    <a:bodyPr/>
                    <a:lstStyle/>
                    <a:p>
                      <a:pPr algn="just" fontAlgn="t">
                        <a:spcBef>
                          <a:spcPts val="0"/>
                        </a:spcBef>
                        <a:spcAft>
                          <a:spcPts val="0"/>
                        </a:spcAft>
                      </a:pPr>
                      <a:r>
                        <a:rPr lang="nl-NL" sz="1900" b="1" i="0" u="none" strike="noStrike" dirty="0">
                          <a:solidFill>
                            <a:srgbClr val="000000"/>
                          </a:solidFill>
                          <a:effectLst/>
                          <a:latin typeface="Calibri Light" panose="020F0302020204030204" pitchFamily="34" charset="0"/>
                          <a:cs typeface="Times New Roman" panose="02020603050405020304" pitchFamily="18" charset="0"/>
                        </a:rPr>
                        <a:t>Duitsland</a:t>
                      </a:r>
                      <a:endParaRPr lang="nl-NL" sz="3500" b="1" i="0" u="none" strike="noStrike" dirty="0">
                        <a:effectLst/>
                        <a:latin typeface="Arial" panose="020B0604020202020204" pitchFamily="34" charset="0"/>
                      </a:endParaRPr>
                    </a:p>
                  </a:txBody>
                  <a:tcPr marL="180395" marR="180395" marT="90198" marB="90198">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C2D75A"/>
                    </a:solidFill>
                  </a:tcPr>
                </a:tc>
                <a:tc>
                  <a:txBody>
                    <a:bodyPr/>
                    <a:lstStyle/>
                    <a:p>
                      <a:pPr algn="l" fontAlgn="ctr">
                        <a:spcBef>
                          <a:spcPts val="0"/>
                        </a:spcBef>
                        <a:spcAft>
                          <a:spcPts val="0"/>
                        </a:spcAft>
                      </a:pPr>
                      <a:r>
                        <a:rPr lang="nl-NL" sz="1900" b="0" i="0" u="none" strike="noStrike" dirty="0" err="1">
                          <a:solidFill>
                            <a:srgbClr val="000000"/>
                          </a:solidFill>
                          <a:effectLst/>
                          <a:latin typeface="Calibri Light" panose="020F0302020204030204" pitchFamily="34" charset="0"/>
                          <a:ea typeface="Calibri" panose="020F0502020204030204" pitchFamily="34" charset="0"/>
                          <a:cs typeface="Times New Roman" panose="02020603050405020304" pitchFamily="18" charset="0"/>
                        </a:rPr>
                        <a:t>Grafschafter</a:t>
                      </a:r>
                      <a:r>
                        <a:rPr lang="nl-NL" sz="1900" b="0" i="0" u="none" strike="noStrike" dirty="0">
                          <a:solidFill>
                            <a:srgbClr val="000000"/>
                          </a:solidFill>
                          <a:effectLst/>
                          <a:latin typeface="Calibri Light" panose="020F0302020204030204" pitchFamily="34" charset="0"/>
                          <a:ea typeface="Calibri" panose="020F0502020204030204" pitchFamily="34" charset="0"/>
                          <a:cs typeface="Times New Roman" panose="02020603050405020304" pitchFamily="18" charset="0"/>
                        </a:rPr>
                        <a:t> </a:t>
                      </a:r>
                      <a:r>
                        <a:rPr lang="nl-NL" sz="1900" b="0" i="0" u="none" strike="noStrike" dirty="0" err="1">
                          <a:solidFill>
                            <a:srgbClr val="000000"/>
                          </a:solidFill>
                          <a:effectLst/>
                          <a:latin typeface="Calibri Light" panose="020F0302020204030204" pitchFamily="34" charset="0"/>
                          <a:ea typeface="Calibri" panose="020F0502020204030204" pitchFamily="34" charset="0"/>
                          <a:cs typeface="Times New Roman" panose="02020603050405020304" pitchFamily="18" charset="0"/>
                        </a:rPr>
                        <a:t>Diakonie</a:t>
                      </a:r>
                      <a:endParaRPr lang="nl-NL" sz="3500" b="0" i="0" u="none" strike="noStrike" dirty="0">
                        <a:effectLst/>
                        <a:latin typeface="Arial" panose="020B0604020202020204" pitchFamily="34" charset="0"/>
                      </a:endParaRPr>
                    </a:p>
                  </a:txBody>
                  <a:tcPr marL="180395" marR="180395" marT="90198" marB="90198"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C2D75A"/>
                    </a:solidFill>
                  </a:tcPr>
                </a:tc>
                <a:tc>
                  <a:txBody>
                    <a:bodyPr/>
                    <a:lstStyle/>
                    <a:p>
                      <a:pPr algn="ctr" fontAlgn="ctr">
                        <a:spcBef>
                          <a:spcPts val="0"/>
                        </a:spcBef>
                        <a:spcAft>
                          <a:spcPts val="0"/>
                        </a:spcAft>
                      </a:pPr>
                      <a:r>
                        <a:rPr lang="en-GB" sz="1900" b="0" i="0" kern="1200" dirty="0">
                          <a:solidFill>
                            <a:schemeClr val="tx1"/>
                          </a:solidFill>
                          <a:effectLst/>
                          <a:latin typeface="Calibri Light" panose="020F0302020204030204" pitchFamily="34" charset="0"/>
                          <a:ea typeface="+mn-ea"/>
                          <a:cs typeface="Calibri Light" panose="020F0302020204030204" pitchFamily="34" charset="0"/>
                        </a:rPr>
                        <a:t>B</a:t>
                      </a:r>
                      <a:r>
                        <a:rPr lang="en-US" sz="1900" b="0" i="0" kern="1200" dirty="0" err="1">
                          <a:solidFill>
                            <a:schemeClr val="tx1"/>
                          </a:solidFill>
                          <a:effectLst/>
                          <a:latin typeface="Calibri Light" panose="020F0302020204030204" pitchFamily="34" charset="0"/>
                          <a:ea typeface="+mn-ea"/>
                          <a:cs typeface="Calibri Light" panose="020F0302020204030204" pitchFamily="34" charset="0"/>
                        </a:rPr>
                        <a:t>ü</a:t>
                      </a:r>
                      <a:r>
                        <a:rPr lang="en-GB" sz="1900" b="0" i="0" kern="1200" dirty="0" err="1">
                          <a:solidFill>
                            <a:schemeClr val="tx1"/>
                          </a:solidFill>
                          <a:effectLst/>
                          <a:latin typeface="Calibri Light" panose="020F0302020204030204" pitchFamily="34" charset="0"/>
                          <a:ea typeface="+mn-ea"/>
                          <a:cs typeface="Calibri Light" panose="020F0302020204030204" pitchFamily="34" charset="0"/>
                        </a:rPr>
                        <a:t>ro</a:t>
                      </a:r>
                      <a:r>
                        <a:rPr lang="en-GB" sz="1900" b="0" i="0" kern="1200" dirty="0">
                          <a:solidFill>
                            <a:schemeClr val="tx1"/>
                          </a:solidFill>
                          <a:effectLst/>
                          <a:latin typeface="Calibri Light" panose="020F0302020204030204" pitchFamily="34" charset="0"/>
                          <a:ea typeface="+mn-ea"/>
                          <a:cs typeface="Calibri Light" panose="020F0302020204030204" pitchFamily="34" charset="0"/>
                        </a:rPr>
                        <a:t> </a:t>
                      </a:r>
                      <a:r>
                        <a:rPr lang="en-GB" sz="1900" b="0" i="0" kern="1200" dirty="0" err="1">
                          <a:solidFill>
                            <a:schemeClr val="tx1"/>
                          </a:solidFill>
                          <a:effectLst/>
                          <a:latin typeface="Calibri Light" panose="020F0302020204030204" pitchFamily="34" charset="0"/>
                          <a:ea typeface="+mn-ea"/>
                          <a:cs typeface="Calibri Light" panose="020F0302020204030204" pitchFamily="34" charset="0"/>
                        </a:rPr>
                        <a:t>für</a:t>
                      </a:r>
                      <a:r>
                        <a:rPr lang="en-GB" sz="1900" b="0" i="0" kern="1200" dirty="0">
                          <a:solidFill>
                            <a:schemeClr val="tx1"/>
                          </a:solidFill>
                          <a:effectLst/>
                          <a:latin typeface="Calibri Light" panose="020F0302020204030204" pitchFamily="34" charset="0"/>
                          <a:ea typeface="+mn-ea"/>
                          <a:cs typeface="Calibri Light" panose="020F0302020204030204" pitchFamily="34" charset="0"/>
                        </a:rPr>
                        <a:t> </a:t>
                      </a:r>
                      <a:r>
                        <a:rPr lang="en-GB" sz="1900" b="0" i="0" kern="1200" dirty="0" err="1">
                          <a:solidFill>
                            <a:schemeClr val="tx1"/>
                          </a:solidFill>
                          <a:effectLst/>
                          <a:latin typeface="Calibri Light" panose="020F0302020204030204" pitchFamily="34" charset="0"/>
                          <a:ea typeface="+mn-ea"/>
                          <a:cs typeface="Calibri Light" panose="020F0302020204030204" pitchFamily="34" charset="0"/>
                        </a:rPr>
                        <a:t>berufliche</a:t>
                      </a:r>
                      <a:r>
                        <a:rPr lang="en-GB" sz="1900" b="0" i="0" kern="1200" dirty="0">
                          <a:solidFill>
                            <a:schemeClr val="tx1"/>
                          </a:solidFill>
                          <a:effectLst/>
                          <a:latin typeface="Calibri Light" panose="020F0302020204030204" pitchFamily="34" charset="0"/>
                          <a:ea typeface="+mn-ea"/>
                          <a:cs typeface="Calibri Light" panose="020F0302020204030204" pitchFamily="34" charset="0"/>
                        </a:rPr>
                        <a:t> </a:t>
                      </a:r>
                      <a:r>
                        <a:rPr lang="en-GB" sz="1900" b="0" i="0" kern="1200" dirty="0" err="1">
                          <a:solidFill>
                            <a:schemeClr val="tx1"/>
                          </a:solidFill>
                          <a:effectLst/>
                          <a:latin typeface="Calibri Light" panose="020F0302020204030204" pitchFamily="34" charset="0"/>
                          <a:ea typeface="+mn-ea"/>
                          <a:cs typeface="Calibri Light" panose="020F0302020204030204" pitchFamily="34" charset="0"/>
                        </a:rPr>
                        <a:t>Bildungsplanung</a:t>
                      </a:r>
                      <a:r>
                        <a:rPr lang="en-BE" sz="1900" b="0" i="0">
                          <a:effectLst/>
                          <a:latin typeface="Calibri Light" panose="020F0302020204030204" pitchFamily="34" charset="0"/>
                          <a:cs typeface="Calibri Light" panose="020F0302020204030204" pitchFamily="34" charset="0"/>
                        </a:rPr>
                        <a:t> </a:t>
                      </a:r>
                      <a:endParaRPr lang="nl-NL" sz="3500" b="0" i="0" u="none" strike="noStrike" dirty="0">
                        <a:effectLst/>
                        <a:latin typeface="Calibri Light" panose="020F0302020204030204" pitchFamily="34" charset="0"/>
                        <a:cs typeface="Calibri Light" panose="020F0302020204030204" pitchFamily="34" charset="0"/>
                      </a:endParaRPr>
                    </a:p>
                  </a:txBody>
                  <a:tcPr marL="18792" marR="18792" marT="1879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C2D75A"/>
                    </a:solidFill>
                  </a:tcPr>
                </a:tc>
                <a:extLst>
                  <a:ext uri="{0D108BD9-81ED-4DB2-BD59-A6C34878D82A}">
                    <a16:rowId xmlns:a16="http://schemas.microsoft.com/office/drawing/2014/main" val="1959839829"/>
                  </a:ext>
                </a:extLst>
              </a:tr>
              <a:tr h="513175">
                <a:tc>
                  <a:txBody>
                    <a:bodyPr/>
                    <a:lstStyle/>
                    <a:p>
                      <a:pPr algn="just" fontAlgn="t">
                        <a:spcBef>
                          <a:spcPts val="0"/>
                        </a:spcBef>
                        <a:spcAft>
                          <a:spcPts val="0"/>
                        </a:spcAft>
                      </a:pPr>
                      <a:r>
                        <a:rPr lang="nl-NL" sz="1900" b="1" i="0" u="none" strike="noStrike" dirty="0">
                          <a:solidFill>
                            <a:srgbClr val="000000"/>
                          </a:solidFill>
                          <a:effectLst/>
                          <a:latin typeface="Calibri Light" panose="020F0302020204030204" pitchFamily="34" charset="0"/>
                          <a:ea typeface="Calibri" panose="020F0502020204030204" pitchFamily="34" charset="0"/>
                          <a:cs typeface="Times New Roman" panose="02020603050405020304" pitchFamily="18" charset="0"/>
                        </a:rPr>
                        <a:t>Spanje</a:t>
                      </a:r>
                      <a:endParaRPr lang="nl-NL" sz="3500" b="1" i="0" u="none" strike="noStrike" dirty="0">
                        <a:effectLst/>
                        <a:latin typeface="Arial" panose="020B0604020202020204" pitchFamily="34" charset="0"/>
                      </a:endParaRPr>
                    </a:p>
                  </a:txBody>
                  <a:tcPr marL="180395" marR="180395" marT="90198" marB="90198">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C2D75A"/>
                    </a:solidFill>
                  </a:tcPr>
                </a:tc>
                <a:tc>
                  <a:txBody>
                    <a:bodyPr/>
                    <a:lstStyle/>
                    <a:p>
                      <a:pPr algn="l" fontAlgn="ctr">
                        <a:spcBef>
                          <a:spcPts val="0"/>
                        </a:spcBef>
                        <a:spcAft>
                          <a:spcPts val="0"/>
                        </a:spcAft>
                      </a:pPr>
                      <a:r>
                        <a:rPr lang="en-US" sz="1900" b="0" i="0" u="none" strike="noStrike" dirty="0">
                          <a:solidFill>
                            <a:srgbClr val="000000"/>
                          </a:solidFill>
                          <a:effectLst/>
                          <a:latin typeface="Calibri Light" panose="020F0302020204030204" pitchFamily="34" charset="0"/>
                          <a:ea typeface="Calibri" panose="020F0502020204030204" pitchFamily="34" charset="0"/>
                          <a:cs typeface="Times New Roman" panose="02020603050405020304" pitchFamily="18" charset="0"/>
                        </a:rPr>
                        <a:t>Grandes Amigos</a:t>
                      </a:r>
                      <a:endParaRPr lang="en-US" sz="3500" b="0" i="0" u="none" strike="noStrike" dirty="0">
                        <a:effectLst/>
                        <a:latin typeface="Arial" panose="020B0604020202020204" pitchFamily="34" charset="0"/>
                      </a:endParaRPr>
                    </a:p>
                  </a:txBody>
                  <a:tcPr marL="180395" marR="180395" marT="90198" marB="90198"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C2D75A"/>
                    </a:solidFill>
                  </a:tcPr>
                </a:tc>
                <a:tc>
                  <a:txBody>
                    <a:bodyPr/>
                    <a:lstStyle/>
                    <a:p>
                      <a:pPr algn="ctr" fontAlgn="ctr">
                        <a:spcBef>
                          <a:spcPts val="0"/>
                        </a:spcBef>
                        <a:spcAft>
                          <a:spcPts val="0"/>
                        </a:spcAft>
                      </a:pPr>
                      <a:r>
                        <a:rPr lang="en-US" sz="1900" b="0" i="0" u="none" strike="noStrike" dirty="0" err="1">
                          <a:solidFill>
                            <a:srgbClr val="000000"/>
                          </a:solidFill>
                          <a:effectLst/>
                          <a:latin typeface="Calibri Light" panose="020F0302020204030204" pitchFamily="34" charset="0"/>
                          <a:ea typeface="Calibri" panose="020F0502020204030204" pitchFamily="34" charset="0"/>
                          <a:cs typeface="Times New Roman" panose="02020603050405020304" pitchFamily="18" charset="0"/>
                        </a:rPr>
                        <a:t>Matia</a:t>
                      </a:r>
                      <a:r>
                        <a:rPr lang="en-US" sz="1900" b="0" i="0" u="none" strike="noStrike" dirty="0">
                          <a:solidFill>
                            <a:srgbClr val="000000"/>
                          </a:solidFill>
                          <a:effectLst/>
                          <a:latin typeface="Calibri Light" panose="020F0302020204030204" pitchFamily="34" charset="0"/>
                          <a:ea typeface="Calibri" panose="020F0502020204030204" pitchFamily="34" charset="0"/>
                          <a:cs typeface="Times New Roman" panose="02020603050405020304" pitchFamily="18" charset="0"/>
                        </a:rPr>
                        <a:t> </a:t>
                      </a:r>
                      <a:r>
                        <a:rPr lang="en-US" sz="1900" b="0" i="0" u="none" strike="noStrike" dirty="0" err="1">
                          <a:solidFill>
                            <a:srgbClr val="000000"/>
                          </a:solidFill>
                          <a:effectLst/>
                          <a:latin typeface="Calibri Light" panose="020F0302020204030204" pitchFamily="34" charset="0"/>
                          <a:ea typeface="Calibri" panose="020F0502020204030204" pitchFamily="34" charset="0"/>
                          <a:cs typeface="Times New Roman" panose="02020603050405020304" pitchFamily="18" charset="0"/>
                        </a:rPr>
                        <a:t>stichting</a:t>
                      </a:r>
                      <a:endParaRPr lang="en-US" sz="3500" b="0" i="0" u="none" strike="noStrike" dirty="0">
                        <a:effectLst/>
                        <a:latin typeface="Arial" panose="020B0604020202020204" pitchFamily="34" charset="0"/>
                      </a:endParaRPr>
                    </a:p>
                  </a:txBody>
                  <a:tcPr marL="18792" marR="18792" marT="1879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C2D75A"/>
                    </a:solidFill>
                  </a:tcPr>
                </a:tc>
                <a:extLst>
                  <a:ext uri="{0D108BD9-81ED-4DB2-BD59-A6C34878D82A}">
                    <a16:rowId xmlns:a16="http://schemas.microsoft.com/office/drawing/2014/main" val="1586653619"/>
                  </a:ext>
                </a:extLst>
              </a:tr>
              <a:tr h="513175">
                <a:tc>
                  <a:txBody>
                    <a:bodyPr/>
                    <a:lstStyle/>
                    <a:p>
                      <a:pPr marL="0" marR="0" lvl="0" indent="0" algn="just" defTabSz="914400" rtl="0" eaLnBrk="1" fontAlgn="t" latinLnBrk="0" hangingPunct="1">
                        <a:lnSpc>
                          <a:spcPct val="100000"/>
                        </a:lnSpc>
                        <a:spcBef>
                          <a:spcPts val="0"/>
                        </a:spcBef>
                        <a:spcAft>
                          <a:spcPts val="0"/>
                        </a:spcAft>
                        <a:buClrTx/>
                        <a:buSzTx/>
                        <a:buFontTx/>
                        <a:buNone/>
                        <a:tabLst/>
                        <a:defRPr/>
                      </a:pPr>
                      <a:r>
                        <a:rPr lang="nl-NL" sz="1900" b="1" i="0" u="none" strike="noStrike" dirty="0">
                          <a:solidFill>
                            <a:srgbClr val="000000"/>
                          </a:solidFill>
                          <a:effectLst/>
                          <a:latin typeface="Calibri Light" panose="020F0302020204030204" pitchFamily="34" charset="0"/>
                          <a:ea typeface="Calibri" panose="020F0502020204030204" pitchFamily="34" charset="0"/>
                          <a:cs typeface="Times New Roman" panose="02020603050405020304" pitchFamily="18" charset="0"/>
                        </a:rPr>
                        <a:t>Nederland</a:t>
                      </a:r>
                      <a:endParaRPr lang="nl-NL" sz="3500" b="1" i="0" u="none" strike="noStrike" dirty="0">
                        <a:effectLst/>
                        <a:latin typeface="Arial" panose="020B0604020202020204" pitchFamily="34" charset="0"/>
                      </a:endParaRPr>
                    </a:p>
                  </a:txBody>
                  <a:tcPr marL="180395" marR="180395" marT="90198" marB="90198">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C2D75A"/>
                    </a:solidFill>
                  </a:tcPr>
                </a:tc>
                <a:tc>
                  <a:txBody>
                    <a:bodyPr/>
                    <a:lstStyle/>
                    <a:p>
                      <a:pPr algn="l" fontAlgn="ctr">
                        <a:spcBef>
                          <a:spcPts val="0"/>
                        </a:spcBef>
                        <a:spcAft>
                          <a:spcPts val="0"/>
                        </a:spcAft>
                      </a:pPr>
                      <a:r>
                        <a:rPr lang="nl-NL" sz="1900" b="0" i="0" u="none" strike="noStrike" dirty="0">
                          <a:solidFill>
                            <a:srgbClr val="000000"/>
                          </a:solidFill>
                          <a:effectLst/>
                          <a:latin typeface="Calibri Light" panose="020F0302020204030204" pitchFamily="34" charset="0"/>
                          <a:ea typeface="Calibri" panose="020F0502020204030204" pitchFamily="34" charset="0"/>
                          <a:cs typeface="Times New Roman" panose="02020603050405020304" pitchFamily="18" charset="0"/>
                        </a:rPr>
                        <a:t>Stichting  </a:t>
                      </a:r>
                      <a:r>
                        <a:rPr lang="nl-NL" sz="1900" b="0" i="0" u="none" strike="noStrike" dirty="0" err="1">
                          <a:solidFill>
                            <a:srgbClr val="000000"/>
                          </a:solidFill>
                          <a:effectLst/>
                          <a:latin typeface="Calibri Light" panose="020F0302020204030204" pitchFamily="34" charset="0"/>
                          <a:ea typeface="Calibri" panose="020F0502020204030204" pitchFamily="34" charset="0"/>
                          <a:cs typeface="Times New Roman" panose="02020603050405020304" pitchFamily="18" charset="0"/>
                        </a:rPr>
                        <a:t>Humanitas</a:t>
                      </a:r>
                      <a:endParaRPr lang="nl-NL" sz="3500" b="0" i="0" u="none" strike="noStrike" dirty="0">
                        <a:effectLst/>
                        <a:latin typeface="Arial" panose="020B0604020202020204" pitchFamily="34" charset="0"/>
                      </a:endParaRPr>
                    </a:p>
                  </a:txBody>
                  <a:tcPr marL="180395" marR="180395" marT="90198" marB="90198"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C2D75A"/>
                    </a:solidFill>
                  </a:tcPr>
                </a:tc>
                <a:tc>
                  <a:txBody>
                    <a:bodyPr/>
                    <a:lstStyle/>
                    <a:p>
                      <a:pPr algn="ctr" fontAlgn="ctr">
                        <a:spcBef>
                          <a:spcPts val="0"/>
                        </a:spcBef>
                        <a:spcAft>
                          <a:spcPts val="0"/>
                        </a:spcAft>
                      </a:pPr>
                      <a:r>
                        <a:rPr lang="nl-NL" sz="1900" b="0" i="0" u="none" strike="noStrike" dirty="0">
                          <a:solidFill>
                            <a:srgbClr val="000000"/>
                          </a:solidFill>
                          <a:effectLst/>
                          <a:latin typeface="Calibri Light" panose="020F0302020204030204" pitchFamily="34" charset="0"/>
                          <a:ea typeface="Calibri" panose="020F0502020204030204" pitchFamily="34" charset="0"/>
                          <a:cs typeface="Times New Roman" panose="02020603050405020304" pitchFamily="18" charset="0"/>
                        </a:rPr>
                        <a:t>Universiteit voor Humanistiek, Utrecht</a:t>
                      </a:r>
                      <a:endParaRPr lang="nl-NL" sz="3500" b="0" i="0" u="none" strike="noStrike" dirty="0">
                        <a:effectLst/>
                        <a:latin typeface="Arial" panose="020B0604020202020204" pitchFamily="34" charset="0"/>
                      </a:endParaRPr>
                    </a:p>
                  </a:txBody>
                  <a:tcPr marL="18792" marR="18792" marT="1879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C2D75A"/>
                    </a:solidFill>
                  </a:tcPr>
                </a:tc>
                <a:extLst>
                  <a:ext uri="{0D108BD9-81ED-4DB2-BD59-A6C34878D82A}">
                    <a16:rowId xmlns:a16="http://schemas.microsoft.com/office/drawing/2014/main" val="453424101"/>
                  </a:ext>
                </a:extLst>
              </a:tr>
            </a:tbl>
          </a:graphicData>
        </a:graphic>
      </p:graphicFrame>
      <p:sp>
        <p:nvSpPr>
          <p:cNvPr id="2" name="Ovaal 1">
            <a:extLst>
              <a:ext uri="{FF2B5EF4-FFF2-40B4-BE49-F238E27FC236}">
                <a16:creationId xmlns:a16="http://schemas.microsoft.com/office/drawing/2014/main" id="{EBA0EB7E-48A0-5D41-B0EE-7C4D346108AE}"/>
              </a:ext>
            </a:extLst>
          </p:cNvPr>
          <p:cNvSpPr/>
          <p:nvPr/>
        </p:nvSpPr>
        <p:spPr>
          <a:xfrm>
            <a:off x="6429375" y="1243006"/>
            <a:ext cx="4286250" cy="5243512"/>
          </a:xfrm>
          <a:prstGeom prst="ellipse">
            <a:avLst/>
          </a:prstGeom>
          <a:noFill/>
          <a:ln w="38100">
            <a:solidFill>
              <a:schemeClr val="tx1">
                <a:lumMod val="65000"/>
                <a:lumOff val="3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5" name="Ovaal 4">
            <a:extLst>
              <a:ext uri="{FF2B5EF4-FFF2-40B4-BE49-F238E27FC236}">
                <a16:creationId xmlns:a16="http://schemas.microsoft.com/office/drawing/2014/main" id="{69DD0B8E-C2A9-0341-95D4-183B1854A771}"/>
              </a:ext>
            </a:extLst>
          </p:cNvPr>
          <p:cNvSpPr/>
          <p:nvPr/>
        </p:nvSpPr>
        <p:spPr>
          <a:xfrm>
            <a:off x="2538412" y="1239529"/>
            <a:ext cx="4286250" cy="5243512"/>
          </a:xfrm>
          <a:prstGeom prst="ellipse">
            <a:avLst/>
          </a:prstGeom>
          <a:noFill/>
          <a:ln w="38100">
            <a:solidFill>
              <a:schemeClr val="tx1">
                <a:lumMod val="65000"/>
                <a:lumOff val="3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custDataLst>
      <p:tags r:id="rId1"/>
    </p:custDataLst>
    <p:extLst>
      <p:ext uri="{BB962C8B-B14F-4D97-AF65-F5344CB8AC3E}">
        <p14:creationId xmlns:p14="http://schemas.microsoft.com/office/powerpoint/2010/main" val="1572017358"/>
      </p:ext>
    </p:extLst>
  </p:cSld>
  <p:clrMapOvr>
    <a:masterClrMapping/>
  </p:clrMapOvr>
  <mc:AlternateContent xmlns:mc="http://schemas.openxmlformats.org/markup-compatibility/2006" xmlns:p14="http://schemas.microsoft.com/office/powerpoint/2010/main">
    <mc:Choice Requires="p14">
      <p:transition spd="slow" p14:dur="2000" advTm="21184"/>
    </mc:Choice>
    <mc:Fallback xmlns="">
      <p:transition spd="slow" advTm="2118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4.3|2.2"/>
</p:tagLst>
</file>

<file path=ppt/tags/tag10.xml><?xml version="1.0" encoding="utf-8"?>
<p:tagLst xmlns:a="http://schemas.openxmlformats.org/drawingml/2006/main" xmlns:r="http://schemas.openxmlformats.org/officeDocument/2006/relationships" xmlns:p="http://schemas.openxmlformats.org/presentationml/2006/main">
  <p:tag name="TIMING" val="|9.7|1.4|1.2|1.1"/>
</p:tagLst>
</file>

<file path=ppt/tags/tag11.xml><?xml version="1.0" encoding="utf-8"?>
<p:tagLst xmlns:a="http://schemas.openxmlformats.org/drawingml/2006/main" xmlns:r="http://schemas.openxmlformats.org/officeDocument/2006/relationships" xmlns:p="http://schemas.openxmlformats.org/presentationml/2006/main">
  <p:tag name="TIMING" val="|5.6|1.2|2.1|1.4|0.8"/>
</p:tagLst>
</file>

<file path=ppt/tags/tag12.xml><?xml version="1.0" encoding="utf-8"?>
<p:tagLst xmlns:a="http://schemas.openxmlformats.org/drawingml/2006/main" xmlns:r="http://schemas.openxmlformats.org/officeDocument/2006/relationships" xmlns:p="http://schemas.openxmlformats.org/presentationml/2006/main">
  <p:tag name="TIMING" val="|10.9|2.1|1.4|1.4|1.1"/>
</p:tagLst>
</file>

<file path=ppt/tags/tag13.xml><?xml version="1.0" encoding="utf-8"?>
<p:tagLst xmlns:a="http://schemas.openxmlformats.org/drawingml/2006/main" xmlns:r="http://schemas.openxmlformats.org/officeDocument/2006/relationships" xmlns:p="http://schemas.openxmlformats.org/presentationml/2006/main">
  <p:tag name="TIMING" val="|3.4|5.8|13.1"/>
</p:tagLst>
</file>

<file path=ppt/tags/tag14.xml><?xml version="1.0" encoding="utf-8"?>
<p:tagLst xmlns:a="http://schemas.openxmlformats.org/drawingml/2006/main" xmlns:r="http://schemas.openxmlformats.org/officeDocument/2006/relationships" xmlns:p="http://schemas.openxmlformats.org/presentationml/2006/main">
  <p:tag name="TIMING" val="|1.3|2.3"/>
</p:tagLst>
</file>

<file path=ppt/tags/tag2.xml><?xml version="1.0" encoding="utf-8"?>
<p:tagLst xmlns:a="http://schemas.openxmlformats.org/drawingml/2006/main" xmlns:r="http://schemas.openxmlformats.org/officeDocument/2006/relationships" xmlns:p="http://schemas.openxmlformats.org/presentationml/2006/main">
  <p:tag name="TIMING" val="|6.9|7.7|6.8"/>
</p:tagLst>
</file>

<file path=ppt/tags/tag3.xml><?xml version="1.0" encoding="utf-8"?>
<p:tagLst xmlns:a="http://schemas.openxmlformats.org/drawingml/2006/main" xmlns:r="http://schemas.openxmlformats.org/officeDocument/2006/relationships" xmlns:p="http://schemas.openxmlformats.org/presentationml/2006/main">
  <p:tag name="TIMING" val="|8.3|4.9"/>
</p:tagLst>
</file>

<file path=ppt/tags/tag4.xml><?xml version="1.0" encoding="utf-8"?>
<p:tagLst xmlns:a="http://schemas.openxmlformats.org/drawingml/2006/main" xmlns:r="http://schemas.openxmlformats.org/officeDocument/2006/relationships" xmlns:p="http://schemas.openxmlformats.org/presentationml/2006/main">
  <p:tag name="TIMING" val="|12.7|15.7|15|15.7"/>
</p:tagLst>
</file>

<file path=ppt/tags/tag5.xml><?xml version="1.0" encoding="utf-8"?>
<p:tagLst xmlns:a="http://schemas.openxmlformats.org/drawingml/2006/main" xmlns:r="http://schemas.openxmlformats.org/officeDocument/2006/relationships" xmlns:p="http://schemas.openxmlformats.org/presentationml/2006/main">
  <p:tag name="TIMING" val="|0|10.4|1.4|1.3|3.1"/>
</p:tagLst>
</file>

<file path=ppt/tags/tag6.xml><?xml version="1.0" encoding="utf-8"?>
<p:tagLst xmlns:a="http://schemas.openxmlformats.org/drawingml/2006/main" xmlns:r="http://schemas.openxmlformats.org/officeDocument/2006/relationships" xmlns:p="http://schemas.openxmlformats.org/presentationml/2006/main">
  <p:tag name="TIMING" val="|2.8|4.3|4.4|4.2|5.5"/>
</p:tagLst>
</file>

<file path=ppt/tags/tag7.xml><?xml version="1.0" encoding="utf-8"?>
<p:tagLst xmlns:a="http://schemas.openxmlformats.org/drawingml/2006/main" xmlns:r="http://schemas.openxmlformats.org/officeDocument/2006/relationships" xmlns:p="http://schemas.openxmlformats.org/presentationml/2006/main">
  <p:tag name="TIMING" val="|4.7|6.4|7.3|23.3|4.2"/>
</p:tagLst>
</file>

<file path=ppt/tags/tag8.xml><?xml version="1.0" encoding="utf-8"?>
<p:tagLst xmlns:a="http://schemas.openxmlformats.org/drawingml/2006/main" xmlns:r="http://schemas.openxmlformats.org/officeDocument/2006/relationships" xmlns:p="http://schemas.openxmlformats.org/presentationml/2006/main">
  <p:tag name="TIMING" val="|3.3|19.1|6.1"/>
</p:tagLst>
</file>

<file path=ppt/tags/tag9.xml><?xml version="1.0" encoding="utf-8"?>
<p:tagLst xmlns:a="http://schemas.openxmlformats.org/drawingml/2006/main" xmlns:r="http://schemas.openxmlformats.org/officeDocument/2006/relationships" xmlns:p="http://schemas.openxmlformats.org/presentationml/2006/main">
  <p:tag name="TIMING" val="|10.1|8.6|1.4"/>
</p:tagLst>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AEACE65595C6B42B83427BC65DAC2F0" ma:contentTypeVersion="18" ma:contentTypeDescription="Create a new document." ma:contentTypeScope="" ma:versionID="f4cdf55deba09a297d258372a186aa37">
  <xsd:schema xmlns:xsd="http://www.w3.org/2001/XMLSchema" xmlns:xs="http://www.w3.org/2001/XMLSchema" xmlns:p="http://schemas.microsoft.com/office/2006/metadata/properties" xmlns:ns2="f8519517-0d52-40f3-ae5d-d1065bcddacb" xmlns:ns3="73e74770-0ae9-49d7-b610-e785af03d61b" targetNamespace="http://schemas.microsoft.com/office/2006/metadata/properties" ma:root="true" ma:fieldsID="bacf099d61afa4db7be6cd758d354ac3" ns2:_="" ns3:_="">
    <xsd:import namespace="f8519517-0d52-40f3-ae5d-d1065bcddacb"/>
    <xsd:import namespace="73e74770-0ae9-49d7-b610-e785af03d61b"/>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8519517-0d52-40f3-ae5d-d1065bcddac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0a49bc4-c9e0-412a-b7e2-852193553bd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3e74770-0ae9-49d7-b610-e785af03d61b"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c5c73388-9f44-45ee-a891-5ac1e9de906d}" ma:internalName="TaxCatchAll" ma:showField="CatchAllData" ma:web="73e74770-0ae9-49d7-b610-e785af03d61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73e74770-0ae9-49d7-b610-e785af03d61b" xsi:nil="true"/>
    <lcf76f155ced4ddcb4097134ff3c332f xmlns="f8519517-0d52-40f3-ae5d-d1065bcddacb">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93C9CA7F-3388-4020-AC08-71EB6B19DCAC}">
  <ds:schemaRefs>
    <ds:schemaRef ds:uri="http://schemas.microsoft.com/sharepoint/v3/contenttype/forms"/>
  </ds:schemaRefs>
</ds:datastoreItem>
</file>

<file path=customXml/itemProps2.xml><?xml version="1.0" encoding="utf-8"?>
<ds:datastoreItem xmlns:ds="http://schemas.openxmlformats.org/officeDocument/2006/customXml" ds:itemID="{199554D9-594E-4D36-8B1B-C52AD9CBBACE}"/>
</file>

<file path=customXml/itemProps3.xml><?xml version="1.0" encoding="utf-8"?>
<ds:datastoreItem xmlns:ds="http://schemas.openxmlformats.org/officeDocument/2006/customXml" ds:itemID="{D3D61E68-3CBA-42C3-A4F0-B015E634A2F4}">
  <ds:schemaRefs>
    <ds:schemaRef ds:uri="http://www.w3.org/XML/1998/namespace"/>
    <ds:schemaRef ds:uri="http://purl.org/dc/dcmitype/"/>
    <ds:schemaRef ds:uri="http://purl.org/dc/terms/"/>
    <ds:schemaRef ds:uri="http://purl.org/dc/elements/1.1/"/>
    <ds:schemaRef ds:uri="http://schemas.microsoft.com/office/2006/documentManagement/types"/>
    <ds:schemaRef ds:uri="http://schemas.microsoft.com/office/2006/metadata/properties"/>
    <ds:schemaRef ds:uri="http://schemas.openxmlformats.org/package/2006/metadata/core-properties"/>
    <ds:schemaRef ds:uri="http://schemas.microsoft.com/office/infopath/2007/PartnerControls"/>
    <ds:schemaRef ds:uri="73e74770-0ae9-49d7-b610-e785af03d61b"/>
    <ds:schemaRef ds:uri="f8519517-0d52-40f3-ae5d-d1065bcddacb"/>
  </ds:schemaRefs>
</ds:datastoreItem>
</file>

<file path=docProps/app.xml><?xml version="1.0" encoding="utf-8"?>
<Properties xmlns="http://schemas.openxmlformats.org/officeDocument/2006/extended-properties" xmlns:vt="http://schemas.openxmlformats.org/officeDocument/2006/docPropsVTypes">
  <TotalTime>2190</TotalTime>
  <Words>2427</Words>
  <Application>Microsoft Macintosh PowerPoint</Application>
  <PresentationFormat>Breedbeeld</PresentationFormat>
  <Paragraphs>250</Paragraphs>
  <Slides>38</Slides>
  <Notes>38</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38</vt:i4>
      </vt:variant>
    </vt:vector>
  </HeadingPairs>
  <TitlesOfParts>
    <vt:vector size="42" baseType="lpstr">
      <vt:lpstr>Arial</vt:lpstr>
      <vt:lpstr>Calibri</vt:lpstr>
      <vt:lpstr>Calibri Light</vt:lpstr>
      <vt:lpstr>Kantoorthema</vt:lpstr>
      <vt:lpstr>PowerPoint-presentatie</vt:lpstr>
      <vt:lpstr>PowerPoint-presentatie</vt:lpstr>
      <vt:lpstr>PowerPoint-presentatie</vt:lpstr>
      <vt:lpstr>PowerPoint-presentatie</vt:lpstr>
      <vt:lpstr>PowerPoint-presentatie</vt:lpstr>
      <vt:lpstr>PowerPoint-presentatie</vt:lpstr>
      <vt:lpstr>SEE ME: Sociale inclusie door zinvol ouder worden</vt:lpstr>
      <vt:lpstr>PowerPoint-presentatie</vt:lpstr>
      <vt:lpstr>PowerPoint-presentatie</vt:lpstr>
      <vt:lpstr>PowerPoint-presentatie</vt:lpstr>
      <vt:lpstr>PowerPoint-presentatie</vt:lpstr>
      <vt:lpstr>Een brede kijk op oudere volwassenen en zorg</vt:lpstr>
      <vt:lpstr>PowerPoint-presentatie</vt:lpstr>
      <vt:lpstr>Transities in zorgsystemen in Europese landen</vt:lpstr>
      <vt:lpstr>Capaciteiten van ouderen</vt:lpstr>
      <vt:lpstr>Capaciteiten van ouderen</vt:lpstr>
      <vt:lpstr>Capaciteiten van ouderen</vt:lpstr>
      <vt:lpstr>Capaciteiten van ouderen</vt:lpstr>
      <vt:lpstr>Sociale behoeften</vt:lpstr>
      <vt:lpstr>Persoonlijke relaties</vt:lpstr>
      <vt:lpstr>Sociale integratie </vt:lpstr>
      <vt:lpstr>Sociale ondersteuning</vt:lpstr>
      <vt:lpstr>PowerPoint-presentatie</vt:lpstr>
      <vt:lpstr>Zingevingsbehoeften </vt:lpstr>
      <vt:lpstr>Doel</vt:lpstr>
      <vt:lpstr>Waarden</vt:lpstr>
      <vt:lpstr>Controle</vt:lpstr>
      <vt:lpstr>Zelfwaarde</vt:lpstr>
      <vt:lpstr>Zingevings behoeften</vt:lpstr>
      <vt:lpstr>Hoe maak je onderscheid tussen sociale en zingevingsbehoeften?</vt:lpstr>
      <vt:lpstr>PowerPoint-presentatie</vt:lpstr>
      <vt:lpstr>PowerPoint-presentatie</vt:lpstr>
      <vt:lpstr>PowerPoint-presentatie</vt:lpstr>
      <vt:lpstr>PowerPoint-presentatie</vt:lpstr>
      <vt:lpstr>PowerPoint-presentatie</vt:lpstr>
      <vt:lpstr>Hoe te voldoen aan sociale en zingevingsbehoeften</vt:lpstr>
      <vt:lpstr>Hoe te voldoen aan sociale en zingevingsbehoeften</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Daan DUPPEN</dc:creator>
  <cp:lastModifiedBy>Daan DUPPEN</cp:lastModifiedBy>
  <cp:revision>18</cp:revision>
  <dcterms:created xsi:type="dcterms:W3CDTF">2022-03-08T15:20:24Z</dcterms:created>
  <dcterms:modified xsi:type="dcterms:W3CDTF">2023-07-04T09:08:05Z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0x010100AAEACE65595C6B42B83427BC65DAC2F0</vt:lpwstr>
  </property>
  <property fmtid="{D5CDD505-2E9C-101B-9397-08002B2CF9AE}" pid="3" name="MediaServiceImageTags">
    <vt:lpwstr/>
  </property>
</Properties>
</file>